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77" r:id="rId3"/>
    <p:sldId id="275" r:id="rId4"/>
    <p:sldId id="257" r:id="rId5"/>
    <p:sldId id="274" r:id="rId6"/>
    <p:sldId id="258" r:id="rId7"/>
    <p:sldId id="273" r:id="rId8"/>
    <p:sldId id="259" r:id="rId9"/>
    <p:sldId id="261" r:id="rId10"/>
    <p:sldId id="272" r:id="rId11"/>
    <p:sldId id="271" r:id="rId12"/>
    <p:sldId id="265" r:id="rId13"/>
    <p:sldId id="266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48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79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85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8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01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89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4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F3864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463040"/>
            <a:ext cx="4572000" cy="4572000"/>
          </a:xfrm>
          <a:prstGeom prst="ellipse">
            <a:avLst/>
          </a:prstGeom>
          <a:solidFill>
            <a:srgbClr val="0F6B72">
              <a:alpha val="4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4754880"/>
            <a:ext cx="3657600" cy="3657600"/>
          </a:xfrm>
          <a:prstGeom prst="ellipse">
            <a:avLst/>
          </a:prstGeom>
          <a:solidFill>
            <a:srgbClr val="C9962C">
              <a:alpha val="5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71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BFD3D3"/>
                </a:solidFill>
              </a:rPr>
              <a:t>CUIDADO BÁSICO DE ENFERMERÍA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19202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</a:rPr>
              <a:t>Seguridad del </a:t>
            </a:r>
            <a:r>
              <a:rPr lang="en-US" sz="6000" b="1" dirty="0" err="1" smtClean="0">
                <a:solidFill>
                  <a:srgbClr val="FFFFFF"/>
                </a:solidFill>
              </a:rPr>
              <a:t>Paciente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822960" y="26060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22960" y="5394960"/>
            <a:ext cx="2011680" cy="0"/>
          </a:xfrm>
          <a:prstGeom prst="line">
            <a:avLst/>
          </a:prstGeom>
          <a:noFill/>
          <a:ln w="25400">
            <a:solidFill>
              <a:srgbClr val="C9962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9547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D8E4E4"/>
                </a:solidFill>
              </a:rPr>
              <a:t>Docente</a:t>
            </a:r>
            <a:endParaRPr lang="en-US" sz="2800" dirty="0" smtClean="0">
              <a:solidFill>
                <a:srgbClr val="D8E4E4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D8E4E4"/>
                </a:solidFill>
              </a:rPr>
              <a:t>Sandra Milena Duque</a:t>
            </a:r>
            <a:r>
              <a:rPr lang="en-US" sz="2800" dirty="0" smtClean="0">
                <a:solidFill>
                  <a:srgbClr val="D8E4E4"/>
                </a:solidFill>
              </a:rPr>
              <a:t>  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1"/>
          <p:cNvSpPr/>
          <p:nvPr/>
        </p:nvSpPr>
        <p:spPr>
          <a:xfrm>
            <a:off x="548640" y="5499492"/>
            <a:ext cx="10927080" cy="1188720"/>
          </a:xfrm>
          <a:prstGeom prst="roundRect">
            <a:avLst>
              <a:gd name="adj" fmla="val 6154"/>
            </a:avLst>
          </a:prstGeom>
          <a:solidFill>
            <a:srgbClr val="EAF1F1"/>
          </a:solidFill>
          <a:ln/>
        </p:spPr>
      </p:sp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CONCEPTOS CLAVE 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14168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3864"/>
                </a:solidFill>
              </a:rPr>
              <a:t>De la falla a la barrera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25780" y="16002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EAF1F1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776829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504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54380" y="2338561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Falla activa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879192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Acción u omisión, con consecuencia inmediata, en el contacto directo entre el proceso de atención y el paciente.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4251960" y="16002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EAF1F1"/>
          </a:solidFill>
          <a:ln/>
        </p:spPr>
      </p:sp>
      <p:sp>
        <p:nvSpPr>
          <p:cNvPr id="10" name="Shape 8"/>
          <p:cNvSpPr/>
          <p:nvPr/>
        </p:nvSpPr>
        <p:spPr>
          <a:xfrm>
            <a:off x="4480560" y="1802814"/>
            <a:ext cx="457200" cy="457200"/>
          </a:xfrm>
          <a:prstGeom prst="ellipse">
            <a:avLst/>
          </a:prstGeom>
          <a:solidFill>
            <a:srgbClr val="0F6B72"/>
          </a:solidFill>
          <a:ln/>
        </p:spPr>
      </p:sp>
      <p:sp>
        <p:nvSpPr>
          <p:cNvPr id="11" name="Text 9"/>
          <p:cNvSpPr/>
          <p:nvPr/>
        </p:nvSpPr>
        <p:spPr>
          <a:xfrm>
            <a:off x="4480560" y="177682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480560" y="2281898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Falla latente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457700" y="3011269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Condición del </a:t>
            </a:r>
            <a:r>
              <a:rPr lang="en-US" sz="2000" dirty="0" smtClean="0">
                <a:solidFill>
                  <a:srgbClr val="333333"/>
                </a:solidFill>
              </a:rPr>
              <a:t>Sistema, </a:t>
            </a:r>
            <a:r>
              <a:rPr lang="en-US" sz="2000" dirty="0" err="1" smtClean="0">
                <a:solidFill>
                  <a:srgbClr val="333333"/>
                </a:solidFill>
              </a:rPr>
              <a:t>procesos</a:t>
            </a:r>
            <a:r>
              <a:rPr lang="en-US" sz="2000" dirty="0">
                <a:solidFill>
                  <a:srgbClr val="333333"/>
                </a:solidFill>
              </a:rPr>
              <a:t>, capacitación, </a:t>
            </a:r>
            <a:r>
              <a:rPr lang="en-US" sz="2000" dirty="0" err="1" smtClean="0">
                <a:solidFill>
                  <a:srgbClr val="333333"/>
                </a:solidFill>
              </a:rPr>
              <a:t>infraestructura</a:t>
            </a:r>
            <a:r>
              <a:rPr lang="en-US" sz="2000" dirty="0" smtClean="0">
                <a:solidFill>
                  <a:srgbClr val="333333"/>
                </a:solidFill>
              </a:rPr>
              <a:t> </a:t>
            </a:r>
            <a:r>
              <a:rPr lang="en-US" sz="2000" dirty="0">
                <a:solidFill>
                  <a:srgbClr val="333333"/>
                </a:solidFill>
              </a:rPr>
              <a:t>presente mucho antes del evento, que crea el escenario propicio.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7955280" y="16002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EAF1F1"/>
          </a:solidFill>
          <a:ln/>
        </p:spPr>
      </p:sp>
      <p:sp>
        <p:nvSpPr>
          <p:cNvPr id="15" name="Shape 13"/>
          <p:cNvSpPr/>
          <p:nvPr/>
        </p:nvSpPr>
        <p:spPr>
          <a:xfrm>
            <a:off x="8183880" y="1834075"/>
            <a:ext cx="457200" cy="457200"/>
          </a:xfrm>
          <a:prstGeom prst="ellipse">
            <a:avLst/>
          </a:prstGeom>
          <a:solidFill>
            <a:srgbClr val="C9962C"/>
          </a:solidFill>
          <a:ln/>
        </p:spPr>
      </p:sp>
      <p:sp>
        <p:nvSpPr>
          <p:cNvPr id="16" name="Text 14"/>
          <p:cNvSpPr/>
          <p:nvPr/>
        </p:nvSpPr>
        <p:spPr>
          <a:xfrm>
            <a:off x="8183880" y="183143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183880" y="2239112"/>
            <a:ext cx="3063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Barrera de seguridad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183880" y="2774756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Acción o circunstancia que reduce la probabilidad de un incidente o evento adverso, o mitiga sus consecuencias.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07</a:t>
            </a:r>
            <a:endParaRPr lang="en-US" sz="11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1051561" y="5538495"/>
            <a:ext cx="10744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1F3864"/>
                </a:solidFill>
              </a:rPr>
              <a:t>Cultura</a:t>
            </a:r>
            <a:r>
              <a:rPr lang="en-US" sz="2200" b="1" dirty="0" smtClean="0">
                <a:solidFill>
                  <a:srgbClr val="1F3864"/>
                </a:solidFill>
              </a:rPr>
              <a:t> de </a:t>
            </a:r>
            <a:r>
              <a:rPr lang="en-US" sz="2200" b="1" dirty="0" err="1" smtClean="0">
                <a:solidFill>
                  <a:srgbClr val="1F3864"/>
                </a:solidFill>
              </a:rPr>
              <a:t>seguridad</a:t>
            </a:r>
            <a:endParaRPr lang="es-CO" sz="2200" dirty="0" smtClean="0"/>
          </a:p>
          <a:p>
            <a:r>
              <a:rPr lang="es-CO" dirty="0" smtClean="0"/>
              <a:t>cultura </a:t>
            </a:r>
            <a:r>
              <a:rPr lang="es-CO" dirty="0"/>
              <a:t>justa, educativa y no punitiva del reporte, que no es sinónimo de ausencia de responsabilidad, sino de aprendizaje institucional a partir del error.</a:t>
            </a:r>
            <a:endParaRPr lang="es-CO" dirty="0"/>
          </a:p>
        </p:txBody>
      </p:sp>
      <p:sp>
        <p:nvSpPr>
          <p:cNvPr id="21" name="Shape 3"/>
          <p:cNvSpPr/>
          <p:nvPr/>
        </p:nvSpPr>
        <p:spPr>
          <a:xfrm>
            <a:off x="636564" y="5712664"/>
            <a:ext cx="457200" cy="457200"/>
          </a:xfrm>
          <a:prstGeom prst="ellipse">
            <a:avLst/>
          </a:prstGeom>
          <a:solidFill>
            <a:schemeClr val="accent4"/>
          </a:solidFill>
          <a:ln/>
        </p:spPr>
      </p:sp>
      <p:sp>
        <p:nvSpPr>
          <p:cNvPr id="22" name="CuadroTexto 21"/>
          <p:cNvSpPr txBox="1"/>
          <p:nvPr/>
        </p:nvSpPr>
        <p:spPr>
          <a:xfrm>
            <a:off x="713935" y="5756598"/>
            <a:ext cx="27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4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83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REALIDAD EN ENFERMERÍA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Los eventos adversos más comunes</a:t>
            </a:r>
            <a:endParaRPr lang="en-US" sz="2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en nuestra práctica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5" name="Shape 3"/>
          <p:cNvSpPr/>
          <p:nvPr/>
        </p:nvSpPr>
        <p:spPr>
          <a:xfrm>
            <a:off x="1325880" y="2514600"/>
            <a:ext cx="1005840" cy="1005840"/>
          </a:xfrm>
          <a:prstGeom prst="ellipse">
            <a:avLst/>
          </a:prstGeom>
          <a:solidFill>
            <a:srgbClr val="0F6B72"/>
          </a:solidFill>
          <a:ln/>
        </p:spPr>
      </p:sp>
      <p:sp>
        <p:nvSpPr>
          <p:cNvPr id="6" name="Text 4"/>
          <p:cNvSpPr/>
          <p:nvPr/>
        </p:nvSpPr>
        <p:spPr>
          <a:xfrm>
            <a:off x="1325880" y="25146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31520" y="352044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62C"/>
                </a:solidFill>
              </a:rPr>
              <a:t>IAAS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3984673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200" dirty="0">
                <a:solidFill>
                  <a:srgbClr val="E4EEEE"/>
                </a:solidFill>
              </a:rPr>
              <a:t>Infecciones asociadas a la atención en salud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383280" y="219456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10" name="Shape 8"/>
          <p:cNvSpPr/>
          <p:nvPr/>
        </p:nvSpPr>
        <p:spPr>
          <a:xfrm>
            <a:off x="4160520" y="2514600"/>
            <a:ext cx="1005840" cy="1005840"/>
          </a:xfrm>
          <a:prstGeom prst="ellipse">
            <a:avLst/>
          </a:prstGeom>
          <a:solidFill>
            <a:srgbClr val="0F6B72"/>
          </a:solidFill>
          <a:ln/>
        </p:spPr>
      </p:sp>
      <p:sp>
        <p:nvSpPr>
          <p:cNvPr id="11" name="Text 9"/>
          <p:cNvSpPr/>
          <p:nvPr/>
        </p:nvSpPr>
        <p:spPr>
          <a:xfrm>
            <a:off x="4160520" y="25146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566160" y="3515164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62C"/>
                </a:solidFill>
              </a:rPr>
              <a:t>Medicamentos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566160" y="4063804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200" dirty="0">
                <a:solidFill>
                  <a:srgbClr val="E4EEEE"/>
                </a:solidFill>
              </a:rPr>
              <a:t>Errores en la administración de medicamentos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6217920" y="219456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15" name="Shape 13"/>
          <p:cNvSpPr/>
          <p:nvPr/>
        </p:nvSpPr>
        <p:spPr>
          <a:xfrm>
            <a:off x="6995160" y="2514600"/>
            <a:ext cx="1005840" cy="1005840"/>
          </a:xfrm>
          <a:prstGeom prst="ellipse">
            <a:avLst/>
          </a:prstGeom>
          <a:solidFill>
            <a:srgbClr val="0F6B72"/>
          </a:solidFill>
          <a:ln/>
        </p:spPr>
      </p:sp>
      <p:sp>
        <p:nvSpPr>
          <p:cNvPr id="16" name="Text 14"/>
          <p:cNvSpPr/>
          <p:nvPr/>
        </p:nvSpPr>
        <p:spPr>
          <a:xfrm>
            <a:off x="6995160" y="25146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3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400800" y="3527473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962C"/>
                </a:solidFill>
              </a:rPr>
              <a:t>Caídas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400800" y="4062045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200" dirty="0">
                <a:solidFill>
                  <a:srgbClr val="E4EEEE"/>
                </a:solidFill>
              </a:rPr>
              <a:t>Caídas de pacientes hospitalizados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9052560" y="2194560"/>
            <a:ext cx="2606040" cy="283464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20" name="Shape 18"/>
          <p:cNvSpPr/>
          <p:nvPr/>
        </p:nvSpPr>
        <p:spPr>
          <a:xfrm>
            <a:off x="9829800" y="2514600"/>
            <a:ext cx="1005840" cy="1005840"/>
          </a:xfrm>
          <a:prstGeom prst="ellipse">
            <a:avLst/>
          </a:prstGeom>
          <a:solidFill>
            <a:srgbClr val="0F6B72"/>
          </a:solidFill>
          <a:ln/>
        </p:spPr>
      </p:sp>
      <p:sp>
        <p:nvSpPr>
          <p:cNvPr id="21" name="Text 19"/>
          <p:cNvSpPr/>
          <p:nvPr/>
        </p:nvSpPr>
        <p:spPr>
          <a:xfrm>
            <a:off x="9829800" y="25146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4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9212580" y="3520439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 err="1" smtClean="0">
                <a:solidFill>
                  <a:srgbClr val="C9962C"/>
                </a:solidFill>
              </a:rPr>
              <a:t>Piel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9235440" y="4069079"/>
            <a:ext cx="2240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200" dirty="0">
                <a:solidFill>
                  <a:srgbClr val="E4EEEE"/>
                </a:solidFill>
              </a:rPr>
              <a:t>Lesiones por presión / quemaduras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40257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 smtClean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</a:t>
            </a: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ACCIÓN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6 estrategias institucionales para</a:t>
            </a:r>
            <a:endParaRPr lang="en-US" sz="2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la seguridad del paciente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48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2860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Identificación segura de pacientes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4251960" y="2148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8" name="Text 6"/>
          <p:cNvSpPr/>
          <p:nvPr/>
        </p:nvSpPr>
        <p:spPr>
          <a:xfrm>
            <a:off x="4434840" y="22860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43484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Manejo seguro de medicamentos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7955280" y="214884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11" name="Text 9"/>
          <p:cNvSpPr/>
          <p:nvPr/>
        </p:nvSpPr>
        <p:spPr>
          <a:xfrm>
            <a:off x="8138160" y="228600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138160" y="274320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Prevención</a:t>
            </a:r>
            <a:r>
              <a:rPr lang="en-US" sz="1500" b="1" dirty="0">
                <a:solidFill>
                  <a:srgbClr val="1F3864"/>
                </a:solidFill>
              </a:rPr>
              <a:t> de IAAS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79476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393192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04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731520" y="43891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Prevención de caídas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4251960" y="379476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17" name="Text 15"/>
          <p:cNvSpPr/>
          <p:nvPr/>
        </p:nvSpPr>
        <p:spPr>
          <a:xfrm>
            <a:off x="4434840" y="393192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05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434840" y="43891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Piel sana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7955280" y="3794760"/>
            <a:ext cx="3520440" cy="1417320"/>
          </a:xfrm>
          <a:prstGeom prst="roundRect">
            <a:avLst>
              <a:gd name="adj" fmla="val 5161"/>
            </a:avLst>
          </a:prstGeom>
          <a:solidFill>
            <a:srgbClr val="EAF1F1"/>
          </a:solidFill>
          <a:ln/>
        </p:spPr>
      </p:sp>
      <p:sp>
        <p:nvSpPr>
          <p:cNvPr id="20" name="Text 18"/>
          <p:cNvSpPr/>
          <p:nvPr/>
        </p:nvSpPr>
        <p:spPr>
          <a:xfrm>
            <a:off x="8138160" y="393192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62C"/>
                </a:solidFill>
              </a:rPr>
              <a:t>06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138160" y="4389120"/>
            <a:ext cx="31546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1F3864"/>
                </a:solidFill>
              </a:rPr>
              <a:t>Gestión de eventos adversos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CUANDO EL EVENTO YA OCURRIÓ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864"/>
                </a:solidFill>
              </a:rPr>
              <a:t>Gestión del evento adverso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11680" cy="1463040"/>
          </a:xfrm>
          <a:prstGeom prst="roundRect">
            <a:avLst>
              <a:gd name="adj" fmla="val 6250"/>
            </a:avLst>
          </a:prstGeom>
          <a:solidFill>
            <a:srgbClr val="1F3864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2C"/>
                </a:solidFill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29718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Identificar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578608" y="3108960"/>
            <a:ext cx="100584" cy="0"/>
          </a:xfrm>
          <a:prstGeom prst="line">
            <a:avLst/>
          </a:prstGeom>
          <a:noFill/>
          <a:ln w="19050">
            <a:solidFill>
              <a:srgbClr val="1F386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697480" y="2377440"/>
            <a:ext cx="2011680" cy="1463040"/>
          </a:xfrm>
          <a:prstGeom prst="roundRect">
            <a:avLst>
              <a:gd name="adj" fmla="val 6250"/>
            </a:avLst>
          </a:prstGeom>
          <a:solidFill>
            <a:srgbClr val="0F6B72"/>
          </a:solidFill>
          <a:ln/>
        </p:spPr>
      </p:sp>
      <p:sp>
        <p:nvSpPr>
          <p:cNvPr id="9" name="Text 7"/>
          <p:cNvSpPr/>
          <p:nvPr/>
        </p:nvSpPr>
        <p:spPr>
          <a:xfrm>
            <a:off x="269748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2C"/>
                </a:solidFill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88920" y="29718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Reportar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4727448" y="3108960"/>
            <a:ext cx="100584" cy="0"/>
          </a:xfrm>
          <a:prstGeom prst="line">
            <a:avLst/>
          </a:prstGeom>
          <a:noFill/>
          <a:ln w="19050">
            <a:solidFill>
              <a:srgbClr val="1F386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46320" y="2377440"/>
            <a:ext cx="2011680" cy="1463040"/>
          </a:xfrm>
          <a:prstGeom prst="roundRect">
            <a:avLst>
              <a:gd name="adj" fmla="val 6250"/>
            </a:avLst>
          </a:prstGeom>
          <a:solidFill>
            <a:srgbClr val="1F3864"/>
          </a:solidFill>
          <a:ln/>
        </p:spPr>
      </p:sp>
      <p:sp>
        <p:nvSpPr>
          <p:cNvPr id="13" name="Text 11"/>
          <p:cNvSpPr/>
          <p:nvPr/>
        </p:nvSpPr>
        <p:spPr>
          <a:xfrm>
            <a:off x="484632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2C"/>
                </a:solidFill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937760" y="29718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Analizar causas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876288" y="3108960"/>
            <a:ext cx="100584" cy="0"/>
          </a:xfrm>
          <a:prstGeom prst="line">
            <a:avLst/>
          </a:prstGeom>
          <a:noFill/>
          <a:ln w="19050">
            <a:solidFill>
              <a:srgbClr val="1F386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95160" y="2377440"/>
            <a:ext cx="2011680" cy="1463040"/>
          </a:xfrm>
          <a:prstGeom prst="roundRect">
            <a:avLst>
              <a:gd name="adj" fmla="val 6250"/>
            </a:avLst>
          </a:prstGeom>
          <a:solidFill>
            <a:srgbClr val="0F6B72"/>
          </a:solidFill>
          <a:ln/>
        </p:spPr>
      </p:sp>
      <p:sp>
        <p:nvSpPr>
          <p:cNvPr id="17" name="Text 15"/>
          <p:cNvSpPr/>
          <p:nvPr/>
        </p:nvSpPr>
        <p:spPr>
          <a:xfrm>
            <a:off x="699516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2C"/>
                </a:solidFill>
              </a:rPr>
              <a:t>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086600" y="29718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Diseñar barreras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9025128" y="3108960"/>
            <a:ext cx="100584" cy="0"/>
          </a:xfrm>
          <a:prstGeom prst="line">
            <a:avLst/>
          </a:prstGeom>
          <a:noFill/>
          <a:ln w="19050">
            <a:solidFill>
              <a:srgbClr val="1F386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44000" y="2377440"/>
            <a:ext cx="2011680" cy="1463040"/>
          </a:xfrm>
          <a:prstGeom prst="roundRect">
            <a:avLst>
              <a:gd name="adj" fmla="val 6250"/>
            </a:avLst>
          </a:prstGeom>
          <a:solidFill>
            <a:srgbClr val="1F3864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962C"/>
                </a:solidFill>
              </a:rPr>
              <a:t>5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235440" y="297180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Hacer seguimiento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548640" y="429768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EAF1F1"/>
          </a:solidFill>
          <a:ln/>
        </p:spPr>
      </p:sp>
      <p:sp>
        <p:nvSpPr>
          <p:cNvPr id="24" name="Text 22"/>
          <p:cNvSpPr/>
          <p:nvPr/>
        </p:nvSpPr>
        <p:spPr>
          <a:xfrm>
            <a:off x="822960" y="4480560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6B72"/>
                </a:solidFill>
              </a:rPr>
              <a:t>Cultura de seguridad: justa, educativa y no punitiva — reportar no es señalar culpables, es aprender del sistema.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F3864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37744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</a:rPr>
              <a:t>Cuidar con seguridad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06324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C9962C"/>
                </a:solidFill>
              </a:rPr>
              <a:t>es también un acto de calidad humana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822960" y="4206240"/>
            <a:ext cx="2011680" cy="0"/>
          </a:xfrm>
          <a:prstGeom prst="line">
            <a:avLst/>
          </a:prstGeom>
          <a:noFill/>
          <a:ln w="25400">
            <a:solidFill>
              <a:srgbClr val="C9962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43891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dirty="0" smtClean="0">
                <a:solidFill>
                  <a:srgbClr val="D8E4E4"/>
                </a:solidFill>
              </a:rPr>
              <a:t>Gracias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 dirty="0" err="1" smtClean="0">
                <a:solidFill>
                  <a:srgbClr val="1F3864"/>
                </a:solidFill>
              </a:rPr>
              <a:t>Estructura</a:t>
            </a:r>
            <a:r>
              <a:rPr lang="en-US" sz="2600" b="1" dirty="0" smtClean="0">
                <a:solidFill>
                  <a:srgbClr val="1F3864"/>
                </a:solidFill>
              </a:rPr>
              <a:t> de la </a:t>
            </a:r>
            <a:r>
              <a:rPr lang="en-US" sz="2600" b="1" dirty="0" err="1" smtClean="0">
                <a:solidFill>
                  <a:srgbClr val="1F3864"/>
                </a:solidFill>
              </a:rPr>
              <a:t>clase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103120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0F6B72"/>
                </a:solidFill>
              </a:rPr>
              <a:t>Conceptualización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06240" y="2103120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862072"/>
            <a:ext cx="1106424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862072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0F6B72"/>
                </a:solidFill>
              </a:rPr>
              <a:t>Trabajo</a:t>
            </a:r>
            <a:r>
              <a:rPr lang="en-US" sz="2200" b="1" dirty="0" smtClean="0">
                <a:solidFill>
                  <a:srgbClr val="0F6B72"/>
                </a:solidFill>
              </a:rPr>
              <a:t> </a:t>
            </a:r>
            <a:r>
              <a:rPr lang="en-US" sz="2200" b="1" dirty="0" err="1" smtClean="0">
                <a:solidFill>
                  <a:srgbClr val="0F6B72"/>
                </a:solidFill>
              </a:rPr>
              <a:t>colaborativo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206240" y="2862072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621024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621024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0F6B72"/>
                </a:solidFill>
              </a:rPr>
              <a:t>Gamificación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206240" y="3621024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379976"/>
            <a:ext cx="1106424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4379976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0F6B72"/>
                </a:solidFill>
              </a:rPr>
              <a:t>Evaluación</a:t>
            </a:r>
            <a:r>
              <a:rPr lang="en-US" sz="2200" b="1" dirty="0" smtClean="0">
                <a:solidFill>
                  <a:srgbClr val="0F6B72"/>
                </a:solidFill>
              </a:rPr>
              <a:t> (</a:t>
            </a:r>
            <a:r>
              <a:rPr lang="en-US" sz="2200" b="1" dirty="0" err="1" smtClean="0">
                <a:solidFill>
                  <a:srgbClr val="0F6B72"/>
                </a:solidFill>
              </a:rPr>
              <a:t>Momento</a:t>
            </a:r>
            <a:r>
              <a:rPr lang="en-US" sz="2200" b="1" dirty="0" smtClean="0">
                <a:solidFill>
                  <a:srgbClr val="0F6B72"/>
                </a:solidFill>
              </a:rPr>
              <a:t> individual)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206240" y="4379976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5138928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5138928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 err="1" smtClean="0">
                <a:solidFill>
                  <a:srgbClr val="0F6B72"/>
                </a:solidFill>
              </a:rPr>
              <a:t>Cierre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206240" y="5138928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08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8051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1F3864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005840"/>
            <a:ext cx="5120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400" b="1" dirty="0" err="1" smtClean="0">
                <a:solidFill>
                  <a:srgbClr val="1F3864"/>
                </a:solidFill>
              </a:rPr>
              <a:t>Objetivo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3258429" y="2031023"/>
            <a:ext cx="8263011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s-MX" sz="2800" dirty="0"/>
              <a:t>Al finalizar la sesión, el estudiante estará en capacidad de analizar situaciones relacionadas con la seguridad del paciente e implementar estrategias básicas para la identificación, prevención y gestión de incidentes y eventos adversos asociados a la atención en salud, mediante el reconocimiento de factores contribuyentes, fallas en el proceso y barreras de seguridad, en concordancia con los lineamientos y la normatividad colombiana vigente.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583680" y="470916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03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21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F6B72"/>
          </a:solidFill>
          <a:ln/>
        </p:spPr>
      </p:sp>
      <p:sp>
        <p:nvSpPr>
          <p:cNvPr id="4" name="Text 2"/>
          <p:cNvSpPr/>
          <p:nvPr/>
        </p:nvSpPr>
        <p:spPr>
          <a:xfrm>
            <a:off x="1280160" y="2286000"/>
            <a:ext cx="9601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5400" b="1" i="1" dirty="0">
                <a:solidFill>
                  <a:srgbClr val="FFFFFF"/>
                </a:solidFill>
              </a:rPr>
              <a:t>Hay algunos pacientes que no podemos ayudar,</a:t>
            </a:r>
            <a:endParaRPr lang="en-US" sz="54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5400" b="1" i="1" dirty="0">
                <a:solidFill>
                  <a:srgbClr val="FFFFFF"/>
                </a:solidFill>
              </a:rPr>
              <a:t>pero no hay ninguno que no podamos </a:t>
            </a:r>
            <a:r>
              <a:rPr lang="en-US" sz="5400" b="1" i="1" dirty="0" err="1">
                <a:solidFill>
                  <a:srgbClr val="FFFFFF"/>
                </a:solidFill>
              </a:rPr>
              <a:t>dañar</a:t>
            </a:r>
            <a:r>
              <a:rPr lang="en-US" sz="5400" b="1" i="1" dirty="0" smtClean="0">
                <a:solidFill>
                  <a:srgbClr val="FFFFFF"/>
                </a:solidFill>
              </a:rPr>
              <a:t>.      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1280160" y="448056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02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F3864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9962C"/>
                </a:solidFill>
              </a:rPr>
              <a:t>LA CIFRA QUE NO PODEMOS IGNORAR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7315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/>
                </a:solidFill>
              </a:rPr>
              <a:t>118 brotes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548640" y="283464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600" dirty="0">
                <a:solidFill>
                  <a:srgbClr val="CFE0E0"/>
                </a:solidFill>
              </a:rPr>
              <a:t>de infecciones asociadas a la atención en salud (IAAS)</a:t>
            </a:r>
            <a:endParaRPr lang="en-US" sz="26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600" dirty="0">
                <a:solidFill>
                  <a:srgbClr val="CFE0E0"/>
                </a:solidFill>
              </a:rPr>
              <a:t>reportados por el Instituto Nacional de Salud en Colombia (2022)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4114800"/>
            <a:ext cx="5486400" cy="0"/>
          </a:xfrm>
          <a:prstGeom prst="line">
            <a:avLst/>
          </a:prstGeom>
          <a:noFill/>
          <a:ln w="12700">
            <a:solidFill>
              <a:srgbClr val="3E7A8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4297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9FC2C2"/>
                </a:solidFill>
              </a:rPr>
              <a:t>Meta · Valle del Cauca · Cauca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8640" y="4617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9FC2C2"/>
                </a:solidFill>
              </a:rPr>
              <a:t>departamentos con las tasas más altas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8138160" y="1463040"/>
            <a:ext cx="3474720" cy="4023360"/>
          </a:xfrm>
          <a:prstGeom prst="roundRect">
            <a:avLst>
              <a:gd name="adj" fmla="val 2632"/>
            </a:avLst>
          </a:prstGeom>
          <a:solidFill>
            <a:srgbClr val="0F6B72"/>
          </a:solidFill>
          <a:ln/>
        </p:spPr>
        <p:txBody>
          <a:bodyPr/>
          <a:lstStyle/>
          <a:p>
            <a:endParaRPr lang="es-CO" dirty="0"/>
          </a:p>
        </p:txBody>
      </p:sp>
      <p:sp>
        <p:nvSpPr>
          <p:cNvPr id="10" name="Text 8"/>
          <p:cNvSpPr/>
          <p:nvPr/>
        </p:nvSpPr>
        <p:spPr>
          <a:xfrm>
            <a:off x="8321040" y="182880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</a:rPr>
              <a:t>66,7 %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8321040" y="2788920"/>
            <a:ext cx="31089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600" dirty="0" smtClean="0">
                <a:solidFill>
                  <a:srgbClr val="E4F1F1"/>
                </a:solidFill>
              </a:rPr>
              <a:t>De </a:t>
            </a:r>
            <a:r>
              <a:rPr lang="en-US" sz="2600" dirty="0" err="1" smtClean="0">
                <a:solidFill>
                  <a:srgbClr val="E4F1F1"/>
                </a:solidFill>
              </a:rPr>
              <a:t>mortalidad</a:t>
            </a:r>
            <a:r>
              <a:rPr lang="en-US" sz="2600" dirty="0" smtClean="0">
                <a:solidFill>
                  <a:srgbClr val="E4F1F1"/>
                </a:solidFill>
              </a:rPr>
              <a:t> e</a:t>
            </a:r>
            <a:r>
              <a:rPr lang="en-US" sz="2600" dirty="0" smtClean="0">
                <a:solidFill>
                  <a:srgbClr val="E4F1F1"/>
                </a:solidFill>
              </a:rPr>
              <a:t>ntre </a:t>
            </a:r>
            <a:r>
              <a:rPr lang="en-US" sz="2600" dirty="0" err="1" smtClean="0">
                <a:solidFill>
                  <a:srgbClr val="E4F1F1"/>
                </a:solidFill>
              </a:rPr>
              <a:t>los</a:t>
            </a:r>
            <a:r>
              <a:rPr lang="en-US" sz="2600" dirty="0" smtClean="0">
                <a:solidFill>
                  <a:srgbClr val="E4F1F1"/>
                </a:solidFill>
              </a:rPr>
              <a:t> </a:t>
            </a:r>
            <a:r>
              <a:rPr lang="en-US" sz="2600" dirty="0" err="1" smtClean="0">
                <a:solidFill>
                  <a:srgbClr val="E4F1F1"/>
                </a:solidFill>
              </a:rPr>
              <a:t>casos</a:t>
            </a:r>
            <a:r>
              <a:rPr lang="en-US" sz="2600" dirty="0" smtClean="0">
                <a:solidFill>
                  <a:srgbClr val="E4F1F1"/>
                </a:solidFill>
              </a:rPr>
              <a:t> </a:t>
            </a:r>
            <a:r>
              <a:rPr lang="en-US" sz="2600" dirty="0" err="1" smtClean="0">
                <a:solidFill>
                  <a:srgbClr val="E4F1F1"/>
                </a:solidFill>
              </a:rPr>
              <a:t>más</a:t>
            </a:r>
            <a:r>
              <a:rPr lang="en-US" sz="2600" dirty="0" smtClean="0">
                <a:solidFill>
                  <a:srgbClr val="E4F1F1"/>
                </a:solidFill>
              </a:rPr>
              <a:t> graves.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48640" y="6309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7C9A9A"/>
                </a:solidFill>
              </a:rPr>
              <a:t>Fuente: Instituto Nacional de Salud, Colombia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60744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COMPROMISO ÉTICO DEL CUIDADO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1F3864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005840"/>
            <a:ext cx="5120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b="1" dirty="0" err="1" smtClean="0">
                <a:solidFill>
                  <a:srgbClr val="1F3864"/>
                </a:solidFill>
              </a:rPr>
              <a:t>Antecedentes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431323" y="1188720"/>
            <a:ext cx="7181557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s-CO" sz="2400" b="1" dirty="0"/>
          </a:p>
          <a:p>
            <a:r>
              <a:rPr lang="es-CO" sz="2400" dirty="0"/>
              <a:t>La seguridad del paciente se instala como prioridad en la agenda mundial de la salud a partir del informe “To </a:t>
            </a:r>
            <a:r>
              <a:rPr lang="es-CO" sz="2400" dirty="0" err="1"/>
              <a:t>Err</a:t>
            </a:r>
            <a:r>
              <a:rPr lang="es-CO" sz="2400" dirty="0"/>
              <a:t> </a:t>
            </a:r>
            <a:r>
              <a:rPr lang="es-CO" sz="2400" dirty="0" err="1"/>
              <a:t>Is</a:t>
            </a:r>
            <a:r>
              <a:rPr lang="es-CO" sz="2400" dirty="0"/>
              <a:t> Human” del </a:t>
            </a:r>
            <a:r>
              <a:rPr lang="es-CO" sz="2400" dirty="0" err="1"/>
              <a:t>Institute</a:t>
            </a:r>
            <a:r>
              <a:rPr lang="es-CO" sz="2400" dirty="0"/>
              <a:t> of Medicine (2000), que evidenció que un porcentaje relevante del daño a los pacientes es prevenible y se origina en fallas de los sistemas de atención, más que en errores individuales aislados. En Colombia, el Ministerio de Salud y Protección Social impulsa desde 2008 la Política Nacional de Seguridad del Paciente, publicada en el Observatorio de Calidad de la Atención en Salud.</a:t>
            </a:r>
          </a:p>
        </p:txBody>
      </p:sp>
      <p:sp>
        <p:nvSpPr>
          <p:cNvPr id="6" name="Shape 4"/>
          <p:cNvSpPr/>
          <p:nvPr/>
        </p:nvSpPr>
        <p:spPr>
          <a:xfrm>
            <a:off x="984738" y="5212080"/>
            <a:ext cx="10427677" cy="1188720"/>
          </a:xfrm>
          <a:prstGeom prst="roundRect">
            <a:avLst>
              <a:gd name="adj" fmla="val 6154"/>
            </a:avLst>
          </a:prstGeom>
          <a:solidFill>
            <a:srgbClr val="EAF1F1"/>
          </a:solidFill>
          <a:ln/>
        </p:spPr>
      </p:sp>
      <p:sp>
        <p:nvSpPr>
          <p:cNvPr id="7" name="Text 5"/>
          <p:cNvSpPr/>
          <p:nvPr/>
        </p:nvSpPr>
        <p:spPr>
          <a:xfrm>
            <a:off x="2839915" y="5463540"/>
            <a:ext cx="705846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6B72"/>
                </a:solidFill>
              </a:rPr>
              <a:t>Calidad técnico-científica + trato humano = atención segura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03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NORMATIVO COLOMBIANO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La seguridad del paciente es obligatoria,</a:t>
            </a:r>
            <a:endParaRPr lang="en-US" sz="2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600" b="1" dirty="0">
                <a:solidFill>
                  <a:srgbClr val="1F3864"/>
                </a:solidFill>
              </a:rPr>
              <a:t>no opcional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103120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smtClean="0">
                <a:solidFill>
                  <a:srgbClr val="0F6B72"/>
                </a:solidFill>
              </a:rPr>
              <a:t>Ley 1751 de 2015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206240" y="2103120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Estatutaria de Salud: la calidad es esencial en el derecho fundamental a la salud.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862072"/>
            <a:ext cx="1106424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862072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F6B72"/>
                </a:solidFill>
              </a:rPr>
              <a:t>Decreto 780 de 2016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06240" y="2862072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 err="1" smtClean="0">
                <a:solidFill>
                  <a:srgbClr val="333333"/>
                </a:solidFill>
              </a:rPr>
              <a:t>Organiza</a:t>
            </a:r>
            <a:r>
              <a:rPr lang="en-US" dirty="0" smtClean="0">
                <a:solidFill>
                  <a:srgbClr val="333333"/>
                </a:solidFill>
              </a:rPr>
              <a:t> el Sistema </a:t>
            </a:r>
            <a:r>
              <a:rPr lang="en-US" dirty="0" err="1" smtClean="0">
                <a:solidFill>
                  <a:srgbClr val="333333"/>
                </a:solidFill>
              </a:rPr>
              <a:t>Obligatorio</a:t>
            </a:r>
            <a:r>
              <a:rPr lang="en-US" dirty="0" smtClean="0">
                <a:solidFill>
                  <a:srgbClr val="333333"/>
                </a:solidFill>
              </a:rPr>
              <a:t> de </a:t>
            </a:r>
            <a:r>
              <a:rPr lang="en-US" dirty="0" err="1" smtClean="0">
                <a:solidFill>
                  <a:srgbClr val="333333"/>
                </a:solidFill>
              </a:rPr>
              <a:t>Garantía</a:t>
            </a:r>
            <a:r>
              <a:rPr lang="en-US" dirty="0" smtClean="0">
                <a:solidFill>
                  <a:srgbClr val="333333"/>
                </a:solidFill>
              </a:rPr>
              <a:t> de </a:t>
            </a:r>
            <a:r>
              <a:rPr lang="en-US" dirty="0" err="1" smtClean="0">
                <a:solidFill>
                  <a:srgbClr val="333333"/>
                </a:solidFill>
              </a:rPr>
              <a:t>Calidad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en</a:t>
            </a:r>
            <a:r>
              <a:rPr lang="en-US" dirty="0" smtClean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Salud</a:t>
            </a:r>
            <a:r>
              <a:rPr lang="en-US" dirty="0" smtClean="0">
                <a:solidFill>
                  <a:srgbClr val="333333"/>
                </a:solidFill>
              </a:rPr>
              <a:t> (SOGCS).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621024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621024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0F6B72"/>
                </a:solidFill>
              </a:rPr>
              <a:t>Resolución</a:t>
            </a:r>
            <a:r>
              <a:rPr lang="en-US" b="1" dirty="0" smtClean="0">
                <a:solidFill>
                  <a:srgbClr val="0F6B72"/>
                </a:solidFill>
              </a:rPr>
              <a:t> 3100 de 2019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206240" y="3621024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Seguridad del paciente como proceso prioritario de habilitación, obligatorio.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4379976"/>
            <a:ext cx="11064240" cy="7132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4379976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F6B72"/>
                </a:solidFill>
              </a:rPr>
              <a:t>Resolución 5095 de 2018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206240" y="4379976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Manual de Acreditación: estándares superiores de seguridad del paciente.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5138928"/>
            <a:ext cx="11064240" cy="713232"/>
          </a:xfrm>
          <a:prstGeom prst="rect">
            <a:avLst/>
          </a:prstGeom>
          <a:solidFill>
            <a:srgbClr val="EAF1F1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5138928"/>
            <a:ext cx="32918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F6B72"/>
                </a:solidFill>
              </a:rPr>
              <a:t>Paquetes Instruccionales (Min Salud, 2015)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206240" y="5138928"/>
            <a:ext cx="7223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23 guías bajo metodología ABP para las principales prácticas seguras.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08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331482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 DE UN CUIDADO DE CALIDAD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3864"/>
                </a:solidFill>
              </a:rPr>
              <a:t>¿Qué significa cuidar con calidad?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06040" cy="320040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14884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962C"/>
                </a:solidFill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Oportuno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352044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E4EEEE"/>
                </a:solidFill>
              </a:rPr>
              <a:t>Disminuyendo los plazos de espera y las demoras.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383280" y="1920240"/>
            <a:ext cx="2606040" cy="3200400"/>
          </a:xfrm>
          <a:prstGeom prst="roundRect">
            <a:avLst>
              <a:gd name="adj" fmla="val 3509"/>
            </a:avLst>
          </a:prstGeom>
          <a:solidFill>
            <a:srgbClr val="0F6B72"/>
          </a:solidFill>
          <a:ln/>
        </p:spPr>
      </p:sp>
      <p:sp>
        <p:nvSpPr>
          <p:cNvPr id="9" name="Text 7"/>
          <p:cNvSpPr/>
          <p:nvPr/>
        </p:nvSpPr>
        <p:spPr>
          <a:xfrm>
            <a:off x="3566160" y="214884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962C"/>
                </a:solidFill>
              </a:rPr>
              <a:t>02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566160" y="274320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Seguro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3566160" y="352044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E4EEEE"/>
                </a:solidFill>
              </a:rPr>
              <a:t>Evitando lesiones o daño a los pacientes.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6217920" y="1920240"/>
            <a:ext cx="2606040" cy="3200400"/>
          </a:xfrm>
          <a:prstGeom prst="roundRect">
            <a:avLst>
              <a:gd name="adj" fmla="val 3509"/>
            </a:avLst>
          </a:prstGeom>
          <a:solidFill>
            <a:srgbClr val="1F3864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0" y="214884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962C"/>
                </a:solidFill>
              </a:rPr>
              <a:t>03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400800" y="274320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Centrado en el paciente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400800" y="352044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E4EEEE"/>
                </a:solidFill>
              </a:rPr>
              <a:t>Sus necesidades y preferencias guían la atención.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9052560" y="1920240"/>
            <a:ext cx="2606040" cy="3200400"/>
          </a:xfrm>
          <a:prstGeom prst="roundRect">
            <a:avLst>
              <a:gd name="adj" fmla="val 3509"/>
            </a:avLst>
          </a:prstGeom>
          <a:solidFill>
            <a:srgbClr val="0F6B72"/>
          </a:solidFill>
          <a:ln/>
        </p:spPr>
      </p:sp>
      <p:sp>
        <p:nvSpPr>
          <p:cNvPr id="17" name="Text 15"/>
          <p:cNvSpPr/>
          <p:nvPr/>
        </p:nvSpPr>
        <p:spPr>
          <a:xfrm>
            <a:off x="9235440" y="214884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962C"/>
                </a:solidFill>
              </a:rPr>
              <a:t>04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35440" y="2743200"/>
            <a:ext cx="2240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Justo y equitativo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9235440" y="3520440"/>
            <a:ext cx="2240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E4EEEE"/>
                </a:solidFill>
              </a:rPr>
              <a:t>Sin variación por condición socioeconómica, personal o geográfica.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0F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CONCEPTOS CLAVE 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2148840"/>
            <a:ext cx="82296" cy="1234440"/>
          </a:xfrm>
          <a:prstGeom prst="rect">
            <a:avLst/>
          </a:prstGeom>
          <a:solidFill>
            <a:srgbClr val="C9962C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148840"/>
            <a:ext cx="3017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Evento adverso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023360" y="2148840"/>
            <a:ext cx="7498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Resultado de una atención en salud que, de forma no intencional, produce daño. Puede ser prevenible o no prevenible.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3566160"/>
            <a:ext cx="82296" cy="1234440"/>
          </a:xfrm>
          <a:prstGeom prst="rect">
            <a:avLst/>
          </a:prstGeom>
          <a:solidFill>
            <a:srgbClr val="0F6B72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3566160"/>
            <a:ext cx="3017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Incidente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023360" y="3566160"/>
            <a:ext cx="7498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Suceso que no genera daño al paciente, pero en el que se incorporan fallas en el proceso de atención.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548640" y="4983480"/>
            <a:ext cx="82296" cy="1234440"/>
          </a:xfrm>
          <a:prstGeom prst="rect">
            <a:avLst/>
          </a:prstGeom>
          <a:solidFill>
            <a:srgbClr val="0F6B72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4983480"/>
            <a:ext cx="3017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</a:rPr>
              <a:t>Complicación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023360" y="4983480"/>
            <a:ext cx="7498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333333"/>
                </a:solidFill>
              </a:rPr>
              <a:t>Daño o resultado clínico no esperado, no atribuible a la atención sino a la enfermedad o condición del paciente.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1521440" y="64465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9AA5A5"/>
                </a:solidFill>
              </a:rPr>
              <a:t>06</a:t>
            </a:r>
            <a:endParaRPr lang="en-US" sz="1100" dirty="0"/>
          </a:p>
        </p:txBody>
      </p:sp>
      <p:sp>
        <p:nvSpPr>
          <p:cNvPr id="14" name="Shape 5"/>
          <p:cNvSpPr/>
          <p:nvPr/>
        </p:nvSpPr>
        <p:spPr>
          <a:xfrm>
            <a:off x="548640" y="782515"/>
            <a:ext cx="82296" cy="1234440"/>
          </a:xfrm>
          <a:prstGeom prst="rect">
            <a:avLst/>
          </a:prstGeom>
          <a:solidFill>
            <a:srgbClr val="0F6B72"/>
          </a:solidFill>
          <a:ln/>
        </p:spPr>
      </p:sp>
      <p:sp>
        <p:nvSpPr>
          <p:cNvPr id="15" name="CuadroTexto 14"/>
          <p:cNvSpPr txBox="1"/>
          <p:nvPr/>
        </p:nvSpPr>
        <p:spPr>
          <a:xfrm>
            <a:off x="902794" y="1273910"/>
            <a:ext cx="28487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solidFill>
                  <a:srgbClr val="1F3864"/>
                </a:solidFill>
              </a:rPr>
              <a:t>Seguridad</a:t>
            </a:r>
            <a:r>
              <a:rPr lang="en-US" sz="2200" b="1" dirty="0" smtClean="0">
                <a:solidFill>
                  <a:srgbClr val="1F3864"/>
                </a:solidFill>
              </a:rPr>
              <a:t> del </a:t>
            </a:r>
            <a:r>
              <a:rPr lang="en-US" sz="2200" b="1" dirty="0" err="1" smtClean="0">
                <a:solidFill>
                  <a:srgbClr val="1F3864"/>
                </a:solidFill>
              </a:rPr>
              <a:t>paciente</a:t>
            </a:r>
            <a:endParaRPr lang="en-US" sz="22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4023360" y="986387"/>
            <a:ext cx="71780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2000" dirty="0"/>
              <a:t>C</a:t>
            </a:r>
            <a:r>
              <a:rPr lang="es-CO" sz="2000" dirty="0" smtClean="0"/>
              <a:t>onjunto </a:t>
            </a:r>
            <a:r>
              <a:rPr lang="es-CO" sz="2000" dirty="0"/>
              <a:t>de elementos estructurales, procesos, instrumentos y metodologías que minimizan el riesgo de sufrir un evento adverso en el proceso de atención en salud o de mitigar sus consecuencias.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822</Words>
  <Application>Microsoft Office PowerPoint</Application>
  <PresentationFormat>Panorámica</PresentationFormat>
  <Paragraphs>152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Diana Carolina Montes Gaviria</cp:lastModifiedBy>
  <cp:revision>11</cp:revision>
  <dcterms:created xsi:type="dcterms:W3CDTF">2026-08-09T23:14:48Z</dcterms:created>
  <dcterms:modified xsi:type="dcterms:W3CDTF">2026-08-10T01:05:56Z</dcterms:modified>
</cp:coreProperties>
</file>