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9" r:id="rId5"/>
    <p:sldId id="271" r:id="rId6"/>
    <p:sldId id="272" r:id="rId7"/>
    <p:sldId id="274" r:id="rId8"/>
    <p:sldId id="280" r:id="rId9"/>
    <p:sldId id="281" r:id="rId10"/>
    <p:sldId id="282" r:id="rId11"/>
    <p:sldId id="275" r:id="rId12"/>
    <p:sldId id="283" r:id="rId13"/>
    <p:sldId id="284" r:id="rId14"/>
    <p:sldId id="285" r:id="rId15"/>
    <p:sldId id="286" r:id="rId16"/>
  </p:sldIdLst>
  <p:sldSz cx="12204700" cy="6858000"/>
  <p:notesSz cx="122047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67" d="100"/>
          <a:sy n="67" d="100"/>
        </p:scale>
        <p:origin x="96"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938527" y="256031"/>
            <a:ext cx="10254996" cy="95554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6681978" y="5382666"/>
            <a:ext cx="3556188" cy="204012"/>
          </a:xfrm>
          <a:prstGeom prst="rect">
            <a:avLst/>
          </a:prstGeom>
        </p:spPr>
        <p:txBody>
          <a:bodyPr wrap="square" lIns="0" tIns="9556" rIns="0" bIns="0" rtlCol="0">
            <a:noAutofit/>
          </a:bodyPr>
          <a:lstStyle/>
          <a:p>
            <a:pPr marL="12700">
              <a:lnSpc>
                <a:spcPts val="1505"/>
              </a:lnSpc>
            </a:pPr>
            <a:endParaRPr sz="1400" dirty="0">
              <a:latin typeface="Calibri"/>
              <a:cs typeface="Calibri"/>
            </a:endParaRPr>
          </a:p>
        </p:txBody>
      </p:sp>
      <p:sp>
        <p:nvSpPr>
          <p:cNvPr id="2" name="object 2"/>
          <p:cNvSpPr txBox="1"/>
          <p:nvPr/>
        </p:nvSpPr>
        <p:spPr>
          <a:xfrm>
            <a:off x="1945894" y="5594477"/>
            <a:ext cx="3907615" cy="1063625"/>
          </a:xfrm>
          <a:prstGeom prst="rect">
            <a:avLst/>
          </a:prstGeom>
        </p:spPr>
        <p:txBody>
          <a:bodyPr wrap="square" lIns="0" tIns="15938" rIns="0" bIns="0" rtlCol="0">
            <a:noAutofit/>
          </a:bodyPr>
          <a:lstStyle/>
          <a:p>
            <a:pPr algn="ctr">
              <a:lnSpc>
                <a:spcPts val="2510"/>
              </a:lnSpc>
            </a:pPr>
            <a:endParaRPr sz="2400" dirty="0">
              <a:latin typeface="Calibri"/>
              <a:cs typeface="Calibri"/>
            </a:endParaRPr>
          </a:p>
        </p:txBody>
      </p:sp>
      <p:pic>
        <p:nvPicPr>
          <p:cNvPr id="1026" name="Picture 2" descr="Qué tareas realiza un profesional de enfermería?">
            <a:extLst>
              <a:ext uri="{FF2B5EF4-FFF2-40B4-BE49-F238E27FC236}">
                <a16:creationId xmlns:a16="http://schemas.microsoft.com/office/drawing/2014/main" id="{80BA6246-4344-41D0-9DC5-48BBDC7F6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34" y="1524000"/>
            <a:ext cx="8098216" cy="416353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B6871C8-254E-476E-9658-67517FCB0C75}"/>
              </a:ext>
            </a:extLst>
          </p:cNvPr>
          <p:cNvSpPr txBox="1"/>
          <p:nvPr/>
        </p:nvSpPr>
        <p:spPr>
          <a:xfrm>
            <a:off x="2500180" y="5647862"/>
            <a:ext cx="4154151" cy="954107"/>
          </a:xfrm>
          <a:prstGeom prst="rect">
            <a:avLst/>
          </a:prstGeom>
          <a:noFill/>
        </p:spPr>
        <p:txBody>
          <a:bodyPr wrap="none" rtlCol="0">
            <a:spAutoFit/>
          </a:bodyPr>
          <a:lstStyle/>
          <a:p>
            <a:r>
              <a:rPr lang="es-CO" sz="2800" b="1" dirty="0"/>
              <a:t>NOTAS DE ENFERMERÍA</a:t>
            </a:r>
          </a:p>
          <a:p>
            <a:r>
              <a:rPr lang="es-CO" sz="2800" b="1" dirty="0"/>
              <a:t>DOCENTE SANDRA DUQUE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5E2932-A2EE-4D3F-8C67-2B3AF89F6B28}"/>
              </a:ext>
            </a:extLst>
          </p:cNvPr>
          <p:cNvSpPr txBox="1"/>
          <p:nvPr/>
        </p:nvSpPr>
        <p:spPr>
          <a:xfrm>
            <a:off x="996950" y="457200"/>
            <a:ext cx="10515600" cy="6740307"/>
          </a:xfrm>
          <a:prstGeom prst="rect">
            <a:avLst/>
          </a:prstGeom>
          <a:noFill/>
        </p:spPr>
        <p:txBody>
          <a:bodyPr wrap="square" rtlCol="0">
            <a:spAutoFit/>
          </a:bodyPr>
          <a:lstStyle/>
          <a:p>
            <a:r>
              <a:rPr lang="es-ES" dirty="0"/>
              <a:t>EJEMPLOS</a:t>
            </a:r>
          </a:p>
          <a:p>
            <a:endParaRPr lang="es-ES" dirty="0"/>
          </a:p>
          <a:p>
            <a:r>
              <a:rPr lang="es-ES" dirty="0"/>
              <a:t>NOTA DE PROCEDIMIENTO: Encabezado, fecha y hora.</a:t>
            </a:r>
          </a:p>
          <a:p>
            <a:r>
              <a:rPr lang="es-ES" dirty="0"/>
              <a:t>Con estricta técnica aséptica y previo consentimiento informado del paciente, se realiza curación en lesión por presión grado II en trocánter izquierdo. Se retira material de curación el cual se encuentra impregnado de material </a:t>
            </a:r>
            <a:r>
              <a:rPr lang="es-ES" dirty="0" err="1"/>
              <a:t>sanguinopurulento</a:t>
            </a:r>
            <a:r>
              <a:rPr lang="es-ES" dirty="0"/>
              <a:t>, fétido en moderada cantidad, se observa lesión por presión grado II, de 3 centímetro de largo por 4 de ancho, con bordes irregulares, material de fibrina y secreción purulenta fétida, se irriga según protocolo institucional con solución salina normal, se cubre con gasas, apósito y </a:t>
            </a:r>
            <a:r>
              <a:rPr lang="es-ES" dirty="0" err="1"/>
              <a:t>micropore</a:t>
            </a:r>
            <a:r>
              <a:rPr lang="es-ES" dirty="0"/>
              <a:t>. Se recomienda curación mañana. Se indica al familiar del paciente que no se debe mojar el material de curación y la importancia de los cambios de posición.</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CO" dirty="0"/>
          </a:p>
        </p:txBody>
      </p:sp>
    </p:spTree>
    <p:extLst>
      <p:ext uri="{BB962C8B-B14F-4D97-AF65-F5344CB8AC3E}">
        <p14:creationId xmlns:p14="http://schemas.microsoft.com/office/powerpoint/2010/main" val="343699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65F864-164E-4F9B-A571-77E0A275C333}"/>
              </a:ext>
            </a:extLst>
          </p:cNvPr>
          <p:cNvSpPr txBox="1"/>
          <p:nvPr/>
        </p:nvSpPr>
        <p:spPr>
          <a:xfrm>
            <a:off x="1073150" y="838200"/>
            <a:ext cx="6046720" cy="923330"/>
          </a:xfrm>
          <a:prstGeom prst="rect">
            <a:avLst/>
          </a:prstGeom>
          <a:noFill/>
        </p:spPr>
        <p:txBody>
          <a:bodyPr wrap="none" rtlCol="0">
            <a:spAutoFit/>
          </a:bodyPr>
          <a:lstStyle/>
          <a:p>
            <a:r>
              <a:rPr lang="es-ES" dirty="0"/>
              <a:t>EJERCICIO</a:t>
            </a:r>
          </a:p>
          <a:p>
            <a:endParaRPr lang="es-ES" dirty="0"/>
          </a:p>
          <a:p>
            <a:r>
              <a:rPr lang="es-ES" dirty="0"/>
              <a:t>Describir en una nota de enfermería las siguientes situaciones: </a:t>
            </a:r>
            <a:endParaRPr lang="es-CO" dirty="0"/>
          </a:p>
        </p:txBody>
      </p:sp>
      <p:sp>
        <p:nvSpPr>
          <p:cNvPr id="3" name="AutoShape 2" descr="Edema, ampollas y equimosis de la mano y el brazo derechos. | Download  Scientific Diagram">
            <a:extLst>
              <a:ext uri="{FF2B5EF4-FFF2-40B4-BE49-F238E27FC236}">
                <a16:creationId xmlns:a16="http://schemas.microsoft.com/office/drawing/2014/main" id="{08ACAAF6-A965-4AE6-96C1-BCE61FA55682}"/>
              </a:ext>
            </a:extLst>
          </p:cNvPr>
          <p:cNvSpPr>
            <a:spLocks noChangeAspect="1" noChangeArrowheads="1"/>
          </p:cNvSpPr>
          <p:nvPr/>
        </p:nvSpPr>
        <p:spPr bwMode="auto">
          <a:xfrm>
            <a:off x="594995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Edema, ampollas y equimosis de la mano y el brazo derechos. | Download  Scientific Diagram">
            <a:extLst>
              <a:ext uri="{FF2B5EF4-FFF2-40B4-BE49-F238E27FC236}">
                <a16:creationId xmlns:a16="http://schemas.microsoft.com/office/drawing/2014/main" id="{C07AA72A-24AF-4017-B264-49A8E29305BA}"/>
              </a:ext>
            </a:extLst>
          </p:cNvPr>
          <p:cNvSpPr>
            <a:spLocks noChangeAspect="1" noChangeArrowheads="1"/>
          </p:cNvSpPr>
          <p:nvPr/>
        </p:nvSpPr>
        <p:spPr bwMode="auto">
          <a:xfrm>
            <a:off x="610235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a:extLst>
              <a:ext uri="{FF2B5EF4-FFF2-40B4-BE49-F238E27FC236}">
                <a16:creationId xmlns:a16="http://schemas.microsoft.com/office/drawing/2014/main" id="{D4F3CD94-1948-46DF-984D-0978EAC5A18E}"/>
              </a:ext>
            </a:extLst>
          </p:cNvPr>
          <p:cNvPicPr>
            <a:picLocks noChangeAspect="1"/>
          </p:cNvPicPr>
          <p:nvPr/>
        </p:nvPicPr>
        <p:blipFill>
          <a:blip r:embed="rId2"/>
          <a:stretch>
            <a:fillRect/>
          </a:stretch>
        </p:blipFill>
        <p:spPr>
          <a:xfrm>
            <a:off x="2511170" y="2338089"/>
            <a:ext cx="7487159" cy="2791421"/>
          </a:xfrm>
          <a:prstGeom prst="rect">
            <a:avLst/>
          </a:prstGeom>
        </p:spPr>
      </p:pic>
    </p:spTree>
    <p:extLst>
      <p:ext uri="{BB962C8B-B14F-4D97-AF65-F5344CB8AC3E}">
        <p14:creationId xmlns:p14="http://schemas.microsoft.com/office/powerpoint/2010/main" val="377625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1159D-D5F9-4712-BC50-CBD3F23EF60A}"/>
              </a:ext>
            </a:extLst>
          </p:cNvPr>
          <p:cNvPicPr>
            <a:picLocks noChangeAspect="1"/>
          </p:cNvPicPr>
          <p:nvPr/>
        </p:nvPicPr>
        <p:blipFill>
          <a:blip r:embed="rId2"/>
          <a:stretch>
            <a:fillRect/>
          </a:stretch>
        </p:blipFill>
        <p:spPr>
          <a:xfrm>
            <a:off x="1577975" y="633412"/>
            <a:ext cx="9048750" cy="5591175"/>
          </a:xfrm>
          <a:prstGeom prst="rect">
            <a:avLst/>
          </a:prstGeom>
        </p:spPr>
      </p:pic>
    </p:spTree>
    <p:extLst>
      <p:ext uri="{BB962C8B-B14F-4D97-AF65-F5344CB8AC3E}">
        <p14:creationId xmlns:p14="http://schemas.microsoft.com/office/powerpoint/2010/main" val="148340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BF817A-A28D-479A-8A02-593FCF9D3969}"/>
              </a:ext>
            </a:extLst>
          </p:cNvPr>
          <p:cNvPicPr>
            <a:picLocks noChangeAspect="1"/>
          </p:cNvPicPr>
          <p:nvPr/>
        </p:nvPicPr>
        <p:blipFill rotWithShape="1">
          <a:blip r:embed="rId2"/>
          <a:srcRect l="50000" b="48889"/>
          <a:stretch/>
        </p:blipFill>
        <p:spPr>
          <a:xfrm>
            <a:off x="4121150" y="1295400"/>
            <a:ext cx="4123116" cy="3710948"/>
          </a:xfrm>
          <a:prstGeom prst="rect">
            <a:avLst/>
          </a:prstGeom>
        </p:spPr>
      </p:pic>
    </p:spTree>
    <p:extLst>
      <p:ext uri="{BB962C8B-B14F-4D97-AF65-F5344CB8AC3E}">
        <p14:creationId xmlns:p14="http://schemas.microsoft.com/office/powerpoint/2010/main" val="352905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DF217E6-33F8-4981-8269-D2C2D72FC784}"/>
              </a:ext>
            </a:extLst>
          </p:cNvPr>
          <p:cNvPicPr>
            <a:picLocks noChangeAspect="1"/>
          </p:cNvPicPr>
          <p:nvPr/>
        </p:nvPicPr>
        <p:blipFill>
          <a:blip r:embed="rId2"/>
          <a:stretch>
            <a:fillRect/>
          </a:stretch>
        </p:blipFill>
        <p:spPr>
          <a:xfrm>
            <a:off x="2787650" y="1485900"/>
            <a:ext cx="6438900" cy="4292600"/>
          </a:xfrm>
          <a:prstGeom prst="rect">
            <a:avLst/>
          </a:prstGeom>
        </p:spPr>
      </p:pic>
    </p:spTree>
    <p:extLst>
      <p:ext uri="{BB962C8B-B14F-4D97-AF65-F5344CB8AC3E}">
        <p14:creationId xmlns:p14="http://schemas.microsoft.com/office/powerpoint/2010/main" val="400317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87820D3-C45B-4FBE-8181-8A28391ABFDC}"/>
              </a:ext>
            </a:extLst>
          </p:cNvPr>
          <p:cNvPicPr>
            <a:picLocks noChangeAspect="1"/>
          </p:cNvPicPr>
          <p:nvPr/>
        </p:nvPicPr>
        <p:blipFill rotWithShape="1">
          <a:blip r:embed="rId2"/>
          <a:srcRect b="13578"/>
          <a:stretch/>
        </p:blipFill>
        <p:spPr>
          <a:xfrm>
            <a:off x="3740150" y="918075"/>
            <a:ext cx="4548265" cy="3425325"/>
          </a:xfrm>
          <a:prstGeom prst="rect">
            <a:avLst/>
          </a:prstGeom>
        </p:spPr>
      </p:pic>
    </p:spTree>
    <p:extLst>
      <p:ext uri="{BB962C8B-B14F-4D97-AF65-F5344CB8AC3E}">
        <p14:creationId xmlns:p14="http://schemas.microsoft.com/office/powerpoint/2010/main" val="369417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7475220" y="205740"/>
            <a:ext cx="3191255" cy="818387"/>
          </a:xfrm>
          <a:prstGeom prst="rect">
            <a:avLst/>
          </a:prstGeom>
          <a:blipFill>
            <a:blip r:embed="rId2" cstate="print"/>
            <a:stretch>
              <a:fillRect/>
            </a:stretch>
          </a:blipFill>
        </p:spPr>
        <p:txBody>
          <a:bodyPr wrap="square" lIns="0" tIns="0" rIns="0" bIns="0" rtlCol="0">
            <a:noAutofit/>
          </a:bodyPr>
          <a:lstStyle/>
          <a:p>
            <a:endParaRPr/>
          </a:p>
        </p:txBody>
      </p:sp>
      <p:sp>
        <p:nvSpPr>
          <p:cNvPr id="27" name="object 27"/>
          <p:cNvSpPr/>
          <p:nvPr/>
        </p:nvSpPr>
        <p:spPr>
          <a:xfrm>
            <a:off x="1522476" y="6080760"/>
            <a:ext cx="1147572" cy="580644"/>
          </a:xfrm>
          <a:prstGeom prst="rect">
            <a:avLst/>
          </a:prstGeom>
          <a:blipFill>
            <a:blip r:embed="rId3" cstate="print"/>
            <a:stretch>
              <a:fillRect/>
            </a:stretch>
          </a:blipFill>
        </p:spPr>
        <p:txBody>
          <a:bodyPr wrap="square" lIns="0" tIns="0" rIns="0" bIns="0" rtlCol="0">
            <a:noAutofit/>
          </a:bodyPr>
          <a:lstStyle/>
          <a:p>
            <a:endParaRPr/>
          </a:p>
        </p:txBody>
      </p:sp>
      <p:sp>
        <p:nvSpPr>
          <p:cNvPr id="26" name="object 26"/>
          <p:cNvSpPr/>
          <p:nvPr/>
        </p:nvSpPr>
        <p:spPr>
          <a:xfrm>
            <a:off x="7964424" y="3314700"/>
            <a:ext cx="3813048" cy="2766060"/>
          </a:xfrm>
          <a:prstGeom prst="rect">
            <a:avLst/>
          </a:prstGeom>
          <a:blipFill>
            <a:blip r:embed="rId4" cstate="print"/>
            <a:stretch>
              <a:fillRect/>
            </a:stretch>
          </a:blipFill>
        </p:spPr>
        <p:txBody>
          <a:bodyPr wrap="square" lIns="0" tIns="0" rIns="0" bIns="0" rtlCol="0">
            <a:noAutofit/>
          </a:bodyPr>
          <a:lstStyle/>
          <a:p>
            <a:endParaRPr/>
          </a:p>
        </p:txBody>
      </p:sp>
      <p:sp>
        <p:nvSpPr>
          <p:cNvPr id="25" name="object 25"/>
          <p:cNvSpPr txBox="1"/>
          <p:nvPr/>
        </p:nvSpPr>
        <p:spPr>
          <a:xfrm>
            <a:off x="2105406" y="867943"/>
            <a:ext cx="4375511" cy="482904"/>
          </a:xfrm>
          <a:prstGeom prst="rect">
            <a:avLst/>
          </a:prstGeom>
        </p:spPr>
        <p:txBody>
          <a:bodyPr wrap="square" lIns="0" tIns="23495" rIns="0" bIns="0" rtlCol="0">
            <a:noAutofit/>
          </a:bodyPr>
          <a:lstStyle/>
          <a:p>
            <a:pPr marL="12700">
              <a:lnSpc>
                <a:spcPts val="3700"/>
              </a:lnSpc>
            </a:pPr>
            <a:r>
              <a:rPr sz="3600" b="1" spc="-20" dirty="0">
                <a:solidFill>
                  <a:srgbClr val="003882"/>
                </a:solidFill>
                <a:latin typeface="Calibri"/>
                <a:cs typeface="Calibri"/>
              </a:rPr>
              <a:t>NOTA DE ENFERMERIA</a:t>
            </a:r>
            <a:endParaRPr sz="3600">
              <a:latin typeface="Calibri"/>
              <a:cs typeface="Calibri"/>
            </a:endParaRPr>
          </a:p>
        </p:txBody>
      </p:sp>
      <p:sp>
        <p:nvSpPr>
          <p:cNvPr id="24" name="object 24"/>
          <p:cNvSpPr txBox="1"/>
          <p:nvPr/>
        </p:nvSpPr>
        <p:spPr>
          <a:xfrm>
            <a:off x="1118411" y="2054758"/>
            <a:ext cx="6736539" cy="3431642"/>
          </a:xfrm>
          <a:prstGeom prst="rect">
            <a:avLst/>
          </a:prstGeom>
        </p:spPr>
        <p:txBody>
          <a:bodyPr wrap="square" lIns="0" tIns="20986" rIns="0" bIns="0" rtlCol="0">
            <a:noAutofit/>
          </a:bodyPr>
          <a:lstStyle/>
          <a:p>
            <a:pPr marL="12700" marR="61081">
              <a:lnSpc>
                <a:spcPts val="3304"/>
              </a:lnSpc>
            </a:pPr>
            <a:r>
              <a:rPr lang="es-CO" sz="3200" dirty="0"/>
              <a:t>Es un registro escrito elaborado por el personal de enfermería acerca de las observaciones del paciente, tomando en cuenta su estado físico, mental y emocional, así como la evolución de la enfermedad , cuidados y procedimientos</a:t>
            </a:r>
            <a:endParaRPr sz="3200" dirty="0">
              <a:latin typeface="Calibri"/>
              <a:cs typeface="Calibri"/>
            </a:endParaRPr>
          </a:p>
        </p:txBody>
      </p:sp>
      <p:sp>
        <p:nvSpPr>
          <p:cNvPr id="23" name="object 23"/>
          <p:cNvSpPr txBox="1"/>
          <p:nvPr/>
        </p:nvSpPr>
        <p:spPr>
          <a:xfrm>
            <a:off x="2838069" y="2054758"/>
            <a:ext cx="1203199"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22" name="object 22"/>
          <p:cNvSpPr txBox="1"/>
          <p:nvPr/>
        </p:nvSpPr>
        <p:spPr>
          <a:xfrm>
            <a:off x="4333748" y="2054758"/>
            <a:ext cx="1764745"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21" name="object 21"/>
          <p:cNvSpPr txBox="1"/>
          <p:nvPr/>
        </p:nvSpPr>
        <p:spPr>
          <a:xfrm>
            <a:off x="6392037" y="2054758"/>
            <a:ext cx="657651"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20" name="object 20"/>
          <p:cNvSpPr txBox="1"/>
          <p:nvPr/>
        </p:nvSpPr>
        <p:spPr>
          <a:xfrm>
            <a:off x="7343394" y="2054758"/>
            <a:ext cx="379689" cy="922070"/>
          </a:xfrm>
          <a:prstGeom prst="rect">
            <a:avLst/>
          </a:prstGeom>
        </p:spPr>
        <p:txBody>
          <a:bodyPr wrap="square" lIns="0" tIns="20986" rIns="0" bIns="0" rtlCol="0">
            <a:noAutofit/>
          </a:bodyPr>
          <a:lstStyle/>
          <a:p>
            <a:pPr marL="12700" marR="394">
              <a:lnSpc>
                <a:spcPts val="3304"/>
              </a:lnSpc>
            </a:pPr>
            <a:endParaRPr sz="3200" dirty="0">
              <a:latin typeface="Calibri"/>
              <a:cs typeface="Calibri"/>
            </a:endParaRPr>
          </a:p>
        </p:txBody>
      </p:sp>
      <p:sp>
        <p:nvSpPr>
          <p:cNvPr id="19" name="object 19"/>
          <p:cNvSpPr txBox="1"/>
          <p:nvPr/>
        </p:nvSpPr>
        <p:spPr>
          <a:xfrm>
            <a:off x="2742057" y="2544216"/>
            <a:ext cx="505833"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8" name="object 18"/>
          <p:cNvSpPr txBox="1"/>
          <p:nvPr/>
        </p:nvSpPr>
        <p:spPr>
          <a:xfrm>
            <a:off x="3355086" y="2544216"/>
            <a:ext cx="2007513"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7" name="object 17"/>
          <p:cNvSpPr txBox="1"/>
          <p:nvPr/>
        </p:nvSpPr>
        <p:spPr>
          <a:xfrm>
            <a:off x="5472811" y="2544216"/>
            <a:ext cx="1158674"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6" name="object 16"/>
          <p:cNvSpPr txBox="1"/>
          <p:nvPr/>
        </p:nvSpPr>
        <p:spPr>
          <a:xfrm>
            <a:off x="6739508" y="2544216"/>
            <a:ext cx="505234"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5" name="object 15"/>
          <p:cNvSpPr txBox="1"/>
          <p:nvPr/>
        </p:nvSpPr>
        <p:spPr>
          <a:xfrm>
            <a:off x="1118412" y="3033801"/>
            <a:ext cx="1784767" cy="917498"/>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4" name="object 14"/>
          <p:cNvSpPr txBox="1"/>
          <p:nvPr/>
        </p:nvSpPr>
        <p:spPr>
          <a:xfrm>
            <a:off x="2966466" y="3033801"/>
            <a:ext cx="1541186" cy="917498"/>
          </a:xfrm>
          <a:prstGeom prst="rect">
            <a:avLst/>
          </a:prstGeom>
        </p:spPr>
        <p:txBody>
          <a:bodyPr wrap="square" lIns="0" tIns="20986" rIns="0" bIns="0" rtlCol="0">
            <a:noAutofit/>
          </a:bodyPr>
          <a:lstStyle/>
          <a:p>
            <a:pPr marL="170627" marR="169643" algn="ctr">
              <a:lnSpc>
                <a:spcPts val="3304"/>
              </a:lnSpc>
            </a:pPr>
            <a:endParaRPr sz="3200" dirty="0">
              <a:latin typeface="Calibri"/>
              <a:cs typeface="Calibri"/>
            </a:endParaRPr>
          </a:p>
        </p:txBody>
      </p:sp>
      <p:sp>
        <p:nvSpPr>
          <p:cNvPr id="13" name="object 13"/>
          <p:cNvSpPr txBox="1"/>
          <p:nvPr/>
        </p:nvSpPr>
        <p:spPr>
          <a:xfrm>
            <a:off x="4635754" y="3033801"/>
            <a:ext cx="270801"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2" name="object 12"/>
          <p:cNvSpPr txBox="1"/>
          <p:nvPr/>
        </p:nvSpPr>
        <p:spPr>
          <a:xfrm>
            <a:off x="5170678" y="3033801"/>
            <a:ext cx="1689977"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10" name="object 10"/>
          <p:cNvSpPr txBox="1"/>
          <p:nvPr/>
        </p:nvSpPr>
        <p:spPr>
          <a:xfrm>
            <a:off x="4878070" y="3518687"/>
            <a:ext cx="499788"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9" name="object 9"/>
          <p:cNvSpPr txBox="1"/>
          <p:nvPr/>
        </p:nvSpPr>
        <p:spPr>
          <a:xfrm>
            <a:off x="5715127" y="3518687"/>
            <a:ext cx="1214055"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8" name="object 8"/>
          <p:cNvSpPr txBox="1"/>
          <p:nvPr/>
        </p:nvSpPr>
        <p:spPr>
          <a:xfrm>
            <a:off x="1118412" y="4008272"/>
            <a:ext cx="2053478" cy="922070"/>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7" name="object 7"/>
          <p:cNvSpPr txBox="1"/>
          <p:nvPr/>
        </p:nvSpPr>
        <p:spPr>
          <a:xfrm>
            <a:off x="3236214" y="4008272"/>
            <a:ext cx="1079494"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6" name="object 6"/>
          <p:cNvSpPr txBox="1"/>
          <p:nvPr/>
        </p:nvSpPr>
        <p:spPr>
          <a:xfrm>
            <a:off x="4379468" y="4008272"/>
            <a:ext cx="713621"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5" name="object 5"/>
          <p:cNvSpPr txBox="1"/>
          <p:nvPr/>
        </p:nvSpPr>
        <p:spPr>
          <a:xfrm>
            <a:off x="5156962" y="4008272"/>
            <a:ext cx="1049839"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4" name="object 4"/>
          <p:cNvSpPr txBox="1"/>
          <p:nvPr/>
        </p:nvSpPr>
        <p:spPr>
          <a:xfrm>
            <a:off x="6273165" y="4008272"/>
            <a:ext cx="1113881"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3" name="object 3"/>
          <p:cNvSpPr txBox="1"/>
          <p:nvPr/>
        </p:nvSpPr>
        <p:spPr>
          <a:xfrm>
            <a:off x="7453122" y="4008272"/>
            <a:ext cx="270801" cy="432612"/>
          </a:xfrm>
          <a:prstGeom prst="rect">
            <a:avLst/>
          </a:prstGeom>
        </p:spPr>
        <p:txBody>
          <a:bodyPr wrap="square" lIns="0" tIns="20986" rIns="0" bIns="0" rtlCol="0">
            <a:noAutofit/>
          </a:bodyPr>
          <a:lstStyle/>
          <a:p>
            <a:pPr marL="12700">
              <a:lnSpc>
                <a:spcPts val="3304"/>
              </a:lnSpc>
            </a:pPr>
            <a:endParaRPr sz="3200" dirty="0">
              <a:latin typeface="Calibri"/>
              <a:cs typeface="Calibri"/>
            </a:endParaRPr>
          </a:p>
        </p:txBody>
      </p:sp>
      <p:sp>
        <p:nvSpPr>
          <p:cNvPr id="2" name="object 2"/>
          <p:cNvSpPr txBox="1"/>
          <p:nvPr/>
        </p:nvSpPr>
        <p:spPr>
          <a:xfrm>
            <a:off x="8334502" y="6130086"/>
            <a:ext cx="3520458" cy="204012"/>
          </a:xfrm>
          <a:prstGeom prst="rect">
            <a:avLst/>
          </a:prstGeom>
        </p:spPr>
        <p:txBody>
          <a:bodyPr wrap="square" lIns="0" tIns="9556" rIns="0" bIns="0" rtlCol="0">
            <a:noAutofit/>
          </a:bodyPr>
          <a:lstStyle/>
          <a:p>
            <a:pPr marL="12700">
              <a:lnSpc>
                <a:spcPts val="1505"/>
              </a:lnSpc>
            </a:pPr>
            <a:r>
              <a:rPr sz="1400" spc="-6" dirty="0">
                <a:latin typeface="Calibri"/>
                <a:cs typeface="Calibri"/>
              </a:rPr>
              <a:t>https://images.app.goo.gl/eLfwaxPcm3nTDU4t7</a:t>
            </a:r>
            <a:endParaRPr sz="1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7475220" y="205740"/>
            <a:ext cx="3191255" cy="818387"/>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1522476" y="6080760"/>
            <a:ext cx="1147572" cy="580644"/>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txBox="1"/>
          <p:nvPr/>
        </p:nvSpPr>
        <p:spPr>
          <a:xfrm>
            <a:off x="2832862" y="1090447"/>
            <a:ext cx="4375053" cy="482904"/>
          </a:xfrm>
          <a:prstGeom prst="rect">
            <a:avLst/>
          </a:prstGeom>
        </p:spPr>
        <p:txBody>
          <a:bodyPr wrap="square" lIns="0" tIns="23495" rIns="0" bIns="0" rtlCol="0">
            <a:noAutofit/>
          </a:bodyPr>
          <a:lstStyle/>
          <a:p>
            <a:pPr marL="12700">
              <a:lnSpc>
                <a:spcPts val="3700"/>
              </a:lnSpc>
            </a:pPr>
            <a:r>
              <a:rPr sz="3600" b="1" spc="-20" dirty="0">
                <a:solidFill>
                  <a:srgbClr val="003882"/>
                </a:solidFill>
                <a:latin typeface="Calibri"/>
                <a:cs typeface="Calibri"/>
              </a:rPr>
              <a:t>NOTA DE ENFERMERIA</a:t>
            </a:r>
            <a:endParaRPr sz="3600">
              <a:latin typeface="Calibri"/>
              <a:cs typeface="Calibri"/>
            </a:endParaRPr>
          </a:p>
        </p:txBody>
      </p:sp>
      <p:sp>
        <p:nvSpPr>
          <p:cNvPr id="12" name="object 12"/>
          <p:cNvSpPr txBox="1"/>
          <p:nvPr/>
        </p:nvSpPr>
        <p:spPr>
          <a:xfrm>
            <a:off x="1967230" y="2047646"/>
            <a:ext cx="1572246" cy="382320"/>
          </a:xfrm>
          <a:prstGeom prst="rect">
            <a:avLst/>
          </a:prstGeom>
        </p:spPr>
        <p:txBody>
          <a:bodyPr wrap="square" lIns="0" tIns="18478" rIns="0" bIns="0" rtlCol="0">
            <a:noAutofit/>
          </a:bodyPr>
          <a:lstStyle/>
          <a:p>
            <a:pPr marL="12700">
              <a:lnSpc>
                <a:spcPts val="2910"/>
              </a:lnSpc>
            </a:pPr>
            <a:r>
              <a:rPr sz="2800" b="1" i="1" spc="-4" dirty="0">
                <a:latin typeface="Calibri"/>
                <a:cs typeface="Calibri"/>
              </a:rPr>
              <a:t>Objetivos:</a:t>
            </a:r>
            <a:endParaRPr sz="2800">
              <a:latin typeface="Calibri"/>
              <a:cs typeface="Calibri"/>
            </a:endParaRPr>
          </a:p>
        </p:txBody>
      </p:sp>
      <p:sp>
        <p:nvSpPr>
          <p:cNvPr id="11" name="object 11"/>
          <p:cNvSpPr txBox="1"/>
          <p:nvPr/>
        </p:nvSpPr>
        <p:spPr>
          <a:xfrm>
            <a:off x="1725590" y="2877278"/>
            <a:ext cx="484047" cy="2158272"/>
          </a:xfrm>
          <a:prstGeom prst="rect">
            <a:avLst/>
          </a:prstGeom>
        </p:spPr>
        <p:txBody>
          <a:bodyPr wrap="square" lIns="0" tIns="17303" rIns="0" bIns="0" rtlCol="0">
            <a:noAutofit/>
          </a:bodyPr>
          <a:lstStyle/>
          <a:p>
            <a:pPr marL="12700">
              <a:lnSpc>
                <a:spcPts val="2725"/>
              </a:lnSpc>
            </a:pPr>
            <a:r>
              <a:rPr sz="2800" dirty="0">
                <a:latin typeface="Arial Unicode MS"/>
                <a:cs typeface="Arial Unicode MS"/>
              </a:rPr>
              <a:t></a:t>
            </a:r>
          </a:p>
          <a:p>
            <a:pPr marL="12700">
              <a:lnSpc>
                <a:spcPct val="89192"/>
              </a:lnSpc>
              <a:spcBef>
                <a:spcPts val="253"/>
              </a:spcBef>
            </a:pPr>
            <a:r>
              <a:rPr sz="2800" dirty="0">
                <a:latin typeface="Arial Unicode MS"/>
                <a:cs typeface="Arial Unicode MS"/>
              </a:rPr>
              <a:t></a:t>
            </a:r>
          </a:p>
          <a:p>
            <a:pPr marL="12700">
              <a:lnSpc>
                <a:spcPct val="89192"/>
              </a:lnSpc>
              <a:spcBef>
                <a:spcPts val="355"/>
              </a:spcBef>
            </a:pPr>
            <a:r>
              <a:rPr sz="2800" dirty="0">
                <a:latin typeface="Arial Unicode MS"/>
                <a:cs typeface="Arial Unicode MS"/>
              </a:rPr>
              <a:t></a:t>
            </a:r>
          </a:p>
          <a:p>
            <a:pPr marL="12700" marR="185">
              <a:lnSpc>
                <a:spcPct val="89192"/>
              </a:lnSpc>
              <a:spcBef>
                <a:spcPts val="350"/>
              </a:spcBef>
            </a:pPr>
            <a:r>
              <a:rPr sz="2800" dirty="0">
                <a:latin typeface="Arial Unicode MS"/>
                <a:cs typeface="Arial Unicode MS"/>
              </a:rPr>
              <a:t></a:t>
            </a:r>
          </a:p>
          <a:p>
            <a:pPr marL="12700" marR="185">
              <a:lnSpc>
                <a:spcPct val="89192"/>
              </a:lnSpc>
              <a:spcBef>
                <a:spcPts val="390"/>
              </a:spcBef>
            </a:pPr>
            <a:r>
              <a:rPr sz="2800" dirty="0">
                <a:latin typeface="Arial Unicode MS"/>
                <a:cs typeface="Arial Unicode MS"/>
              </a:rPr>
              <a:t></a:t>
            </a:r>
          </a:p>
        </p:txBody>
      </p:sp>
      <p:sp>
        <p:nvSpPr>
          <p:cNvPr id="10" name="object 10"/>
          <p:cNvSpPr txBox="1"/>
          <p:nvPr/>
        </p:nvSpPr>
        <p:spPr>
          <a:xfrm>
            <a:off x="2209546" y="2898673"/>
            <a:ext cx="8645118" cy="1663293"/>
          </a:xfrm>
          <a:prstGeom prst="rect">
            <a:avLst/>
          </a:prstGeom>
        </p:spPr>
        <p:txBody>
          <a:bodyPr wrap="square" lIns="0" tIns="18478" rIns="0" bIns="0" rtlCol="0">
            <a:noAutofit/>
          </a:bodyPr>
          <a:lstStyle/>
          <a:p>
            <a:pPr marL="12700" marR="53492">
              <a:lnSpc>
                <a:spcPts val="2910"/>
              </a:lnSpc>
            </a:pPr>
            <a:r>
              <a:rPr sz="2800" spc="-9" dirty="0">
                <a:latin typeface="Calibri"/>
                <a:cs typeface="Calibri"/>
              </a:rPr>
              <a:t>Llevar un registro escrito de la evolución del paciente</a:t>
            </a:r>
            <a:endParaRPr sz="2800" dirty="0">
              <a:latin typeface="Calibri"/>
              <a:cs typeface="Calibri"/>
            </a:endParaRPr>
          </a:p>
          <a:p>
            <a:pPr marL="12700" marR="53492">
              <a:lnSpc>
                <a:spcPts val="3385"/>
              </a:lnSpc>
              <a:spcBef>
                <a:spcPts val="23"/>
              </a:spcBef>
            </a:pPr>
            <a:r>
              <a:rPr sz="2800" spc="-4" dirty="0">
                <a:latin typeface="Calibri"/>
                <a:cs typeface="Calibri"/>
              </a:rPr>
              <a:t>Dejar constancia de los cuidados brindados</a:t>
            </a:r>
            <a:endParaRPr sz="2800" dirty="0">
              <a:latin typeface="Calibri"/>
              <a:cs typeface="Calibri"/>
            </a:endParaRPr>
          </a:p>
          <a:p>
            <a:pPr marL="12700" marR="53492">
              <a:lnSpc>
                <a:spcPts val="3350"/>
              </a:lnSpc>
            </a:pPr>
            <a:r>
              <a:rPr sz="2800" spc="-5" dirty="0" err="1">
                <a:latin typeface="Calibri"/>
                <a:cs typeface="Calibri"/>
              </a:rPr>
              <a:t>Apoyar</a:t>
            </a:r>
            <a:r>
              <a:rPr sz="2800" spc="-5" dirty="0">
                <a:latin typeface="Calibri"/>
                <a:cs typeface="Calibri"/>
              </a:rPr>
              <a:t> </a:t>
            </a:r>
            <a:r>
              <a:rPr lang="es-ES" sz="2800" spc="-5" dirty="0">
                <a:latin typeface="Calibri"/>
                <a:cs typeface="Calibri"/>
              </a:rPr>
              <a:t>al</a:t>
            </a:r>
            <a:r>
              <a:rPr sz="2800" spc="-5" dirty="0">
                <a:latin typeface="Calibri"/>
                <a:cs typeface="Calibri"/>
              </a:rPr>
              <a:t> médico en los Dx</a:t>
            </a:r>
            <a:endParaRPr sz="2800" dirty="0">
              <a:latin typeface="Calibri"/>
              <a:cs typeface="Calibri"/>
            </a:endParaRPr>
          </a:p>
          <a:p>
            <a:pPr marL="12700">
              <a:lnSpc>
                <a:spcPts val="3350"/>
              </a:lnSpc>
            </a:pPr>
            <a:r>
              <a:rPr sz="2800" spc="-8" dirty="0">
                <a:latin typeface="Calibri"/>
                <a:cs typeface="Calibri"/>
              </a:rPr>
              <a:t>Dejar evidencia de los diferentes procedimientos realizados</a:t>
            </a:r>
            <a:endParaRPr sz="2800" dirty="0">
              <a:latin typeface="Calibri"/>
              <a:cs typeface="Calibri"/>
            </a:endParaRPr>
          </a:p>
        </p:txBody>
      </p:sp>
      <p:sp>
        <p:nvSpPr>
          <p:cNvPr id="9" name="object 9"/>
          <p:cNvSpPr txBox="1"/>
          <p:nvPr/>
        </p:nvSpPr>
        <p:spPr>
          <a:xfrm>
            <a:off x="2209546" y="4610100"/>
            <a:ext cx="591931" cy="382016"/>
          </a:xfrm>
          <a:prstGeom prst="rect">
            <a:avLst/>
          </a:prstGeom>
        </p:spPr>
        <p:txBody>
          <a:bodyPr wrap="square" lIns="0" tIns="18446" rIns="0" bIns="0" rtlCol="0">
            <a:noAutofit/>
          </a:bodyPr>
          <a:lstStyle/>
          <a:p>
            <a:pPr marL="12700">
              <a:lnSpc>
                <a:spcPts val="2905"/>
              </a:lnSpc>
            </a:pPr>
            <a:r>
              <a:rPr sz="2800" spc="-3" dirty="0">
                <a:latin typeface="Calibri"/>
                <a:cs typeface="Calibri"/>
              </a:rPr>
              <a:t>Dar</a:t>
            </a:r>
            <a:endParaRPr sz="2800">
              <a:latin typeface="Calibri"/>
              <a:cs typeface="Calibri"/>
            </a:endParaRPr>
          </a:p>
        </p:txBody>
      </p:sp>
      <p:sp>
        <p:nvSpPr>
          <p:cNvPr id="8" name="object 8"/>
          <p:cNvSpPr txBox="1"/>
          <p:nvPr/>
        </p:nvSpPr>
        <p:spPr>
          <a:xfrm>
            <a:off x="2982595" y="4610100"/>
            <a:ext cx="1798677" cy="382016"/>
          </a:xfrm>
          <a:prstGeom prst="rect">
            <a:avLst/>
          </a:prstGeom>
        </p:spPr>
        <p:txBody>
          <a:bodyPr wrap="square" lIns="0" tIns="18446" rIns="0" bIns="0" rtlCol="0">
            <a:noAutofit/>
          </a:bodyPr>
          <a:lstStyle/>
          <a:p>
            <a:pPr marL="12700">
              <a:lnSpc>
                <a:spcPts val="2905"/>
              </a:lnSpc>
            </a:pPr>
            <a:r>
              <a:rPr sz="2800" spc="-6" dirty="0">
                <a:latin typeface="Calibri"/>
                <a:cs typeface="Calibri"/>
              </a:rPr>
              <a:t>continuidad</a:t>
            </a:r>
            <a:endParaRPr sz="2800">
              <a:latin typeface="Calibri"/>
              <a:cs typeface="Calibri"/>
            </a:endParaRPr>
          </a:p>
        </p:txBody>
      </p:sp>
      <p:sp>
        <p:nvSpPr>
          <p:cNvPr id="7" name="object 7"/>
          <p:cNvSpPr txBox="1"/>
          <p:nvPr/>
        </p:nvSpPr>
        <p:spPr>
          <a:xfrm>
            <a:off x="4962906" y="4610100"/>
            <a:ext cx="328251" cy="382016"/>
          </a:xfrm>
          <a:prstGeom prst="rect">
            <a:avLst/>
          </a:prstGeom>
        </p:spPr>
        <p:txBody>
          <a:bodyPr wrap="square" lIns="0" tIns="18446" rIns="0" bIns="0" rtlCol="0">
            <a:noAutofit/>
          </a:bodyPr>
          <a:lstStyle/>
          <a:p>
            <a:pPr marL="12700">
              <a:lnSpc>
                <a:spcPts val="2905"/>
              </a:lnSpc>
            </a:pPr>
            <a:r>
              <a:rPr sz="2800" spc="-14" dirty="0">
                <a:latin typeface="Calibri"/>
                <a:cs typeface="Calibri"/>
              </a:rPr>
              <a:t>al</a:t>
            </a:r>
            <a:endParaRPr sz="2800">
              <a:latin typeface="Calibri"/>
              <a:cs typeface="Calibri"/>
            </a:endParaRPr>
          </a:p>
        </p:txBody>
      </p:sp>
      <p:sp>
        <p:nvSpPr>
          <p:cNvPr id="6" name="object 6"/>
          <p:cNvSpPr txBox="1"/>
          <p:nvPr/>
        </p:nvSpPr>
        <p:spPr>
          <a:xfrm>
            <a:off x="5475224" y="4610100"/>
            <a:ext cx="1232496" cy="382016"/>
          </a:xfrm>
          <a:prstGeom prst="rect">
            <a:avLst/>
          </a:prstGeom>
        </p:spPr>
        <p:txBody>
          <a:bodyPr wrap="square" lIns="0" tIns="18446" rIns="0" bIns="0" rtlCol="0">
            <a:noAutofit/>
          </a:bodyPr>
          <a:lstStyle/>
          <a:p>
            <a:pPr marL="12700">
              <a:lnSpc>
                <a:spcPts val="2905"/>
              </a:lnSpc>
            </a:pPr>
            <a:r>
              <a:rPr sz="2800" dirty="0">
                <a:latin typeface="Calibri"/>
                <a:cs typeface="Calibri"/>
              </a:rPr>
              <a:t>cuidado</a:t>
            </a:r>
            <a:endParaRPr sz="2800">
              <a:latin typeface="Calibri"/>
              <a:cs typeface="Calibri"/>
            </a:endParaRPr>
          </a:p>
        </p:txBody>
      </p:sp>
      <p:sp>
        <p:nvSpPr>
          <p:cNvPr id="5" name="object 5"/>
          <p:cNvSpPr txBox="1"/>
          <p:nvPr/>
        </p:nvSpPr>
        <p:spPr>
          <a:xfrm>
            <a:off x="6883654" y="4610100"/>
            <a:ext cx="1455985" cy="382016"/>
          </a:xfrm>
          <a:prstGeom prst="rect">
            <a:avLst/>
          </a:prstGeom>
        </p:spPr>
        <p:txBody>
          <a:bodyPr wrap="square" lIns="0" tIns="18446" rIns="0" bIns="0" rtlCol="0">
            <a:noAutofit/>
          </a:bodyPr>
          <a:lstStyle/>
          <a:p>
            <a:pPr marL="12700">
              <a:lnSpc>
                <a:spcPts val="2905"/>
              </a:lnSpc>
            </a:pPr>
            <a:r>
              <a:rPr sz="2800" spc="-9" dirty="0">
                <a:latin typeface="Calibri"/>
                <a:cs typeface="Calibri"/>
              </a:rPr>
              <a:t>mediante</a:t>
            </a:r>
            <a:endParaRPr sz="2800">
              <a:latin typeface="Calibri"/>
              <a:cs typeface="Calibri"/>
            </a:endParaRPr>
          </a:p>
        </p:txBody>
      </p:sp>
      <p:sp>
        <p:nvSpPr>
          <p:cNvPr id="4" name="object 4"/>
          <p:cNvSpPr txBox="1"/>
          <p:nvPr/>
        </p:nvSpPr>
        <p:spPr>
          <a:xfrm>
            <a:off x="8521065" y="4610100"/>
            <a:ext cx="484048" cy="382016"/>
          </a:xfrm>
          <a:prstGeom prst="rect">
            <a:avLst/>
          </a:prstGeom>
        </p:spPr>
        <p:txBody>
          <a:bodyPr wrap="square" lIns="0" tIns="18446" rIns="0" bIns="0" rtlCol="0">
            <a:noAutofit/>
          </a:bodyPr>
          <a:lstStyle/>
          <a:p>
            <a:pPr marL="12700">
              <a:lnSpc>
                <a:spcPts val="2905"/>
              </a:lnSpc>
            </a:pPr>
            <a:r>
              <a:rPr sz="2800" spc="-11" dirty="0">
                <a:latin typeface="Calibri"/>
                <a:cs typeface="Calibri"/>
              </a:rPr>
              <a:t>los</a:t>
            </a:r>
            <a:endParaRPr sz="2800">
              <a:latin typeface="Calibri"/>
              <a:cs typeface="Calibri"/>
            </a:endParaRPr>
          </a:p>
        </p:txBody>
      </p:sp>
      <p:sp>
        <p:nvSpPr>
          <p:cNvPr id="3" name="object 3"/>
          <p:cNvSpPr txBox="1"/>
          <p:nvPr/>
        </p:nvSpPr>
        <p:spPr>
          <a:xfrm>
            <a:off x="9188958" y="4610100"/>
            <a:ext cx="1686557" cy="382016"/>
          </a:xfrm>
          <a:prstGeom prst="rect">
            <a:avLst/>
          </a:prstGeom>
        </p:spPr>
        <p:txBody>
          <a:bodyPr wrap="square" lIns="0" tIns="18446" rIns="0" bIns="0" rtlCol="0">
            <a:noAutofit/>
          </a:bodyPr>
          <a:lstStyle/>
          <a:p>
            <a:pPr marL="12700">
              <a:lnSpc>
                <a:spcPts val="2905"/>
              </a:lnSpc>
            </a:pPr>
            <a:r>
              <a:rPr sz="2800" spc="-11" dirty="0">
                <a:latin typeface="Calibri"/>
                <a:cs typeface="Calibri"/>
              </a:rPr>
              <a:t>pendientes</a:t>
            </a:r>
            <a:endParaRPr sz="2800">
              <a:latin typeface="Calibri"/>
              <a:cs typeface="Calibri"/>
            </a:endParaRPr>
          </a:p>
        </p:txBody>
      </p:sp>
      <p:sp>
        <p:nvSpPr>
          <p:cNvPr id="2" name="object 2"/>
          <p:cNvSpPr txBox="1"/>
          <p:nvPr/>
        </p:nvSpPr>
        <p:spPr>
          <a:xfrm>
            <a:off x="1725590" y="5023035"/>
            <a:ext cx="9129074" cy="807288"/>
          </a:xfrm>
          <a:prstGeom prst="rect">
            <a:avLst/>
          </a:prstGeom>
        </p:spPr>
        <p:txBody>
          <a:bodyPr wrap="square" lIns="0" tIns="18446" rIns="0" bIns="0" rtlCol="0">
            <a:noAutofit/>
          </a:bodyPr>
          <a:lstStyle/>
          <a:p>
            <a:pPr marL="12700">
              <a:lnSpc>
                <a:spcPts val="2905"/>
              </a:lnSpc>
            </a:pPr>
            <a:r>
              <a:rPr lang="es-CO" sz="2800" spc="-5" dirty="0">
                <a:latin typeface="Calibri"/>
                <a:cs typeface="Calibri"/>
              </a:rPr>
              <a:t>      </a:t>
            </a:r>
            <a:r>
              <a:rPr sz="2800" spc="-5" dirty="0" err="1">
                <a:latin typeface="Calibri"/>
                <a:cs typeface="Calibri"/>
              </a:rPr>
              <a:t>generados</a:t>
            </a:r>
            <a:r>
              <a:rPr sz="2800" spc="-5" dirty="0">
                <a:latin typeface="Calibri"/>
                <a:cs typeface="Calibri"/>
              </a:rPr>
              <a:t> y la identificación de las necesidades humanas</a:t>
            </a:r>
            <a:endParaRPr sz="2800" dirty="0">
              <a:latin typeface="Calibri"/>
              <a:cs typeface="Calibri"/>
            </a:endParaRPr>
          </a:p>
          <a:p>
            <a:pPr marL="12700" marR="53492">
              <a:lnSpc>
                <a:spcPts val="3350"/>
              </a:lnSpc>
              <a:spcBef>
                <a:spcPts val="22"/>
              </a:spcBef>
            </a:pPr>
            <a:r>
              <a:rPr sz="2800" spc="-452" dirty="0">
                <a:latin typeface="Arial Unicode MS"/>
                <a:cs typeface="Arial Unicode MS"/>
              </a:rPr>
              <a:t> </a:t>
            </a:r>
            <a:r>
              <a:rPr lang="es-ES" sz="2800" spc="-452" dirty="0">
                <a:latin typeface="Arial Unicode MS"/>
                <a:cs typeface="Arial Unicode MS"/>
              </a:rPr>
              <a:t>     </a:t>
            </a:r>
            <a:r>
              <a:rPr sz="2800" spc="-6" dirty="0" err="1">
                <a:latin typeface="Calibri"/>
                <a:cs typeface="Calibri"/>
              </a:rPr>
              <a:t>Servir</a:t>
            </a:r>
            <a:r>
              <a:rPr sz="2800" spc="-6" dirty="0">
                <a:latin typeface="Calibri"/>
                <a:cs typeface="Calibri"/>
              </a:rPr>
              <a:t> como medio Científico y legal en salud</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475220" y="205740"/>
            <a:ext cx="3191255" cy="818387"/>
          </a:xfrm>
          <a:prstGeom prst="rect">
            <a:avLst/>
          </a:prstGeom>
          <a:blipFill>
            <a:blip r:embed="rId2" cstate="print"/>
            <a:stretch>
              <a:fillRect/>
            </a:stretch>
          </a:blipFill>
        </p:spPr>
        <p:txBody>
          <a:bodyPr wrap="square" lIns="0" tIns="0" rIns="0" bIns="0" rtlCol="0">
            <a:noAutofit/>
          </a:bodyPr>
          <a:lstStyle/>
          <a:p>
            <a:endParaRPr/>
          </a:p>
        </p:txBody>
      </p:sp>
      <p:sp>
        <p:nvSpPr>
          <p:cNvPr id="26" name="object 26"/>
          <p:cNvSpPr/>
          <p:nvPr/>
        </p:nvSpPr>
        <p:spPr>
          <a:xfrm>
            <a:off x="1522476" y="6080760"/>
            <a:ext cx="1147572" cy="580644"/>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7941564" y="4334256"/>
            <a:ext cx="3593591" cy="2020824"/>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txBox="1"/>
          <p:nvPr/>
        </p:nvSpPr>
        <p:spPr>
          <a:xfrm>
            <a:off x="362508" y="867943"/>
            <a:ext cx="6965588" cy="482904"/>
          </a:xfrm>
          <a:prstGeom prst="rect">
            <a:avLst/>
          </a:prstGeom>
        </p:spPr>
        <p:txBody>
          <a:bodyPr wrap="square" lIns="0" tIns="23495" rIns="0" bIns="0" rtlCol="0">
            <a:noAutofit/>
          </a:bodyPr>
          <a:lstStyle/>
          <a:p>
            <a:pPr marL="12700">
              <a:lnSpc>
                <a:spcPts val="3700"/>
              </a:lnSpc>
            </a:pPr>
            <a:r>
              <a:rPr sz="3600" b="1" spc="-4" dirty="0">
                <a:solidFill>
                  <a:srgbClr val="003882"/>
                </a:solidFill>
                <a:latin typeface="Calibri"/>
                <a:cs typeface="Calibri"/>
              </a:rPr>
              <a:t>Recomendaciones a tener en cuenta</a:t>
            </a:r>
            <a:endParaRPr sz="3600">
              <a:latin typeface="Calibri"/>
              <a:cs typeface="Calibri"/>
            </a:endParaRPr>
          </a:p>
        </p:txBody>
      </p:sp>
      <p:sp>
        <p:nvSpPr>
          <p:cNvPr id="23" name="object 23"/>
          <p:cNvSpPr txBox="1"/>
          <p:nvPr/>
        </p:nvSpPr>
        <p:spPr>
          <a:xfrm>
            <a:off x="314045" y="1821648"/>
            <a:ext cx="203860" cy="382320"/>
          </a:xfrm>
          <a:prstGeom prst="rect">
            <a:avLst/>
          </a:prstGeom>
        </p:spPr>
        <p:txBody>
          <a:bodyPr wrap="square" lIns="0" tIns="18859" rIns="0" bIns="0" rtlCol="0">
            <a:noAutofit/>
          </a:bodyPr>
          <a:lstStyle/>
          <a:p>
            <a:pPr marL="12700">
              <a:lnSpc>
                <a:spcPts val="2970"/>
              </a:lnSpc>
            </a:pPr>
            <a:r>
              <a:rPr sz="2800" dirty="0">
                <a:latin typeface="Arial"/>
                <a:cs typeface="Arial"/>
              </a:rPr>
              <a:t>•</a:t>
            </a:r>
            <a:endParaRPr sz="2800">
              <a:latin typeface="Arial"/>
              <a:cs typeface="Arial"/>
            </a:endParaRPr>
          </a:p>
        </p:txBody>
      </p:sp>
      <p:sp>
        <p:nvSpPr>
          <p:cNvPr id="22" name="object 22"/>
          <p:cNvSpPr txBox="1"/>
          <p:nvPr/>
        </p:nvSpPr>
        <p:spPr>
          <a:xfrm>
            <a:off x="771245" y="1843176"/>
            <a:ext cx="1356583" cy="382320"/>
          </a:xfrm>
          <a:prstGeom prst="rect">
            <a:avLst/>
          </a:prstGeom>
        </p:spPr>
        <p:txBody>
          <a:bodyPr wrap="square" lIns="0" tIns="18478" rIns="0" bIns="0" rtlCol="0">
            <a:noAutofit/>
          </a:bodyPr>
          <a:lstStyle/>
          <a:p>
            <a:pPr marL="12700">
              <a:lnSpc>
                <a:spcPts val="2910"/>
              </a:lnSpc>
            </a:pPr>
            <a:r>
              <a:rPr sz="2800" spc="-19" dirty="0">
                <a:latin typeface="Calibri"/>
                <a:cs typeface="Calibri"/>
              </a:rPr>
              <a:t>Registrar</a:t>
            </a:r>
            <a:endParaRPr sz="2800">
              <a:latin typeface="Calibri"/>
              <a:cs typeface="Calibri"/>
            </a:endParaRPr>
          </a:p>
        </p:txBody>
      </p:sp>
      <p:sp>
        <p:nvSpPr>
          <p:cNvPr id="21" name="object 21"/>
          <p:cNvSpPr txBox="1"/>
          <p:nvPr/>
        </p:nvSpPr>
        <p:spPr>
          <a:xfrm>
            <a:off x="2202942" y="1843176"/>
            <a:ext cx="2019897" cy="382320"/>
          </a:xfrm>
          <a:prstGeom prst="rect">
            <a:avLst/>
          </a:prstGeom>
        </p:spPr>
        <p:txBody>
          <a:bodyPr wrap="square" lIns="0" tIns="18478" rIns="0" bIns="0" rtlCol="0">
            <a:noAutofit/>
          </a:bodyPr>
          <a:lstStyle/>
          <a:p>
            <a:pPr marL="12700">
              <a:lnSpc>
                <a:spcPts val="2910"/>
              </a:lnSpc>
            </a:pPr>
            <a:r>
              <a:rPr sz="2800" spc="87" dirty="0">
                <a:latin typeface="Calibri"/>
                <a:cs typeface="Calibri"/>
              </a:rPr>
              <a:t>todas y cada</a:t>
            </a:r>
            <a:endParaRPr sz="2800">
              <a:latin typeface="Calibri"/>
              <a:cs typeface="Calibri"/>
            </a:endParaRPr>
          </a:p>
        </p:txBody>
      </p:sp>
      <p:sp>
        <p:nvSpPr>
          <p:cNvPr id="20" name="object 20"/>
          <p:cNvSpPr txBox="1"/>
          <p:nvPr/>
        </p:nvSpPr>
        <p:spPr>
          <a:xfrm>
            <a:off x="4297807" y="1843176"/>
            <a:ext cx="1718787" cy="382320"/>
          </a:xfrm>
          <a:prstGeom prst="rect">
            <a:avLst/>
          </a:prstGeom>
        </p:spPr>
        <p:txBody>
          <a:bodyPr wrap="square" lIns="0" tIns="18478" rIns="0" bIns="0" rtlCol="0">
            <a:noAutofit/>
          </a:bodyPr>
          <a:lstStyle/>
          <a:p>
            <a:pPr marL="12700">
              <a:lnSpc>
                <a:spcPts val="2910"/>
              </a:lnSpc>
            </a:pPr>
            <a:r>
              <a:rPr sz="2800" spc="110" dirty="0">
                <a:latin typeface="Calibri"/>
                <a:cs typeface="Calibri"/>
              </a:rPr>
              <a:t>uno de los</a:t>
            </a:r>
            <a:endParaRPr sz="2800">
              <a:latin typeface="Calibri"/>
              <a:cs typeface="Calibri"/>
            </a:endParaRPr>
          </a:p>
        </p:txBody>
      </p:sp>
      <p:sp>
        <p:nvSpPr>
          <p:cNvPr id="19" name="object 19"/>
          <p:cNvSpPr txBox="1"/>
          <p:nvPr/>
        </p:nvSpPr>
        <p:spPr>
          <a:xfrm>
            <a:off x="6090666" y="1843176"/>
            <a:ext cx="1195783" cy="382320"/>
          </a:xfrm>
          <a:prstGeom prst="rect">
            <a:avLst/>
          </a:prstGeom>
        </p:spPr>
        <p:txBody>
          <a:bodyPr wrap="square" lIns="0" tIns="18478" rIns="0" bIns="0" rtlCol="0">
            <a:noAutofit/>
          </a:bodyPr>
          <a:lstStyle/>
          <a:p>
            <a:pPr marL="12700">
              <a:lnSpc>
                <a:spcPts val="2910"/>
              </a:lnSpc>
            </a:pPr>
            <a:r>
              <a:rPr sz="2800" spc="-7" dirty="0">
                <a:latin typeface="Calibri"/>
                <a:cs typeface="Calibri"/>
              </a:rPr>
              <a:t>sucesos</a:t>
            </a:r>
            <a:endParaRPr sz="2800">
              <a:latin typeface="Calibri"/>
              <a:cs typeface="Calibri"/>
            </a:endParaRPr>
          </a:p>
        </p:txBody>
      </p:sp>
      <p:sp>
        <p:nvSpPr>
          <p:cNvPr id="18" name="object 18"/>
          <p:cNvSpPr txBox="1"/>
          <p:nvPr/>
        </p:nvSpPr>
        <p:spPr>
          <a:xfrm>
            <a:off x="7361935" y="1843176"/>
            <a:ext cx="1863487" cy="382320"/>
          </a:xfrm>
          <a:prstGeom prst="rect">
            <a:avLst/>
          </a:prstGeom>
        </p:spPr>
        <p:txBody>
          <a:bodyPr wrap="square" lIns="0" tIns="18478" rIns="0" bIns="0" rtlCol="0">
            <a:noAutofit/>
          </a:bodyPr>
          <a:lstStyle/>
          <a:p>
            <a:pPr marL="12700">
              <a:lnSpc>
                <a:spcPts val="2910"/>
              </a:lnSpc>
            </a:pPr>
            <a:r>
              <a:rPr sz="2800" spc="-11" dirty="0">
                <a:latin typeface="Calibri"/>
                <a:cs typeface="Calibri"/>
              </a:rPr>
              <a:t>presentados</a:t>
            </a:r>
            <a:endParaRPr sz="2800">
              <a:latin typeface="Calibri"/>
              <a:cs typeface="Calibri"/>
            </a:endParaRPr>
          </a:p>
        </p:txBody>
      </p:sp>
      <p:sp>
        <p:nvSpPr>
          <p:cNvPr id="17" name="object 17"/>
          <p:cNvSpPr txBox="1"/>
          <p:nvPr/>
        </p:nvSpPr>
        <p:spPr>
          <a:xfrm>
            <a:off x="771245" y="2268626"/>
            <a:ext cx="6368665" cy="1237919"/>
          </a:xfrm>
          <a:prstGeom prst="rect">
            <a:avLst/>
          </a:prstGeom>
        </p:spPr>
        <p:txBody>
          <a:bodyPr wrap="square" lIns="0" tIns="18478" rIns="0" bIns="0" rtlCol="0">
            <a:noAutofit/>
          </a:bodyPr>
          <a:lstStyle/>
          <a:p>
            <a:pPr marL="12700" marR="53538">
              <a:lnSpc>
                <a:spcPts val="2910"/>
              </a:lnSpc>
            </a:pPr>
            <a:r>
              <a:rPr sz="2800" spc="-5" dirty="0">
                <a:latin typeface="Calibri"/>
                <a:cs typeface="Calibri"/>
              </a:rPr>
              <a:t>por el paciente</a:t>
            </a:r>
            <a:endParaRPr sz="2800">
              <a:latin typeface="Calibri"/>
              <a:cs typeface="Calibri"/>
            </a:endParaRPr>
          </a:p>
          <a:p>
            <a:pPr marL="12700" marR="53538">
              <a:lnSpc>
                <a:spcPts val="3350"/>
              </a:lnSpc>
              <a:spcBef>
                <a:spcPts val="21"/>
              </a:spcBef>
            </a:pPr>
            <a:r>
              <a:rPr sz="2800" spc="-4" dirty="0">
                <a:latin typeface="Calibri"/>
                <a:cs typeface="Calibri"/>
              </a:rPr>
              <a:t>Solo hechos, no apreciaciones ni supuestos</a:t>
            </a:r>
            <a:endParaRPr sz="2800">
              <a:latin typeface="Calibri"/>
              <a:cs typeface="Calibri"/>
            </a:endParaRPr>
          </a:p>
          <a:p>
            <a:pPr marL="12700">
              <a:lnSpc>
                <a:spcPts val="3385"/>
              </a:lnSpc>
              <a:spcBef>
                <a:spcPts val="1"/>
              </a:spcBef>
            </a:pPr>
            <a:r>
              <a:rPr sz="2800" spc="-5" dirty="0">
                <a:latin typeface="Calibri"/>
                <a:cs typeface="Calibri"/>
              </a:rPr>
              <a:t>Nunca dejar de escribir hechos importantes</a:t>
            </a:r>
            <a:endParaRPr sz="2800">
              <a:latin typeface="Calibri"/>
              <a:cs typeface="Calibri"/>
            </a:endParaRPr>
          </a:p>
        </p:txBody>
      </p:sp>
      <p:sp>
        <p:nvSpPr>
          <p:cNvPr id="16" name="object 16"/>
          <p:cNvSpPr txBox="1"/>
          <p:nvPr/>
        </p:nvSpPr>
        <p:spPr>
          <a:xfrm>
            <a:off x="314045" y="2672675"/>
            <a:ext cx="203860" cy="1237792"/>
          </a:xfrm>
          <a:prstGeom prst="rect">
            <a:avLst/>
          </a:prstGeom>
        </p:spPr>
        <p:txBody>
          <a:bodyPr wrap="square" lIns="0" tIns="18859" rIns="0" bIns="0" rtlCol="0">
            <a:noAutofit/>
          </a:bodyPr>
          <a:lstStyle/>
          <a:p>
            <a:pPr marL="12700">
              <a:lnSpc>
                <a:spcPts val="2970"/>
              </a:lnSpc>
            </a:pPr>
            <a:r>
              <a:rPr sz="2800" dirty="0">
                <a:latin typeface="Arial"/>
                <a:cs typeface="Arial"/>
              </a:rPr>
              <a:t>•</a:t>
            </a:r>
            <a:endParaRPr sz="2800">
              <a:latin typeface="Arial"/>
              <a:cs typeface="Arial"/>
            </a:endParaRPr>
          </a:p>
          <a:p>
            <a:pPr marL="12700">
              <a:lnSpc>
                <a:spcPct val="95825"/>
              </a:lnSpc>
              <a:spcBef>
                <a:spcPts val="16"/>
              </a:spcBef>
            </a:pPr>
            <a:r>
              <a:rPr sz="2800" dirty="0">
                <a:latin typeface="Arial"/>
                <a:cs typeface="Arial"/>
              </a:rPr>
              <a:t>•</a:t>
            </a:r>
            <a:endParaRPr sz="2800">
              <a:latin typeface="Arial"/>
              <a:cs typeface="Arial"/>
            </a:endParaRPr>
          </a:p>
          <a:p>
            <a:pPr marL="12700">
              <a:lnSpc>
                <a:spcPct val="95825"/>
              </a:lnSpc>
              <a:spcBef>
                <a:spcPts val="130"/>
              </a:spcBef>
            </a:pPr>
            <a:r>
              <a:rPr sz="2800" dirty="0">
                <a:latin typeface="Arial"/>
                <a:cs typeface="Arial"/>
              </a:rPr>
              <a:t>•</a:t>
            </a:r>
            <a:endParaRPr sz="2800">
              <a:latin typeface="Arial"/>
              <a:cs typeface="Arial"/>
            </a:endParaRPr>
          </a:p>
        </p:txBody>
      </p:sp>
      <p:sp>
        <p:nvSpPr>
          <p:cNvPr id="15" name="object 15"/>
          <p:cNvSpPr txBox="1"/>
          <p:nvPr/>
        </p:nvSpPr>
        <p:spPr>
          <a:xfrm>
            <a:off x="771245" y="3549675"/>
            <a:ext cx="402497" cy="382320"/>
          </a:xfrm>
          <a:prstGeom prst="rect">
            <a:avLst/>
          </a:prstGeom>
        </p:spPr>
        <p:txBody>
          <a:bodyPr wrap="square" lIns="0" tIns="18478" rIns="0" bIns="0" rtlCol="0">
            <a:noAutofit/>
          </a:bodyPr>
          <a:lstStyle/>
          <a:p>
            <a:pPr marL="12700">
              <a:lnSpc>
                <a:spcPts val="2910"/>
              </a:lnSpc>
            </a:pPr>
            <a:r>
              <a:rPr sz="2800" spc="9" dirty="0">
                <a:latin typeface="Calibri"/>
                <a:cs typeface="Calibri"/>
              </a:rPr>
              <a:t>La</a:t>
            </a:r>
            <a:endParaRPr sz="2800">
              <a:latin typeface="Calibri"/>
              <a:cs typeface="Calibri"/>
            </a:endParaRPr>
          </a:p>
        </p:txBody>
      </p:sp>
      <p:sp>
        <p:nvSpPr>
          <p:cNvPr id="14" name="object 14"/>
          <p:cNvSpPr txBox="1"/>
          <p:nvPr/>
        </p:nvSpPr>
        <p:spPr>
          <a:xfrm>
            <a:off x="1292733" y="3549675"/>
            <a:ext cx="1487785" cy="382320"/>
          </a:xfrm>
          <a:prstGeom prst="rect">
            <a:avLst/>
          </a:prstGeom>
        </p:spPr>
        <p:txBody>
          <a:bodyPr wrap="square" lIns="0" tIns="18478" rIns="0" bIns="0" rtlCol="0">
            <a:noAutofit/>
          </a:bodyPr>
          <a:lstStyle/>
          <a:p>
            <a:pPr marL="12700">
              <a:lnSpc>
                <a:spcPts val="2910"/>
              </a:lnSpc>
            </a:pPr>
            <a:r>
              <a:rPr sz="2800" spc="-9" dirty="0">
                <a:latin typeface="Calibri"/>
                <a:cs typeface="Calibri"/>
              </a:rPr>
              <a:t>redacción</a:t>
            </a:r>
            <a:endParaRPr sz="2800">
              <a:latin typeface="Calibri"/>
              <a:cs typeface="Calibri"/>
            </a:endParaRPr>
          </a:p>
        </p:txBody>
      </p:sp>
      <p:sp>
        <p:nvSpPr>
          <p:cNvPr id="13" name="object 13"/>
          <p:cNvSpPr txBox="1"/>
          <p:nvPr/>
        </p:nvSpPr>
        <p:spPr>
          <a:xfrm>
            <a:off x="2902712" y="3549675"/>
            <a:ext cx="804382" cy="382320"/>
          </a:xfrm>
          <a:prstGeom prst="rect">
            <a:avLst/>
          </a:prstGeom>
        </p:spPr>
        <p:txBody>
          <a:bodyPr wrap="square" lIns="0" tIns="18478" rIns="0" bIns="0" rtlCol="0">
            <a:noAutofit/>
          </a:bodyPr>
          <a:lstStyle/>
          <a:p>
            <a:pPr marL="12700">
              <a:lnSpc>
                <a:spcPts val="2910"/>
              </a:lnSpc>
            </a:pPr>
            <a:r>
              <a:rPr sz="2800" spc="-9" dirty="0">
                <a:latin typeface="Calibri"/>
                <a:cs typeface="Calibri"/>
              </a:rPr>
              <a:t>debe</a:t>
            </a:r>
            <a:endParaRPr sz="2800">
              <a:latin typeface="Calibri"/>
              <a:cs typeface="Calibri"/>
            </a:endParaRPr>
          </a:p>
        </p:txBody>
      </p:sp>
      <p:sp>
        <p:nvSpPr>
          <p:cNvPr id="12" name="object 12"/>
          <p:cNvSpPr txBox="1"/>
          <p:nvPr/>
        </p:nvSpPr>
        <p:spPr>
          <a:xfrm>
            <a:off x="3826510" y="3549675"/>
            <a:ext cx="518019" cy="382320"/>
          </a:xfrm>
          <a:prstGeom prst="rect">
            <a:avLst/>
          </a:prstGeom>
        </p:spPr>
        <p:txBody>
          <a:bodyPr wrap="square" lIns="0" tIns="18478" rIns="0" bIns="0" rtlCol="0">
            <a:noAutofit/>
          </a:bodyPr>
          <a:lstStyle/>
          <a:p>
            <a:pPr marL="12700">
              <a:lnSpc>
                <a:spcPts val="2910"/>
              </a:lnSpc>
            </a:pPr>
            <a:r>
              <a:rPr sz="2800" spc="-6" dirty="0">
                <a:latin typeface="Calibri"/>
                <a:cs typeface="Calibri"/>
              </a:rPr>
              <a:t>ser</a:t>
            </a:r>
            <a:endParaRPr sz="2800">
              <a:latin typeface="Calibri"/>
              <a:cs typeface="Calibri"/>
            </a:endParaRPr>
          </a:p>
        </p:txBody>
      </p:sp>
      <p:sp>
        <p:nvSpPr>
          <p:cNvPr id="11" name="object 11"/>
          <p:cNvSpPr txBox="1"/>
          <p:nvPr/>
        </p:nvSpPr>
        <p:spPr>
          <a:xfrm>
            <a:off x="4462399" y="3549675"/>
            <a:ext cx="549856" cy="382320"/>
          </a:xfrm>
          <a:prstGeom prst="rect">
            <a:avLst/>
          </a:prstGeom>
        </p:spPr>
        <p:txBody>
          <a:bodyPr wrap="square" lIns="0" tIns="18478" rIns="0" bIns="0" rtlCol="0">
            <a:noAutofit/>
          </a:bodyPr>
          <a:lstStyle/>
          <a:p>
            <a:pPr marL="12700">
              <a:lnSpc>
                <a:spcPts val="2910"/>
              </a:lnSpc>
            </a:pPr>
            <a:r>
              <a:rPr sz="2800" spc="-18" dirty="0">
                <a:latin typeface="Calibri"/>
                <a:cs typeface="Calibri"/>
              </a:rPr>
              <a:t>tan</a:t>
            </a:r>
            <a:endParaRPr sz="2800">
              <a:latin typeface="Calibri"/>
              <a:cs typeface="Calibri"/>
            </a:endParaRPr>
          </a:p>
        </p:txBody>
      </p:sp>
      <p:sp>
        <p:nvSpPr>
          <p:cNvPr id="10" name="object 10"/>
          <p:cNvSpPr txBox="1"/>
          <p:nvPr/>
        </p:nvSpPr>
        <p:spPr>
          <a:xfrm>
            <a:off x="5134737" y="3549675"/>
            <a:ext cx="761729" cy="382320"/>
          </a:xfrm>
          <a:prstGeom prst="rect">
            <a:avLst/>
          </a:prstGeom>
        </p:spPr>
        <p:txBody>
          <a:bodyPr wrap="square" lIns="0" tIns="18478" rIns="0" bIns="0" rtlCol="0">
            <a:noAutofit/>
          </a:bodyPr>
          <a:lstStyle/>
          <a:p>
            <a:pPr marL="12700">
              <a:lnSpc>
                <a:spcPts val="2910"/>
              </a:lnSpc>
            </a:pPr>
            <a:r>
              <a:rPr sz="2800" spc="-25" dirty="0">
                <a:latin typeface="Calibri"/>
                <a:cs typeface="Calibri"/>
              </a:rPr>
              <a:t>clara</a:t>
            </a:r>
            <a:endParaRPr sz="2800">
              <a:latin typeface="Calibri"/>
              <a:cs typeface="Calibri"/>
            </a:endParaRPr>
          </a:p>
        </p:txBody>
      </p:sp>
      <p:sp>
        <p:nvSpPr>
          <p:cNvPr id="9" name="object 9"/>
          <p:cNvSpPr txBox="1"/>
          <p:nvPr/>
        </p:nvSpPr>
        <p:spPr>
          <a:xfrm>
            <a:off x="6017514" y="3549675"/>
            <a:ext cx="631778" cy="382320"/>
          </a:xfrm>
          <a:prstGeom prst="rect">
            <a:avLst/>
          </a:prstGeom>
        </p:spPr>
        <p:txBody>
          <a:bodyPr wrap="square" lIns="0" tIns="18478" rIns="0" bIns="0" rtlCol="0">
            <a:noAutofit/>
          </a:bodyPr>
          <a:lstStyle/>
          <a:p>
            <a:pPr marL="12700">
              <a:lnSpc>
                <a:spcPts val="2910"/>
              </a:lnSpc>
            </a:pPr>
            <a:r>
              <a:rPr sz="2800" dirty="0">
                <a:latin typeface="Calibri"/>
                <a:cs typeface="Calibri"/>
              </a:rPr>
              <a:t>que</a:t>
            </a:r>
            <a:endParaRPr sz="2800">
              <a:latin typeface="Calibri"/>
              <a:cs typeface="Calibri"/>
            </a:endParaRPr>
          </a:p>
        </p:txBody>
      </p:sp>
      <p:sp>
        <p:nvSpPr>
          <p:cNvPr id="8" name="object 8"/>
          <p:cNvSpPr txBox="1"/>
          <p:nvPr/>
        </p:nvSpPr>
        <p:spPr>
          <a:xfrm>
            <a:off x="6772148" y="3549675"/>
            <a:ext cx="896444" cy="382320"/>
          </a:xfrm>
          <a:prstGeom prst="rect">
            <a:avLst/>
          </a:prstGeom>
        </p:spPr>
        <p:txBody>
          <a:bodyPr wrap="square" lIns="0" tIns="18478" rIns="0" bIns="0" rtlCol="0">
            <a:noAutofit/>
          </a:bodyPr>
          <a:lstStyle/>
          <a:p>
            <a:pPr marL="12700">
              <a:lnSpc>
                <a:spcPts val="2910"/>
              </a:lnSpc>
            </a:pPr>
            <a:r>
              <a:rPr sz="2800" spc="-6" dirty="0">
                <a:latin typeface="Calibri"/>
                <a:cs typeface="Calibri"/>
              </a:rPr>
              <a:t>quien</a:t>
            </a:r>
            <a:endParaRPr sz="2800">
              <a:latin typeface="Calibri"/>
              <a:cs typeface="Calibri"/>
            </a:endParaRPr>
          </a:p>
        </p:txBody>
      </p:sp>
      <p:sp>
        <p:nvSpPr>
          <p:cNvPr id="7" name="object 7"/>
          <p:cNvSpPr txBox="1"/>
          <p:nvPr/>
        </p:nvSpPr>
        <p:spPr>
          <a:xfrm>
            <a:off x="7787385" y="3549675"/>
            <a:ext cx="349477" cy="382320"/>
          </a:xfrm>
          <a:prstGeom prst="rect">
            <a:avLst/>
          </a:prstGeom>
        </p:spPr>
        <p:txBody>
          <a:bodyPr wrap="square" lIns="0" tIns="18478" rIns="0" bIns="0" rtlCol="0">
            <a:noAutofit/>
          </a:bodyPr>
          <a:lstStyle/>
          <a:p>
            <a:pPr marL="12700">
              <a:lnSpc>
                <a:spcPts val="2910"/>
              </a:lnSpc>
            </a:pPr>
            <a:r>
              <a:rPr sz="2800" dirty="0">
                <a:latin typeface="Calibri"/>
                <a:cs typeface="Calibri"/>
              </a:rPr>
              <a:t>lo</a:t>
            </a:r>
            <a:endParaRPr sz="2800">
              <a:latin typeface="Calibri"/>
              <a:cs typeface="Calibri"/>
            </a:endParaRPr>
          </a:p>
        </p:txBody>
      </p:sp>
      <p:sp>
        <p:nvSpPr>
          <p:cNvPr id="6" name="object 6"/>
          <p:cNvSpPr txBox="1"/>
          <p:nvPr/>
        </p:nvSpPr>
        <p:spPr>
          <a:xfrm>
            <a:off x="8253730" y="3549675"/>
            <a:ext cx="505659" cy="382320"/>
          </a:xfrm>
          <a:prstGeom prst="rect">
            <a:avLst/>
          </a:prstGeom>
        </p:spPr>
        <p:txBody>
          <a:bodyPr wrap="square" lIns="0" tIns="18478" rIns="0" bIns="0" rtlCol="0">
            <a:noAutofit/>
          </a:bodyPr>
          <a:lstStyle/>
          <a:p>
            <a:pPr marL="12700">
              <a:lnSpc>
                <a:spcPts val="2910"/>
              </a:lnSpc>
            </a:pPr>
            <a:r>
              <a:rPr sz="2800" spc="-9" dirty="0">
                <a:latin typeface="Calibri"/>
                <a:cs typeface="Calibri"/>
              </a:rPr>
              <a:t>lea</a:t>
            </a:r>
            <a:endParaRPr sz="2800">
              <a:latin typeface="Calibri"/>
              <a:cs typeface="Calibri"/>
            </a:endParaRPr>
          </a:p>
        </p:txBody>
      </p:sp>
      <p:sp>
        <p:nvSpPr>
          <p:cNvPr id="5" name="object 5"/>
          <p:cNvSpPr txBox="1"/>
          <p:nvPr/>
        </p:nvSpPr>
        <p:spPr>
          <a:xfrm>
            <a:off x="8880475" y="3549675"/>
            <a:ext cx="340331" cy="382320"/>
          </a:xfrm>
          <a:prstGeom prst="rect">
            <a:avLst/>
          </a:prstGeom>
        </p:spPr>
        <p:txBody>
          <a:bodyPr wrap="square" lIns="0" tIns="18478" rIns="0" bIns="0" rtlCol="0">
            <a:noAutofit/>
          </a:bodyPr>
          <a:lstStyle/>
          <a:p>
            <a:pPr marL="12700">
              <a:lnSpc>
                <a:spcPts val="2910"/>
              </a:lnSpc>
            </a:pPr>
            <a:r>
              <a:rPr sz="2800" spc="-34" dirty="0">
                <a:latin typeface="Calibri"/>
                <a:cs typeface="Calibri"/>
              </a:rPr>
              <a:t>lo</a:t>
            </a:r>
            <a:endParaRPr sz="2800">
              <a:latin typeface="Calibri"/>
              <a:cs typeface="Calibri"/>
            </a:endParaRPr>
          </a:p>
        </p:txBody>
      </p:sp>
      <p:sp>
        <p:nvSpPr>
          <p:cNvPr id="4" name="object 4"/>
          <p:cNvSpPr txBox="1"/>
          <p:nvPr/>
        </p:nvSpPr>
        <p:spPr>
          <a:xfrm>
            <a:off x="771245" y="3975252"/>
            <a:ext cx="6883504" cy="1237843"/>
          </a:xfrm>
          <a:prstGeom prst="rect">
            <a:avLst/>
          </a:prstGeom>
        </p:spPr>
        <p:txBody>
          <a:bodyPr wrap="square" lIns="0" tIns="18478" rIns="0" bIns="0" rtlCol="0">
            <a:noAutofit/>
          </a:bodyPr>
          <a:lstStyle/>
          <a:p>
            <a:pPr marL="12700" marR="65112">
              <a:lnSpc>
                <a:spcPts val="2910"/>
              </a:lnSpc>
            </a:pPr>
            <a:r>
              <a:rPr sz="2800" spc="-2" dirty="0">
                <a:latin typeface="Calibri"/>
                <a:cs typeface="Calibri"/>
              </a:rPr>
              <a:t>entienda</a:t>
            </a:r>
            <a:endParaRPr sz="2800">
              <a:latin typeface="Calibri"/>
              <a:cs typeface="Calibri"/>
            </a:endParaRPr>
          </a:p>
          <a:p>
            <a:pPr marL="12700">
              <a:lnSpc>
                <a:spcPts val="3385"/>
              </a:lnSpc>
              <a:spcBef>
                <a:spcPts val="23"/>
              </a:spcBef>
            </a:pPr>
            <a:r>
              <a:rPr sz="2800" spc="-9" dirty="0">
                <a:latin typeface="Calibri"/>
                <a:cs typeface="Calibri"/>
              </a:rPr>
              <a:t>Los registros no deben generar contradicciones</a:t>
            </a:r>
            <a:endParaRPr sz="2800">
              <a:latin typeface="Calibri"/>
              <a:cs typeface="Calibri"/>
            </a:endParaRPr>
          </a:p>
          <a:p>
            <a:pPr marL="12700" marR="65112">
              <a:lnSpc>
                <a:spcPts val="3350"/>
              </a:lnSpc>
            </a:pPr>
            <a:r>
              <a:rPr sz="2800" spc="-4" dirty="0">
                <a:latin typeface="Calibri"/>
                <a:cs typeface="Calibri"/>
              </a:rPr>
              <a:t>Si es manual, letra legible</a:t>
            </a:r>
            <a:endParaRPr sz="2800">
              <a:latin typeface="Calibri"/>
              <a:cs typeface="Calibri"/>
            </a:endParaRPr>
          </a:p>
        </p:txBody>
      </p:sp>
      <p:sp>
        <p:nvSpPr>
          <p:cNvPr id="3" name="object 3"/>
          <p:cNvSpPr txBox="1"/>
          <p:nvPr/>
        </p:nvSpPr>
        <p:spPr>
          <a:xfrm>
            <a:off x="314045" y="4383993"/>
            <a:ext cx="203708" cy="807593"/>
          </a:xfrm>
          <a:prstGeom prst="rect">
            <a:avLst/>
          </a:prstGeom>
        </p:spPr>
        <p:txBody>
          <a:bodyPr wrap="square" lIns="0" tIns="18859" rIns="0" bIns="0" rtlCol="0">
            <a:noAutofit/>
          </a:bodyPr>
          <a:lstStyle/>
          <a:p>
            <a:pPr marL="12700">
              <a:lnSpc>
                <a:spcPts val="2970"/>
              </a:lnSpc>
            </a:pPr>
            <a:r>
              <a:rPr sz="2800" dirty="0">
                <a:latin typeface="Arial"/>
                <a:cs typeface="Arial"/>
              </a:rPr>
              <a:t>•</a:t>
            </a:r>
            <a:endParaRPr sz="2800">
              <a:latin typeface="Arial"/>
              <a:cs typeface="Arial"/>
            </a:endParaRPr>
          </a:p>
          <a:p>
            <a:pPr marL="12700">
              <a:lnSpc>
                <a:spcPct val="95825"/>
              </a:lnSpc>
            </a:pPr>
            <a:r>
              <a:rPr sz="2800" dirty="0">
                <a:latin typeface="Arial"/>
                <a:cs typeface="Arial"/>
              </a:rPr>
              <a:t>•</a:t>
            </a:r>
            <a:endParaRPr sz="2800">
              <a:latin typeface="Arial"/>
              <a:cs typeface="Arial"/>
            </a:endParaRPr>
          </a:p>
        </p:txBody>
      </p:sp>
      <p:sp>
        <p:nvSpPr>
          <p:cNvPr id="2" name="object 2"/>
          <p:cNvSpPr txBox="1"/>
          <p:nvPr/>
        </p:nvSpPr>
        <p:spPr>
          <a:xfrm>
            <a:off x="7975854" y="6438468"/>
            <a:ext cx="3545665" cy="203708"/>
          </a:xfrm>
          <a:prstGeom prst="rect">
            <a:avLst/>
          </a:prstGeom>
        </p:spPr>
        <p:txBody>
          <a:bodyPr wrap="square" lIns="0" tIns="9556" rIns="0" bIns="0" rtlCol="0">
            <a:noAutofit/>
          </a:bodyPr>
          <a:lstStyle/>
          <a:p>
            <a:pPr marL="12700">
              <a:lnSpc>
                <a:spcPts val="1505"/>
              </a:lnSpc>
            </a:pPr>
            <a:r>
              <a:rPr sz="1400" spc="-4" dirty="0">
                <a:latin typeface="Calibri"/>
                <a:cs typeface="Calibri"/>
              </a:rPr>
              <a:t>https://images.app.goo.gl/DXMedi19yNos6ZnaA</a:t>
            </a:r>
            <a:endParaRPr sz="1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7475220" y="205740"/>
            <a:ext cx="3191255" cy="818387"/>
          </a:xfrm>
          <a:prstGeom prst="rect">
            <a:avLst/>
          </a:prstGeom>
          <a:blipFill>
            <a:blip r:embed="rId2" cstate="print"/>
            <a:stretch>
              <a:fillRect/>
            </a:stretch>
          </a:blipFill>
        </p:spPr>
        <p:txBody>
          <a:bodyPr wrap="square" lIns="0" tIns="0" rIns="0" bIns="0" rtlCol="0">
            <a:noAutofit/>
          </a:bodyPr>
          <a:lstStyle/>
          <a:p>
            <a:endParaRPr/>
          </a:p>
        </p:txBody>
      </p:sp>
      <p:sp>
        <p:nvSpPr>
          <p:cNvPr id="27" name="object 27"/>
          <p:cNvSpPr/>
          <p:nvPr/>
        </p:nvSpPr>
        <p:spPr>
          <a:xfrm>
            <a:off x="1522476" y="6080760"/>
            <a:ext cx="1147572" cy="580644"/>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6293358" y="2480310"/>
            <a:ext cx="859536" cy="173736"/>
          </a:xfrm>
          <a:custGeom>
            <a:avLst/>
            <a:gdLst/>
            <a:ahLst/>
            <a:cxnLst/>
            <a:rect l="l" t="t" r="r" b="b"/>
            <a:pathLst>
              <a:path w="859536" h="173736">
                <a:moveTo>
                  <a:pt x="772667" y="130301"/>
                </a:moveTo>
                <a:lnTo>
                  <a:pt x="772667" y="173736"/>
                </a:lnTo>
                <a:lnTo>
                  <a:pt x="859536" y="86867"/>
                </a:lnTo>
                <a:lnTo>
                  <a:pt x="772667" y="0"/>
                </a:lnTo>
                <a:lnTo>
                  <a:pt x="772667" y="43434"/>
                </a:lnTo>
                <a:lnTo>
                  <a:pt x="0" y="43434"/>
                </a:lnTo>
                <a:lnTo>
                  <a:pt x="0" y="130301"/>
                </a:lnTo>
                <a:lnTo>
                  <a:pt x="772667" y="130301"/>
                </a:lnTo>
                <a:close/>
              </a:path>
            </a:pathLst>
          </a:custGeom>
          <a:solidFill>
            <a:srgbClr val="FF0000"/>
          </a:solidFill>
        </p:spPr>
        <p:txBody>
          <a:bodyPr wrap="square" lIns="0" tIns="0" rIns="0" bIns="0" rtlCol="0">
            <a:noAutofit/>
          </a:bodyPr>
          <a:lstStyle/>
          <a:p>
            <a:endParaRPr/>
          </a:p>
        </p:txBody>
      </p:sp>
      <p:sp>
        <p:nvSpPr>
          <p:cNvPr id="26" name="object 26"/>
          <p:cNvSpPr/>
          <p:nvPr/>
        </p:nvSpPr>
        <p:spPr>
          <a:xfrm>
            <a:off x="6293358" y="2480310"/>
            <a:ext cx="859536" cy="173736"/>
          </a:xfrm>
          <a:custGeom>
            <a:avLst/>
            <a:gdLst/>
            <a:ahLst/>
            <a:cxnLst/>
            <a:rect l="l" t="t" r="r" b="b"/>
            <a:pathLst>
              <a:path w="859536" h="173736">
                <a:moveTo>
                  <a:pt x="0" y="43434"/>
                </a:moveTo>
                <a:lnTo>
                  <a:pt x="772667" y="43434"/>
                </a:lnTo>
                <a:lnTo>
                  <a:pt x="772667" y="0"/>
                </a:lnTo>
                <a:lnTo>
                  <a:pt x="859536" y="86867"/>
                </a:lnTo>
                <a:lnTo>
                  <a:pt x="772667" y="173736"/>
                </a:lnTo>
                <a:lnTo>
                  <a:pt x="772667" y="130301"/>
                </a:lnTo>
                <a:lnTo>
                  <a:pt x="0" y="130301"/>
                </a:lnTo>
                <a:lnTo>
                  <a:pt x="0" y="43434"/>
                </a:lnTo>
                <a:close/>
              </a:path>
            </a:pathLst>
          </a:custGeom>
          <a:ln w="13716">
            <a:solidFill>
              <a:srgbClr val="2E528F"/>
            </a:solidFill>
          </a:ln>
        </p:spPr>
        <p:txBody>
          <a:bodyPr wrap="square" lIns="0" tIns="0" rIns="0" bIns="0" rtlCol="0">
            <a:noAutofit/>
          </a:bodyPr>
          <a:lstStyle/>
          <a:p>
            <a:endParaRPr/>
          </a:p>
        </p:txBody>
      </p:sp>
      <p:sp>
        <p:nvSpPr>
          <p:cNvPr id="23" name="object 23"/>
          <p:cNvSpPr/>
          <p:nvPr/>
        </p:nvSpPr>
        <p:spPr>
          <a:xfrm>
            <a:off x="6311646" y="2887217"/>
            <a:ext cx="859535" cy="169164"/>
          </a:xfrm>
          <a:custGeom>
            <a:avLst/>
            <a:gdLst/>
            <a:ahLst/>
            <a:cxnLst/>
            <a:rect l="l" t="t" r="r" b="b"/>
            <a:pathLst>
              <a:path w="859535" h="169164">
                <a:moveTo>
                  <a:pt x="774953" y="126873"/>
                </a:moveTo>
                <a:lnTo>
                  <a:pt x="774953" y="169164"/>
                </a:lnTo>
                <a:lnTo>
                  <a:pt x="859535" y="84582"/>
                </a:lnTo>
                <a:lnTo>
                  <a:pt x="774953" y="0"/>
                </a:lnTo>
                <a:lnTo>
                  <a:pt x="774953" y="42291"/>
                </a:lnTo>
                <a:lnTo>
                  <a:pt x="0" y="42291"/>
                </a:lnTo>
                <a:lnTo>
                  <a:pt x="0" y="126873"/>
                </a:lnTo>
                <a:lnTo>
                  <a:pt x="774953" y="126873"/>
                </a:lnTo>
                <a:close/>
              </a:path>
            </a:pathLst>
          </a:custGeom>
          <a:solidFill>
            <a:srgbClr val="FF0000"/>
          </a:solidFill>
        </p:spPr>
        <p:txBody>
          <a:bodyPr wrap="square" lIns="0" tIns="0" rIns="0" bIns="0" rtlCol="0">
            <a:noAutofit/>
          </a:bodyPr>
          <a:lstStyle/>
          <a:p>
            <a:endParaRPr/>
          </a:p>
        </p:txBody>
      </p:sp>
      <p:sp>
        <p:nvSpPr>
          <p:cNvPr id="24" name="object 24"/>
          <p:cNvSpPr/>
          <p:nvPr/>
        </p:nvSpPr>
        <p:spPr>
          <a:xfrm>
            <a:off x="6311646" y="2887217"/>
            <a:ext cx="859535" cy="169164"/>
          </a:xfrm>
          <a:custGeom>
            <a:avLst/>
            <a:gdLst/>
            <a:ahLst/>
            <a:cxnLst/>
            <a:rect l="l" t="t" r="r" b="b"/>
            <a:pathLst>
              <a:path w="859535" h="169164">
                <a:moveTo>
                  <a:pt x="0" y="42291"/>
                </a:moveTo>
                <a:lnTo>
                  <a:pt x="774953" y="42291"/>
                </a:lnTo>
                <a:lnTo>
                  <a:pt x="774953" y="0"/>
                </a:lnTo>
                <a:lnTo>
                  <a:pt x="859535" y="84582"/>
                </a:lnTo>
                <a:lnTo>
                  <a:pt x="774953" y="169164"/>
                </a:lnTo>
                <a:lnTo>
                  <a:pt x="774953" y="126873"/>
                </a:lnTo>
                <a:lnTo>
                  <a:pt x="0" y="126873"/>
                </a:lnTo>
                <a:lnTo>
                  <a:pt x="0" y="42291"/>
                </a:lnTo>
                <a:close/>
              </a:path>
            </a:pathLst>
          </a:custGeom>
          <a:ln w="13716">
            <a:solidFill>
              <a:srgbClr val="2E528F"/>
            </a:solidFill>
          </a:ln>
        </p:spPr>
        <p:txBody>
          <a:bodyPr wrap="square" lIns="0" tIns="0" rIns="0" bIns="0" rtlCol="0">
            <a:noAutofit/>
          </a:bodyPr>
          <a:lstStyle/>
          <a:p>
            <a:endParaRPr/>
          </a:p>
        </p:txBody>
      </p:sp>
      <p:sp>
        <p:nvSpPr>
          <p:cNvPr id="21" name="object 21"/>
          <p:cNvSpPr/>
          <p:nvPr/>
        </p:nvSpPr>
        <p:spPr>
          <a:xfrm>
            <a:off x="6307074" y="3294126"/>
            <a:ext cx="854964" cy="169163"/>
          </a:xfrm>
          <a:custGeom>
            <a:avLst/>
            <a:gdLst/>
            <a:ahLst/>
            <a:cxnLst/>
            <a:rect l="l" t="t" r="r" b="b"/>
            <a:pathLst>
              <a:path w="854964" h="169163">
                <a:moveTo>
                  <a:pt x="770381" y="126873"/>
                </a:moveTo>
                <a:lnTo>
                  <a:pt x="770381" y="169163"/>
                </a:lnTo>
                <a:lnTo>
                  <a:pt x="854964" y="84582"/>
                </a:lnTo>
                <a:lnTo>
                  <a:pt x="770381" y="0"/>
                </a:lnTo>
                <a:lnTo>
                  <a:pt x="770381" y="42290"/>
                </a:lnTo>
                <a:lnTo>
                  <a:pt x="0" y="42290"/>
                </a:lnTo>
                <a:lnTo>
                  <a:pt x="0" y="126873"/>
                </a:lnTo>
                <a:lnTo>
                  <a:pt x="770381" y="126873"/>
                </a:lnTo>
                <a:close/>
              </a:path>
            </a:pathLst>
          </a:custGeom>
          <a:solidFill>
            <a:srgbClr val="FF0000"/>
          </a:solidFill>
        </p:spPr>
        <p:txBody>
          <a:bodyPr wrap="square" lIns="0" tIns="0" rIns="0" bIns="0" rtlCol="0">
            <a:noAutofit/>
          </a:bodyPr>
          <a:lstStyle/>
          <a:p>
            <a:endParaRPr/>
          </a:p>
        </p:txBody>
      </p:sp>
      <p:sp>
        <p:nvSpPr>
          <p:cNvPr id="22" name="object 22"/>
          <p:cNvSpPr/>
          <p:nvPr/>
        </p:nvSpPr>
        <p:spPr>
          <a:xfrm>
            <a:off x="6307074" y="3294126"/>
            <a:ext cx="854964" cy="169163"/>
          </a:xfrm>
          <a:custGeom>
            <a:avLst/>
            <a:gdLst/>
            <a:ahLst/>
            <a:cxnLst/>
            <a:rect l="l" t="t" r="r" b="b"/>
            <a:pathLst>
              <a:path w="854964" h="169163">
                <a:moveTo>
                  <a:pt x="0" y="42290"/>
                </a:moveTo>
                <a:lnTo>
                  <a:pt x="770381" y="42290"/>
                </a:lnTo>
                <a:lnTo>
                  <a:pt x="770381" y="0"/>
                </a:lnTo>
                <a:lnTo>
                  <a:pt x="854964" y="84582"/>
                </a:lnTo>
                <a:lnTo>
                  <a:pt x="770381" y="169163"/>
                </a:lnTo>
                <a:lnTo>
                  <a:pt x="770381" y="126873"/>
                </a:lnTo>
                <a:lnTo>
                  <a:pt x="0" y="126873"/>
                </a:lnTo>
                <a:lnTo>
                  <a:pt x="0" y="42290"/>
                </a:lnTo>
                <a:close/>
              </a:path>
            </a:pathLst>
          </a:custGeom>
          <a:ln w="13716">
            <a:solidFill>
              <a:srgbClr val="2E528F"/>
            </a:solidFill>
          </a:ln>
        </p:spPr>
        <p:txBody>
          <a:bodyPr wrap="square" lIns="0" tIns="0" rIns="0" bIns="0" rtlCol="0">
            <a:noAutofit/>
          </a:bodyPr>
          <a:lstStyle/>
          <a:p>
            <a:endParaRPr/>
          </a:p>
        </p:txBody>
      </p:sp>
      <p:sp>
        <p:nvSpPr>
          <p:cNvPr id="19" name="object 19"/>
          <p:cNvSpPr/>
          <p:nvPr/>
        </p:nvSpPr>
        <p:spPr>
          <a:xfrm>
            <a:off x="6311646" y="3682746"/>
            <a:ext cx="859535" cy="169164"/>
          </a:xfrm>
          <a:custGeom>
            <a:avLst/>
            <a:gdLst/>
            <a:ahLst/>
            <a:cxnLst/>
            <a:rect l="l" t="t" r="r" b="b"/>
            <a:pathLst>
              <a:path w="859535" h="169164">
                <a:moveTo>
                  <a:pt x="774953" y="126872"/>
                </a:moveTo>
                <a:lnTo>
                  <a:pt x="774953" y="169163"/>
                </a:lnTo>
                <a:lnTo>
                  <a:pt x="859535" y="84581"/>
                </a:lnTo>
                <a:lnTo>
                  <a:pt x="774953" y="0"/>
                </a:lnTo>
                <a:lnTo>
                  <a:pt x="774953" y="42290"/>
                </a:lnTo>
                <a:lnTo>
                  <a:pt x="0" y="42290"/>
                </a:lnTo>
                <a:lnTo>
                  <a:pt x="0" y="126872"/>
                </a:lnTo>
                <a:lnTo>
                  <a:pt x="774953" y="126872"/>
                </a:lnTo>
                <a:close/>
              </a:path>
            </a:pathLst>
          </a:custGeom>
          <a:solidFill>
            <a:srgbClr val="FF0000"/>
          </a:solidFill>
        </p:spPr>
        <p:txBody>
          <a:bodyPr wrap="square" lIns="0" tIns="0" rIns="0" bIns="0" rtlCol="0">
            <a:noAutofit/>
          </a:bodyPr>
          <a:lstStyle/>
          <a:p>
            <a:endParaRPr/>
          </a:p>
        </p:txBody>
      </p:sp>
      <p:sp>
        <p:nvSpPr>
          <p:cNvPr id="20" name="object 20"/>
          <p:cNvSpPr/>
          <p:nvPr/>
        </p:nvSpPr>
        <p:spPr>
          <a:xfrm>
            <a:off x="6311646" y="3682746"/>
            <a:ext cx="859535" cy="169164"/>
          </a:xfrm>
          <a:custGeom>
            <a:avLst/>
            <a:gdLst/>
            <a:ahLst/>
            <a:cxnLst/>
            <a:rect l="l" t="t" r="r" b="b"/>
            <a:pathLst>
              <a:path w="859535" h="169164">
                <a:moveTo>
                  <a:pt x="0" y="42290"/>
                </a:moveTo>
                <a:lnTo>
                  <a:pt x="774953" y="42290"/>
                </a:lnTo>
                <a:lnTo>
                  <a:pt x="774953" y="0"/>
                </a:lnTo>
                <a:lnTo>
                  <a:pt x="859535" y="84581"/>
                </a:lnTo>
                <a:lnTo>
                  <a:pt x="774953" y="169163"/>
                </a:lnTo>
                <a:lnTo>
                  <a:pt x="774953" y="126872"/>
                </a:lnTo>
                <a:lnTo>
                  <a:pt x="0" y="126872"/>
                </a:lnTo>
                <a:lnTo>
                  <a:pt x="0" y="42290"/>
                </a:lnTo>
                <a:close/>
              </a:path>
            </a:pathLst>
          </a:custGeom>
          <a:ln w="13716">
            <a:solidFill>
              <a:srgbClr val="2E528F"/>
            </a:solidFill>
          </a:ln>
        </p:spPr>
        <p:txBody>
          <a:bodyPr wrap="square" lIns="0" tIns="0" rIns="0" bIns="0" rtlCol="0">
            <a:noAutofit/>
          </a:bodyPr>
          <a:lstStyle/>
          <a:p>
            <a:endParaRPr/>
          </a:p>
        </p:txBody>
      </p:sp>
      <p:sp>
        <p:nvSpPr>
          <p:cNvPr id="17" name="object 17"/>
          <p:cNvSpPr/>
          <p:nvPr/>
        </p:nvSpPr>
        <p:spPr>
          <a:xfrm>
            <a:off x="6325362" y="4126229"/>
            <a:ext cx="854963" cy="169163"/>
          </a:xfrm>
          <a:custGeom>
            <a:avLst/>
            <a:gdLst/>
            <a:ahLst/>
            <a:cxnLst/>
            <a:rect l="l" t="t" r="r" b="b"/>
            <a:pathLst>
              <a:path w="854963" h="169163">
                <a:moveTo>
                  <a:pt x="770382" y="126873"/>
                </a:moveTo>
                <a:lnTo>
                  <a:pt x="770382" y="169164"/>
                </a:lnTo>
                <a:lnTo>
                  <a:pt x="854963" y="84582"/>
                </a:lnTo>
                <a:lnTo>
                  <a:pt x="770382" y="0"/>
                </a:lnTo>
                <a:lnTo>
                  <a:pt x="770382" y="42291"/>
                </a:lnTo>
                <a:lnTo>
                  <a:pt x="0" y="42291"/>
                </a:lnTo>
                <a:lnTo>
                  <a:pt x="0" y="126873"/>
                </a:lnTo>
                <a:lnTo>
                  <a:pt x="770382" y="126873"/>
                </a:lnTo>
                <a:close/>
              </a:path>
            </a:pathLst>
          </a:custGeom>
          <a:solidFill>
            <a:srgbClr val="FF0000"/>
          </a:solidFill>
        </p:spPr>
        <p:txBody>
          <a:bodyPr wrap="square" lIns="0" tIns="0" rIns="0" bIns="0" rtlCol="0">
            <a:noAutofit/>
          </a:bodyPr>
          <a:lstStyle/>
          <a:p>
            <a:endParaRPr/>
          </a:p>
        </p:txBody>
      </p:sp>
      <p:sp>
        <p:nvSpPr>
          <p:cNvPr id="18" name="object 18"/>
          <p:cNvSpPr/>
          <p:nvPr/>
        </p:nvSpPr>
        <p:spPr>
          <a:xfrm>
            <a:off x="6325362" y="4126229"/>
            <a:ext cx="854963" cy="169163"/>
          </a:xfrm>
          <a:custGeom>
            <a:avLst/>
            <a:gdLst/>
            <a:ahLst/>
            <a:cxnLst/>
            <a:rect l="l" t="t" r="r" b="b"/>
            <a:pathLst>
              <a:path w="854963" h="169163">
                <a:moveTo>
                  <a:pt x="0" y="42291"/>
                </a:moveTo>
                <a:lnTo>
                  <a:pt x="770382" y="42291"/>
                </a:lnTo>
                <a:lnTo>
                  <a:pt x="770382" y="0"/>
                </a:lnTo>
                <a:lnTo>
                  <a:pt x="854963" y="84582"/>
                </a:lnTo>
                <a:lnTo>
                  <a:pt x="770382" y="169164"/>
                </a:lnTo>
                <a:lnTo>
                  <a:pt x="770382" y="126873"/>
                </a:lnTo>
                <a:lnTo>
                  <a:pt x="0" y="126873"/>
                </a:lnTo>
                <a:lnTo>
                  <a:pt x="0" y="42291"/>
                </a:lnTo>
                <a:close/>
              </a:path>
            </a:pathLst>
          </a:custGeom>
          <a:ln w="13716">
            <a:solidFill>
              <a:srgbClr val="2E528F"/>
            </a:solidFill>
          </a:ln>
        </p:spPr>
        <p:txBody>
          <a:bodyPr wrap="square" lIns="0" tIns="0" rIns="0" bIns="0" rtlCol="0">
            <a:noAutofit/>
          </a:bodyPr>
          <a:lstStyle/>
          <a:p>
            <a:endParaRPr/>
          </a:p>
        </p:txBody>
      </p:sp>
      <p:sp>
        <p:nvSpPr>
          <p:cNvPr id="15" name="object 15"/>
          <p:cNvSpPr/>
          <p:nvPr/>
        </p:nvSpPr>
        <p:spPr>
          <a:xfrm>
            <a:off x="6348222" y="4583430"/>
            <a:ext cx="854963" cy="169163"/>
          </a:xfrm>
          <a:custGeom>
            <a:avLst/>
            <a:gdLst/>
            <a:ahLst/>
            <a:cxnLst/>
            <a:rect l="l" t="t" r="r" b="b"/>
            <a:pathLst>
              <a:path w="854963" h="169163">
                <a:moveTo>
                  <a:pt x="770381" y="126873"/>
                </a:moveTo>
                <a:lnTo>
                  <a:pt x="770381" y="169164"/>
                </a:lnTo>
                <a:lnTo>
                  <a:pt x="854963" y="84582"/>
                </a:lnTo>
                <a:lnTo>
                  <a:pt x="770381" y="0"/>
                </a:lnTo>
                <a:lnTo>
                  <a:pt x="770381" y="42291"/>
                </a:lnTo>
                <a:lnTo>
                  <a:pt x="0" y="42291"/>
                </a:lnTo>
                <a:lnTo>
                  <a:pt x="0" y="126873"/>
                </a:lnTo>
                <a:lnTo>
                  <a:pt x="770381" y="126873"/>
                </a:lnTo>
                <a:close/>
              </a:path>
            </a:pathLst>
          </a:custGeom>
          <a:solidFill>
            <a:srgbClr val="FF0000"/>
          </a:solidFill>
        </p:spPr>
        <p:txBody>
          <a:bodyPr wrap="square" lIns="0" tIns="0" rIns="0" bIns="0" rtlCol="0">
            <a:noAutofit/>
          </a:bodyPr>
          <a:lstStyle/>
          <a:p>
            <a:endParaRPr/>
          </a:p>
        </p:txBody>
      </p:sp>
      <p:sp>
        <p:nvSpPr>
          <p:cNvPr id="16" name="object 16"/>
          <p:cNvSpPr/>
          <p:nvPr/>
        </p:nvSpPr>
        <p:spPr>
          <a:xfrm>
            <a:off x="6348222" y="4583430"/>
            <a:ext cx="854963" cy="169163"/>
          </a:xfrm>
          <a:custGeom>
            <a:avLst/>
            <a:gdLst/>
            <a:ahLst/>
            <a:cxnLst/>
            <a:rect l="l" t="t" r="r" b="b"/>
            <a:pathLst>
              <a:path w="854963" h="169163">
                <a:moveTo>
                  <a:pt x="0" y="42291"/>
                </a:moveTo>
                <a:lnTo>
                  <a:pt x="770381" y="42291"/>
                </a:lnTo>
                <a:lnTo>
                  <a:pt x="770381" y="0"/>
                </a:lnTo>
                <a:lnTo>
                  <a:pt x="854963" y="84582"/>
                </a:lnTo>
                <a:lnTo>
                  <a:pt x="770381" y="169164"/>
                </a:lnTo>
                <a:lnTo>
                  <a:pt x="770381" y="126873"/>
                </a:lnTo>
                <a:lnTo>
                  <a:pt x="0" y="126873"/>
                </a:lnTo>
                <a:lnTo>
                  <a:pt x="0" y="42291"/>
                </a:lnTo>
                <a:close/>
              </a:path>
            </a:pathLst>
          </a:custGeom>
          <a:ln w="13716">
            <a:solidFill>
              <a:srgbClr val="2E528F"/>
            </a:solidFill>
          </a:ln>
        </p:spPr>
        <p:txBody>
          <a:bodyPr wrap="square" lIns="0" tIns="0" rIns="0" bIns="0" rtlCol="0">
            <a:noAutofit/>
          </a:bodyPr>
          <a:lstStyle/>
          <a:p>
            <a:endParaRPr/>
          </a:p>
        </p:txBody>
      </p:sp>
      <p:sp>
        <p:nvSpPr>
          <p:cNvPr id="14" name="object 14"/>
          <p:cNvSpPr txBox="1"/>
          <p:nvPr/>
        </p:nvSpPr>
        <p:spPr>
          <a:xfrm>
            <a:off x="4272153" y="985037"/>
            <a:ext cx="310268"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S</a:t>
            </a:r>
            <a:endParaRPr sz="3600">
              <a:latin typeface="Calibri"/>
              <a:cs typeface="Calibri"/>
            </a:endParaRPr>
          </a:p>
        </p:txBody>
      </p:sp>
      <p:sp>
        <p:nvSpPr>
          <p:cNvPr id="13" name="object 13"/>
          <p:cNvSpPr txBox="1"/>
          <p:nvPr/>
        </p:nvSpPr>
        <p:spPr>
          <a:xfrm>
            <a:off x="4591948" y="985037"/>
            <a:ext cx="403422"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O</a:t>
            </a:r>
            <a:endParaRPr sz="3600">
              <a:latin typeface="Calibri"/>
              <a:cs typeface="Calibri"/>
            </a:endParaRPr>
          </a:p>
        </p:txBody>
      </p:sp>
      <p:sp>
        <p:nvSpPr>
          <p:cNvPr id="12" name="object 12"/>
          <p:cNvSpPr txBox="1"/>
          <p:nvPr/>
        </p:nvSpPr>
        <p:spPr>
          <a:xfrm>
            <a:off x="5004618" y="985037"/>
            <a:ext cx="371253"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A</a:t>
            </a:r>
            <a:endParaRPr sz="3600">
              <a:latin typeface="Calibri"/>
              <a:cs typeface="Calibri"/>
            </a:endParaRPr>
          </a:p>
        </p:txBody>
      </p:sp>
      <p:sp>
        <p:nvSpPr>
          <p:cNvPr id="11" name="object 11"/>
          <p:cNvSpPr txBox="1"/>
          <p:nvPr/>
        </p:nvSpPr>
        <p:spPr>
          <a:xfrm>
            <a:off x="5384347" y="985037"/>
            <a:ext cx="337521"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P</a:t>
            </a:r>
            <a:endParaRPr sz="3600">
              <a:latin typeface="Calibri"/>
              <a:cs typeface="Calibri"/>
            </a:endParaRPr>
          </a:p>
        </p:txBody>
      </p:sp>
      <p:sp>
        <p:nvSpPr>
          <p:cNvPr id="10" name="object 10"/>
          <p:cNvSpPr txBox="1"/>
          <p:nvPr/>
        </p:nvSpPr>
        <p:spPr>
          <a:xfrm>
            <a:off x="5731135" y="985037"/>
            <a:ext cx="215997"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I</a:t>
            </a:r>
            <a:endParaRPr sz="3600">
              <a:latin typeface="Calibri"/>
              <a:cs typeface="Calibri"/>
            </a:endParaRPr>
          </a:p>
        </p:txBody>
      </p:sp>
      <p:sp>
        <p:nvSpPr>
          <p:cNvPr id="9" name="object 9"/>
          <p:cNvSpPr txBox="1"/>
          <p:nvPr/>
        </p:nvSpPr>
        <p:spPr>
          <a:xfrm>
            <a:off x="5956685" y="985037"/>
            <a:ext cx="317193" cy="482904"/>
          </a:xfrm>
          <a:prstGeom prst="rect">
            <a:avLst/>
          </a:prstGeom>
        </p:spPr>
        <p:txBody>
          <a:bodyPr wrap="square" lIns="0" tIns="23495" rIns="0" bIns="0" rtlCol="0">
            <a:noAutofit/>
          </a:bodyPr>
          <a:lstStyle/>
          <a:p>
            <a:pPr marL="12700">
              <a:lnSpc>
                <a:spcPts val="3700"/>
              </a:lnSpc>
            </a:pPr>
            <a:r>
              <a:rPr sz="3600" b="1" dirty="0">
                <a:solidFill>
                  <a:srgbClr val="003882"/>
                </a:solidFill>
                <a:latin typeface="Calibri"/>
                <a:cs typeface="Calibri"/>
              </a:rPr>
              <a:t>E</a:t>
            </a:r>
            <a:endParaRPr sz="3600">
              <a:latin typeface="Calibri"/>
              <a:cs typeface="Calibri"/>
            </a:endParaRPr>
          </a:p>
        </p:txBody>
      </p:sp>
      <p:sp>
        <p:nvSpPr>
          <p:cNvPr id="8" name="object 8"/>
          <p:cNvSpPr txBox="1"/>
          <p:nvPr/>
        </p:nvSpPr>
        <p:spPr>
          <a:xfrm>
            <a:off x="798677" y="2331339"/>
            <a:ext cx="3678902" cy="2088337"/>
          </a:xfrm>
          <a:prstGeom prst="rect">
            <a:avLst/>
          </a:prstGeom>
        </p:spPr>
        <p:txBody>
          <a:bodyPr wrap="square" lIns="0" tIns="18446" rIns="0" bIns="0" rtlCol="0">
            <a:noAutofit/>
          </a:bodyPr>
          <a:lstStyle/>
          <a:p>
            <a:pPr marL="12700" marR="53538">
              <a:lnSpc>
                <a:spcPts val="2905"/>
              </a:lnSpc>
            </a:pPr>
            <a:r>
              <a:rPr sz="2800" b="1" spc="-5" dirty="0">
                <a:solidFill>
                  <a:srgbClr val="FF0000"/>
                </a:solidFill>
                <a:latin typeface="Calibri"/>
                <a:cs typeface="Calibri"/>
              </a:rPr>
              <a:t>S</a:t>
            </a:r>
            <a:r>
              <a:rPr sz="2600" spc="-5" dirty="0">
                <a:latin typeface="Calibri"/>
                <a:cs typeface="Calibri"/>
              </a:rPr>
              <a:t>: Datos subjetivos</a:t>
            </a:r>
            <a:endParaRPr sz="2600">
              <a:latin typeface="Calibri"/>
              <a:cs typeface="Calibri"/>
            </a:endParaRPr>
          </a:p>
          <a:p>
            <a:pPr marL="12700" marR="53538">
              <a:lnSpc>
                <a:spcPts val="3350"/>
              </a:lnSpc>
              <a:spcBef>
                <a:spcPts val="22"/>
              </a:spcBef>
            </a:pPr>
            <a:r>
              <a:rPr sz="2800" b="1" spc="-5" dirty="0">
                <a:solidFill>
                  <a:srgbClr val="FF0000"/>
                </a:solidFill>
                <a:latin typeface="Calibri"/>
                <a:cs typeface="Calibri"/>
              </a:rPr>
              <a:t>O</a:t>
            </a:r>
            <a:r>
              <a:rPr sz="2600" spc="-5" dirty="0">
                <a:latin typeface="Calibri"/>
                <a:cs typeface="Calibri"/>
              </a:rPr>
              <a:t>: Datos Objetivos</a:t>
            </a:r>
            <a:endParaRPr sz="2600">
              <a:latin typeface="Calibri"/>
              <a:cs typeface="Calibri"/>
            </a:endParaRPr>
          </a:p>
          <a:p>
            <a:pPr marL="12700">
              <a:lnSpc>
                <a:spcPts val="3350"/>
              </a:lnSpc>
            </a:pPr>
            <a:r>
              <a:rPr sz="2800" b="1" spc="-8" dirty="0">
                <a:solidFill>
                  <a:srgbClr val="FF0000"/>
                </a:solidFill>
                <a:latin typeface="Calibri"/>
                <a:cs typeface="Calibri"/>
              </a:rPr>
              <a:t>A</a:t>
            </a:r>
            <a:r>
              <a:rPr sz="2600" spc="-8" dirty="0">
                <a:latin typeface="Calibri"/>
                <a:cs typeface="Calibri"/>
              </a:rPr>
              <a:t>: Análisis e interpretación</a:t>
            </a:r>
            <a:endParaRPr sz="2600">
              <a:latin typeface="Calibri"/>
              <a:cs typeface="Calibri"/>
            </a:endParaRPr>
          </a:p>
          <a:p>
            <a:pPr marL="12700" marR="53538">
              <a:lnSpc>
                <a:spcPts val="3385"/>
              </a:lnSpc>
              <a:spcBef>
                <a:spcPts val="1"/>
              </a:spcBef>
            </a:pPr>
            <a:r>
              <a:rPr sz="2800" b="1" spc="-8" dirty="0">
                <a:solidFill>
                  <a:srgbClr val="FF0000"/>
                </a:solidFill>
                <a:latin typeface="Calibri"/>
                <a:cs typeface="Calibri"/>
              </a:rPr>
              <a:t>P</a:t>
            </a:r>
            <a:r>
              <a:rPr sz="2600" spc="-8" dirty="0">
                <a:latin typeface="Calibri"/>
                <a:cs typeface="Calibri"/>
              </a:rPr>
              <a:t>: Plan de atención</a:t>
            </a:r>
            <a:endParaRPr sz="2600">
              <a:latin typeface="Calibri"/>
              <a:cs typeface="Calibri"/>
            </a:endParaRPr>
          </a:p>
          <a:p>
            <a:pPr marL="12700" marR="53538">
              <a:lnSpc>
                <a:spcPts val="3350"/>
              </a:lnSpc>
            </a:pPr>
            <a:r>
              <a:rPr sz="2800" b="1" spc="-6" dirty="0">
                <a:solidFill>
                  <a:srgbClr val="FF0000"/>
                </a:solidFill>
                <a:latin typeface="Calibri"/>
                <a:cs typeface="Calibri"/>
              </a:rPr>
              <a:t>I</a:t>
            </a:r>
            <a:r>
              <a:rPr sz="2600" spc="-6" dirty="0">
                <a:latin typeface="Calibri"/>
                <a:cs typeface="Calibri"/>
              </a:rPr>
              <a:t>: Intervención o ejecución</a:t>
            </a:r>
            <a:endParaRPr sz="2600">
              <a:latin typeface="Calibri"/>
              <a:cs typeface="Calibri"/>
            </a:endParaRPr>
          </a:p>
        </p:txBody>
      </p:sp>
      <p:sp>
        <p:nvSpPr>
          <p:cNvPr id="7" name="object 7"/>
          <p:cNvSpPr txBox="1"/>
          <p:nvPr/>
        </p:nvSpPr>
        <p:spPr>
          <a:xfrm>
            <a:off x="7201916" y="2351913"/>
            <a:ext cx="4510207" cy="2893644"/>
          </a:xfrm>
          <a:prstGeom prst="rect">
            <a:avLst/>
          </a:prstGeom>
        </p:spPr>
        <p:txBody>
          <a:bodyPr wrap="square" lIns="0" tIns="17113" rIns="0" bIns="0" rtlCol="0">
            <a:noAutofit/>
          </a:bodyPr>
          <a:lstStyle/>
          <a:p>
            <a:pPr marL="12700" marR="47761">
              <a:lnSpc>
                <a:spcPts val="2695"/>
              </a:lnSpc>
            </a:pPr>
            <a:r>
              <a:rPr sz="2600" spc="-17" dirty="0">
                <a:latin typeface="Calibri"/>
                <a:cs typeface="Calibri"/>
              </a:rPr>
              <a:t>Tengo mucho escalofrió</a:t>
            </a:r>
            <a:endParaRPr sz="2600">
              <a:latin typeface="Calibri"/>
              <a:cs typeface="Calibri"/>
            </a:endParaRPr>
          </a:p>
          <a:p>
            <a:pPr marL="12700">
              <a:lnSpc>
                <a:spcPts val="3173"/>
              </a:lnSpc>
              <a:spcBef>
                <a:spcPts val="40"/>
              </a:spcBef>
            </a:pPr>
            <a:r>
              <a:rPr sz="2600" spc="-7" dirty="0">
                <a:latin typeface="Calibri"/>
                <a:cs typeface="Calibri"/>
              </a:rPr>
              <a:t>T° 39,6 C, diaforesis, rubicundo </a:t>
            </a:r>
            <a:endParaRPr sz="2600">
              <a:latin typeface="Calibri"/>
              <a:cs typeface="Calibri"/>
            </a:endParaRPr>
          </a:p>
          <a:p>
            <a:pPr marL="12700">
              <a:lnSpc>
                <a:spcPts val="3173"/>
              </a:lnSpc>
              <a:spcBef>
                <a:spcPts val="193"/>
              </a:spcBef>
            </a:pPr>
            <a:r>
              <a:rPr sz="2600" dirty="0">
                <a:latin typeface="Calibri"/>
                <a:cs typeface="Calibri"/>
              </a:rPr>
              <a:t>H</a:t>
            </a:r>
            <a:r>
              <a:rPr sz="2600" spc="14" dirty="0">
                <a:latin typeface="Calibri"/>
                <a:cs typeface="Calibri"/>
              </a:rPr>
              <a:t>i</a:t>
            </a:r>
            <a:r>
              <a:rPr sz="2600" spc="0" dirty="0">
                <a:latin typeface="Calibri"/>
                <a:cs typeface="Calibri"/>
              </a:rPr>
              <a:t>p</a:t>
            </a:r>
            <a:r>
              <a:rPr sz="2600" spc="9" dirty="0">
                <a:latin typeface="Calibri"/>
                <a:cs typeface="Calibri"/>
              </a:rPr>
              <a:t>e</a:t>
            </a:r>
            <a:r>
              <a:rPr sz="2600" spc="0" dirty="0">
                <a:latin typeface="Calibri"/>
                <a:cs typeface="Calibri"/>
              </a:rPr>
              <a:t>r</a:t>
            </a:r>
            <a:r>
              <a:rPr sz="2600" spc="-44" dirty="0">
                <a:latin typeface="Calibri"/>
                <a:cs typeface="Calibri"/>
              </a:rPr>
              <a:t>t</a:t>
            </a:r>
            <a:r>
              <a:rPr sz="2600" spc="0" dirty="0">
                <a:latin typeface="Calibri"/>
                <a:cs typeface="Calibri"/>
              </a:rPr>
              <a:t>er</a:t>
            </a:r>
            <a:r>
              <a:rPr sz="2600" spc="14" dirty="0">
                <a:latin typeface="Calibri"/>
                <a:cs typeface="Calibri"/>
              </a:rPr>
              <a:t>mi</a:t>
            </a:r>
            <a:r>
              <a:rPr sz="2600" spc="0" dirty="0">
                <a:latin typeface="Calibri"/>
                <a:cs typeface="Calibri"/>
              </a:rPr>
              <a:t>a</a:t>
            </a:r>
            <a:r>
              <a:rPr sz="2600" spc="-89" dirty="0">
                <a:latin typeface="Calibri"/>
                <a:cs typeface="Calibri"/>
              </a:rPr>
              <a:t> </a:t>
            </a:r>
            <a:r>
              <a:rPr sz="2600" spc="0" dirty="0">
                <a:latin typeface="Calibri"/>
                <a:cs typeface="Calibri"/>
              </a:rPr>
              <a:t>R/C</a:t>
            </a:r>
            <a:r>
              <a:rPr sz="2600" spc="-27" dirty="0">
                <a:latin typeface="Calibri"/>
                <a:cs typeface="Calibri"/>
              </a:rPr>
              <a:t> </a:t>
            </a:r>
            <a:r>
              <a:rPr sz="2600" spc="0" dirty="0">
                <a:latin typeface="Calibri"/>
                <a:cs typeface="Calibri"/>
              </a:rPr>
              <a:t>p</a:t>
            </a:r>
            <a:r>
              <a:rPr sz="2600" spc="-34" dirty="0">
                <a:latin typeface="Calibri"/>
                <a:cs typeface="Calibri"/>
              </a:rPr>
              <a:t>r</a:t>
            </a:r>
            <a:r>
              <a:rPr sz="2600" spc="0" dirty="0">
                <a:latin typeface="Calibri"/>
                <a:cs typeface="Calibri"/>
              </a:rPr>
              <a:t>oc</a:t>
            </a:r>
            <a:r>
              <a:rPr sz="2600" spc="-37" dirty="0">
                <a:latin typeface="Calibri"/>
                <a:cs typeface="Calibri"/>
              </a:rPr>
              <a:t> </a:t>
            </a:r>
            <a:r>
              <a:rPr sz="2600" spc="0" dirty="0">
                <a:latin typeface="Calibri"/>
                <a:cs typeface="Calibri"/>
              </a:rPr>
              <a:t>-</a:t>
            </a:r>
            <a:r>
              <a:rPr sz="2600" spc="-22" dirty="0">
                <a:latin typeface="Calibri"/>
                <a:cs typeface="Calibri"/>
              </a:rPr>
              <a:t> </a:t>
            </a:r>
            <a:r>
              <a:rPr sz="2600" spc="14" dirty="0">
                <a:latin typeface="Calibri"/>
                <a:cs typeface="Calibri"/>
              </a:rPr>
              <a:t>i</a:t>
            </a:r>
            <a:r>
              <a:rPr sz="2600" spc="4" dirty="0">
                <a:latin typeface="Calibri"/>
                <a:cs typeface="Calibri"/>
              </a:rPr>
              <a:t>n</a:t>
            </a:r>
            <a:r>
              <a:rPr sz="2600" spc="-69" dirty="0">
                <a:latin typeface="Calibri"/>
                <a:cs typeface="Calibri"/>
              </a:rPr>
              <a:t>f</a:t>
            </a:r>
            <a:r>
              <a:rPr sz="2600" spc="0" dirty="0">
                <a:latin typeface="Calibri"/>
                <a:cs typeface="Calibri"/>
              </a:rPr>
              <a:t>e</a:t>
            </a:r>
            <a:r>
              <a:rPr sz="2600" spc="-4" dirty="0">
                <a:latin typeface="Calibri"/>
                <a:cs typeface="Calibri"/>
              </a:rPr>
              <a:t>c</a:t>
            </a:r>
            <a:r>
              <a:rPr sz="2600" spc="-14" dirty="0">
                <a:latin typeface="Calibri"/>
                <a:cs typeface="Calibri"/>
              </a:rPr>
              <a:t>c</a:t>
            </a:r>
            <a:r>
              <a:rPr sz="2600" spc="14" dirty="0">
                <a:latin typeface="Calibri"/>
                <a:cs typeface="Calibri"/>
              </a:rPr>
              <a:t>i</a:t>
            </a:r>
            <a:r>
              <a:rPr sz="2600" spc="0" dirty="0">
                <a:latin typeface="Calibri"/>
                <a:cs typeface="Calibri"/>
              </a:rPr>
              <a:t>oso </a:t>
            </a:r>
            <a:endParaRPr sz="2600">
              <a:latin typeface="Calibri"/>
              <a:cs typeface="Calibri"/>
            </a:endParaRPr>
          </a:p>
          <a:p>
            <a:pPr marL="12700">
              <a:lnSpc>
                <a:spcPts val="3173"/>
              </a:lnSpc>
              <a:spcBef>
                <a:spcPts val="193"/>
              </a:spcBef>
            </a:pPr>
            <a:r>
              <a:rPr sz="2600" spc="-8" dirty="0">
                <a:latin typeface="Calibri"/>
                <a:cs typeface="Calibri"/>
              </a:rPr>
              <a:t>Disminuir la T° corporal</a:t>
            </a:r>
            <a:endParaRPr sz="2600">
              <a:latin typeface="Calibri"/>
              <a:cs typeface="Calibri"/>
            </a:endParaRPr>
          </a:p>
          <a:p>
            <a:pPr marL="12700" marR="700949">
              <a:lnSpc>
                <a:spcPct val="105082"/>
              </a:lnSpc>
              <a:spcBef>
                <a:spcPts val="208"/>
              </a:spcBef>
            </a:pPr>
            <a:r>
              <a:rPr sz="2600" spc="-7" dirty="0">
                <a:latin typeface="Calibri"/>
                <a:cs typeface="Calibri"/>
              </a:rPr>
              <a:t>Aplicación de medios físicos Disminución de la T° y /o asociados</a:t>
            </a:r>
            <a:endParaRPr sz="2600">
              <a:latin typeface="Calibri"/>
              <a:cs typeface="Calibri"/>
            </a:endParaRPr>
          </a:p>
        </p:txBody>
      </p:sp>
      <p:sp>
        <p:nvSpPr>
          <p:cNvPr id="6" name="object 6"/>
          <p:cNvSpPr txBox="1"/>
          <p:nvPr/>
        </p:nvSpPr>
        <p:spPr>
          <a:xfrm>
            <a:off x="4481101" y="3202457"/>
            <a:ext cx="411873" cy="354888"/>
          </a:xfrm>
          <a:prstGeom prst="rect">
            <a:avLst/>
          </a:prstGeom>
        </p:spPr>
        <p:txBody>
          <a:bodyPr wrap="square" lIns="0" tIns="17113" rIns="0" bIns="0" rtlCol="0">
            <a:noAutofit/>
          </a:bodyPr>
          <a:lstStyle/>
          <a:p>
            <a:pPr marL="12700">
              <a:lnSpc>
                <a:spcPts val="2695"/>
              </a:lnSpc>
            </a:pPr>
            <a:r>
              <a:rPr sz="2600" dirty="0">
                <a:latin typeface="Calibri"/>
                <a:cs typeface="Calibri"/>
              </a:rPr>
              <a:t>de</a:t>
            </a:r>
            <a:endParaRPr sz="2600">
              <a:latin typeface="Calibri"/>
              <a:cs typeface="Calibri"/>
            </a:endParaRPr>
          </a:p>
        </p:txBody>
      </p:sp>
      <p:sp>
        <p:nvSpPr>
          <p:cNvPr id="5" name="object 5"/>
          <p:cNvSpPr txBox="1"/>
          <p:nvPr/>
        </p:nvSpPr>
        <p:spPr>
          <a:xfrm>
            <a:off x="4892303" y="3202457"/>
            <a:ext cx="454874" cy="354888"/>
          </a:xfrm>
          <a:prstGeom prst="rect">
            <a:avLst/>
          </a:prstGeom>
        </p:spPr>
        <p:txBody>
          <a:bodyPr wrap="square" lIns="0" tIns="17113" rIns="0" bIns="0" rtlCol="0">
            <a:noAutofit/>
          </a:bodyPr>
          <a:lstStyle/>
          <a:p>
            <a:pPr marL="12700">
              <a:lnSpc>
                <a:spcPts val="2695"/>
              </a:lnSpc>
            </a:pPr>
            <a:r>
              <a:rPr sz="2600" spc="4" dirty="0">
                <a:latin typeface="Calibri"/>
                <a:cs typeface="Calibri"/>
              </a:rPr>
              <a:t>los</a:t>
            </a:r>
            <a:endParaRPr sz="2600">
              <a:latin typeface="Calibri"/>
              <a:cs typeface="Calibri"/>
            </a:endParaRPr>
          </a:p>
        </p:txBody>
      </p:sp>
      <p:sp>
        <p:nvSpPr>
          <p:cNvPr id="4" name="object 4"/>
          <p:cNvSpPr txBox="1"/>
          <p:nvPr/>
        </p:nvSpPr>
        <p:spPr>
          <a:xfrm>
            <a:off x="5344691" y="3202457"/>
            <a:ext cx="807098" cy="354888"/>
          </a:xfrm>
          <a:prstGeom prst="rect">
            <a:avLst/>
          </a:prstGeom>
        </p:spPr>
        <p:txBody>
          <a:bodyPr wrap="square" lIns="0" tIns="17113" rIns="0" bIns="0" rtlCol="0">
            <a:noAutofit/>
          </a:bodyPr>
          <a:lstStyle/>
          <a:p>
            <a:pPr marL="12700">
              <a:lnSpc>
                <a:spcPts val="2695"/>
              </a:lnSpc>
            </a:pPr>
            <a:r>
              <a:rPr sz="2600" spc="-17" dirty="0">
                <a:latin typeface="Calibri"/>
                <a:cs typeface="Calibri"/>
              </a:rPr>
              <a:t>datos</a:t>
            </a:r>
            <a:endParaRPr sz="2600">
              <a:latin typeface="Calibri"/>
              <a:cs typeface="Calibri"/>
            </a:endParaRPr>
          </a:p>
        </p:txBody>
      </p:sp>
      <p:sp>
        <p:nvSpPr>
          <p:cNvPr id="3" name="object 3"/>
          <p:cNvSpPr txBox="1"/>
          <p:nvPr/>
        </p:nvSpPr>
        <p:spPr>
          <a:xfrm>
            <a:off x="798677" y="4462932"/>
            <a:ext cx="4173211" cy="382320"/>
          </a:xfrm>
          <a:prstGeom prst="rect">
            <a:avLst/>
          </a:prstGeom>
        </p:spPr>
        <p:txBody>
          <a:bodyPr wrap="square" lIns="0" tIns="18478" rIns="0" bIns="0" rtlCol="0">
            <a:noAutofit/>
          </a:bodyPr>
          <a:lstStyle/>
          <a:p>
            <a:pPr marL="12700">
              <a:lnSpc>
                <a:spcPts val="2910"/>
              </a:lnSpc>
            </a:pPr>
            <a:r>
              <a:rPr sz="2800" b="1" spc="-10" dirty="0">
                <a:solidFill>
                  <a:srgbClr val="FF0000"/>
                </a:solidFill>
                <a:latin typeface="Calibri"/>
                <a:cs typeface="Calibri"/>
              </a:rPr>
              <a:t>E</a:t>
            </a:r>
            <a:r>
              <a:rPr sz="2600" spc="-10" dirty="0">
                <a:latin typeface="Calibri"/>
                <a:cs typeface="Calibri"/>
              </a:rPr>
              <a:t>: Evaluación de los resultados</a:t>
            </a:r>
            <a:endParaRPr sz="2600">
              <a:latin typeface="Calibri"/>
              <a:cs typeface="Calibri"/>
            </a:endParaRPr>
          </a:p>
        </p:txBody>
      </p:sp>
      <p:sp>
        <p:nvSpPr>
          <p:cNvPr id="2" name="object 2"/>
          <p:cNvSpPr txBox="1"/>
          <p:nvPr/>
        </p:nvSpPr>
        <p:spPr>
          <a:xfrm>
            <a:off x="4970101" y="4483506"/>
            <a:ext cx="1446764" cy="354888"/>
          </a:xfrm>
          <a:prstGeom prst="rect">
            <a:avLst/>
          </a:prstGeom>
        </p:spPr>
        <p:txBody>
          <a:bodyPr wrap="square" lIns="0" tIns="17113" rIns="0" bIns="0" rtlCol="0">
            <a:noAutofit/>
          </a:bodyPr>
          <a:lstStyle/>
          <a:p>
            <a:pPr marL="12700">
              <a:lnSpc>
                <a:spcPts val="2695"/>
              </a:lnSpc>
            </a:pPr>
            <a:r>
              <a:rPr sz="2600" spc="-5" dirty="0">
                <a:latin typeface="Calibri"/>
                <a:cs typeface="Calibri"/>
              </a:rPr>
              <a:t>esperados</a:t>
            </a:r>
            <a:endParaRPr sz="26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7475220" y="205740"/>
            <a:ext cx="3191255" cy="818387"/>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1522476" y="6080760"/>
            <a:ext cx="1147572" cy="580644"/>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6890004" y="1568196"/>
            <a:ext cx="4622292" cy="338785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2855722" y="1090447"/>
            <a:ext cx="4337225" cy="482904"/>
          </a:xfrm>
          <a:prstGeom prst="rect">
            <a:avLst/>
          </a:prstGeom>
        </p:spPr>
        <p:txBody>
          <a:bodyPr wrap="square" lIns="0" tIns="23495" rIns="0" bIns="0" rtlCol="0">
            <a:noAutofit/>
          </a:bodyPr>
          <a:lstStyle/>
          <a:p>
            <a:pPr marL="12700">
              <a:lnSpc>
                <a:spcPts val="3700"/>
              </a:lnSpc>
            </a:pPr>
            <a:r>
              <a:rPr sz="3600" b="1" spc="-9" dirty="0">
                <a:solidFill>
                  <a:srgbClr val="003882"/>
                </a:solidFill>
                <a:latin typeface="Calibri"/>
                <a:cs typeface="Calibri"/>
              </a:rPr>
              <a:t>ASPECTOS GENERALES</a:t>
            </a:r>
            <a:endParaRPr sz="3600">
              <a:latin typeface="Calibri"/>
              <a:cs typeface="Calibri"/>
            </a:endParaRPr>
          </a:p>
        </p:txBody>
      </p:sp>
      <p:sp>
        <p:nvSpPr>
          <p:cNvPr id="4" name="object 4"/>
          <p:cNvSpPr txBox="1"/>
          <p:nvPr/>
        </p:nvSpPr>
        <p:spPr>
          <a:xfrm>
            <a:off x="745642" y="2336893"/>
            <a:ext cx="5528534" cy="3391339"/>
          </a:xfrm>
          <a:prstGeom prst="rect">
            <a:avLst/>
          </a:prstGeom>
        </p:spPr>
        <p:txBody>
          <a:bodyPr wrap="square" lIns="0" tIns="19526" rIns="0" bIns="0" rtlCol="0">
            <a:noAutofit/>
          </a:bodyPr>
          <a:lstStyle/>
          <a:p>
            <a:pPr marL="12700" marR="56747">
              <a:lnSpc>
                <a:spcPts val="3075"/>
              </a:lnSpc>
            </a:pPr>
            <a:r>
              <a:rPr sz="2800" spc="1072" dirty="0">
                <a:latin typeface="Arial Unicode MS"/>
                <a:cs typeface="Arial Unicode MS"/>
              </a:rPr>
              <a:t></a:t>
            </a:r>
            <a:r>
              <a:rPr sz="2800" spc="-9" dirty="0" err="1">
                <a:latin typeface="Calibri"/>
                <a:cs typeface="Calibri"/>
              </a:rPr>
              <a:t>Sistemáticas</a:t>
            </a:r>
            <a:r>
              <a:rPr sz="2800" spc="-9" dirty="0">
                <a:latin typeface="Calibri"/>
                <a:cs typeface="Calibri"/>
              </a:rPr>
              <a:t> </a:t>
            </a:r>
            <a:endParaRPr sz="2800" dirty="0">
              <a:latin typeface="Calibri"/>
              <a:cs typeface="Calibri"/>
            </a:endParaRPr>
          </a:p>
          <a:p>
            <a:pPr marL="12700" marR="56747">
              <a:lnSpc>
                <a:spcPts val="3350"/>
              </a:lnSpc>
              <a:spcBef>
                <a:spcPts val="13"/>
              </a:spcBef>
            </a:pPr>
            <a:r>
              <a:rPr sz="2800" spc="1072" dirty="0">
                <a:latin typeface="Arial Unicode MS"/>
                <a:cs typeface="Arial Unicode MS"/>
              </a:rPr>
              <a:t></a:t>
            </a:r>
            <a:r>
              <a:rPr sz="2800" spc="-10" dirty="0">
                <a:latin typeface="Calibri"/>
                <a:cs typeface="Calibri"/>
              </a:rPr>
              <a:t>Claras y Concretas</a:t>
            </a:r>
            <a:endParaRPr sz="2800" dirty="0">
              <a:latin typeface="Calibri"/>
              <a:cs typeface="Calibri"/>
            </a:endParaRPr>
          </a:p>
          <a:p>
            <a:pPr marL="12700" marR="56747">
              <a:lnSpc>
                <a:spcPts val="3350"/>
              </a:lnSpc>
            </a:pPr>
            <a:r>
              <a:rPr lang="es-CO" sz="2800" spc="1072" dirty="0">
                <a:latin typeface="Arial Unicode MS"/>
                <a:cs typeface="Arial Unicode MS"/>
              </a:rPr>
              <a:t></a:t>
            </a:r>
            <a:r>
              <a:rPr lang="es-CO" sz="2800" spc="-9" dirty="0">
                <a:latin typeface="Calibri"/>
                <a:cs typeface="Calibri"/>
              </a:rPr>
              <a:t>O</a:t>
            </a:r>
            <a:r>
              <a:rPr sz="2800" spc="-9" dirty="0" err="1">
                <a:latin typeface="Calibri"/>
                <a:cs typeface="Calibri"/>
              </a:rPr>
              <a:t>bjetivas</a:t>
            </a:r>
            <a:endParaRPr sz="2800" dirty="0">
              <a:latin typeface="Calibri"/>
              <a:cs typeface="Calibri"/>
            </a:endParaRPr>
          </a:p>
          <a:p>
            <a:pPr marL="12700" marR="56747">
              <a:lnSpc>
                <a:spcPts val="3385"/>
              </a:lnSpc>
              <a:spcBef>
                <a:spcPts val="1"/>
              </a:spcBef>
            </a:pPr>
            <a:r>
              <a:rPr sz="2800" spc="1072" dirty="0">
                <a:latin typeface="Arial Unicode MS"/>
                <a:cs typeface="Arial Unicode MS"/>
              </a:rPr>
              <a:t></a:t>
            </a:r>
            <a:r>
              <a:rPr sz="2800" spc="-7" dirty="0">
                <a:latin typeface="Calibri"/>
                <a:cs typeface="Calibri"/>
              </a:rPr>
              <a:t>La narración con orden lógico</a:t>
            </a:r>
            <a:endParaRPr sz="2800" dirty="0">
              <a:latin typeface="Calibri"/>
              <a:cs typeface="Calibri"/>
            </a:endParaRPr>
          </a:p>
          <a:p>
            <a:pPr marL="12700" marR="56747">
              <a:lnSpc>
                <a:spcPts val="3350"/>
              </a:lnSpc>
            </a:pPr>
            <a:r>
              <a:rPr sz="2800" spc="1072" dirty="0">
                <a:latin typeface="Arial Unicode MS"/>
                <a:cs typeface="Arial Unicode MS"/>
              </a:rPr>
              <a:t></a:t>
            </a:r>
            <a:r>
              <a:rPr sz="2800" spc="-6" dirty="0">
                <a:latin typeface="Calibri"/>
                <a:cs typeface="Calibri"/>
              </a:rPr>
              <a:t>Uso de lenguaje técnico</a:t>
            </a:r>
            <a:endParaRPr sz="2800" dirty="0">
              <a:latin typeface="Calibri"/>
              <a:cs typeface="Calibri"/>
            </a:endParaRPr>
          </a:p>
          <a:p>
            <a:pPr marL="12700" marR="56747">
              <a:lnSpc>
                <a:spcPts val="3350"/>
              </a:lnSpc>
            </a:pPr>
            <a:r>
              <a:rPr lang="es-CO" sz="2800" spc="-5" dirty="0">
                <a:latin typeface="Calibri"/>
                <a:cs typeface="Calibri"/>
              </a:rPr>
              <a:t>                                  </a:t>
            </a:r>
            <a:endParaRPr sz="2800" dirty="0">
              <a:latin typeface="Calibri"/>
              <a:cs typeface="Calibri"/>
            </a:endParaRPr>
          </a:p>
        </p:txBody>
      </p:sp>
      <p:sp>
        <p:nvSpPr>
          <p:cNvPr id="3" name="object 3"/>
          <p:cNvSpPr txBox="1"/>
          <p:nvPr/>
        </p:nvSpPr>
        <p:spPr>
          <a:xfrm>
            <a:off x="7606030" y="5189753"/>
            <a:ext cx="3508459" cy="204012"/>
          </a:xfrm>
          <a:prstGeom prst="rect">
            <a:avLst/>
          </a:prstGeom>
        </p:spPr>
        <p:txBody>
          <a:bodyPr wrap="square" lIns="0" tIns="9556" rIns="0" bIns="0" rtlCol="0">
            <a:noAutofit/>
          </a:bodyPr>
          <a:lstStyle/>
          <a:p>
            <a:pPr marL="12700">
              <a:lnSpc>
                <a:spcPts val="1505"/>
              </a:lnSpc>
            </a:pPr>
            <a:r>
              <a:rPr sz="1400" spc="-6" dirty="0">
                <a:latin typeface="Calibri"/>
                <a:cs typeface="Calibri"/>
              </a:rPr>
              <a:t>https://images.app.goo.gl/NJvKLy1Kw6n8epbcA</a:t>
            </a:r>
            <a:endParaRPr sz="1400">
              <a:latin typeface="Calibri"/>
              <a:cs typeface="Calibri"/>
            </a:endParaRPr>
          </a:p>
        </p:txBody>
      </p:sp>
      <p:sp>
        <p:nvSpPr>
          <p:cNvPr id="2" name="object 2"/>
          <p:cNvSpPr txBox="1"/>
          <p:nvPr/>
        </p:nvSpPr>
        <p:spPr>
          <a:xfrm>
            <a:off x="6267514" y="5345912"/>
            <a:ext cx="522537" cy="382320"/>
          </a:xfrm>
          <a:prstGeom prst="rect">
            <a:avLst/>
          </a:prstGeom>
        </p:spPr>
        <p:txBody>
          <a:bodyPr wrap="square" lIns="0" tIns="18478" rIns="0" bIns="0" rtlCol="0">
            <a:noAutofit/>
          </a:bodyPr>
          <a:lstStyle/>
          <a:p>
            <a:pPr marL="12700">
              <a:lnSpc>
                <a:spcPts val="2910"/>
              </a:lnSpc>
            </a:pPr>
            <a:endParaRPr sz="2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5E2932-A2EE-4D3F-8C67-2B3AF89F6B28}"/>
              </a:ext>
            </a:extLst>
          </p:cNvPr>
          <p:cNvSpPr txBox="1"/>
          <p:nvPr/>
        </p:nvSpPr>
        <p:spPr>
          <a:xfrm>
            <a:off x="996950" y="457200"/>
            <a:ext cx="10515600" cy="8125301"/>
          </a:xfrm>
          <a:prstGeom prst="rect">
            <a:avLst/>
          </a:prstGeom>
          <a:noFill/>
        </p:spPr>
        <p:txBody>
          <a:bodyPr wrap="square" rtlCol="0">
            <a:spAutoFit/>
          </a:bodyPr>
          <a:lstStyle/>
          <a:p>
            <a:r>
              <a:rPr lang="es-ES" dirty="0"/>
              <a:t>EJEMPLOS</a:t>
            </a:r>
          </a:p>
          <a:p>
            <a:endParaRPr lang="es-ES" dirty="0"/>
          </a:p>
          <a:p>
            <a:r>
              <a:rPr lang="es-ES" dirty="0"/>
              <a:t>NOTA DE RECIBO: Encabezado, fecha y hora.</a:t>
            </a:r>
          </a:p>
          <a:p>
            <a:r>
              <a:rPr lang="es-ES" dirty="0"/>
              <a:t>Recibo paciente masculino de 67 años en posición decúbito supino en compañía de su hijo. Con cama frenada, barandas elevadas, manilla de seguridad roja por alto riesgo de caída. Con diagnóstico diabetes tipo II. El paciente refiere “me siento bien” . A la valoración cefalocaudal consciente, orientado en las tres esferas, mucosas húmedas, con soporte de oxígeno bajo cánula nasal a dos litros por minuto, sin signos de dificultad respiratoria, con sonda vesical de </a:t>
            </a:r>
            <a:r>
              <a:rPr lang="es-ES" dirty="0" err="1"/>
              <a:t>folley</a:t>
            </a:r>
            <a:r>
              <a:rPr lang="es-ES" dirty="0"/>
              <a:t> conectada a </a:t>
            </a:r>
            <a:r>
              <a:rPr lang="es-ES" dirty="0" err="1"/>
              <a:t>cystofló</a:t>
            </a:r>
            <a:r>
              <a:rPr lang="es-ES" dirty="0"/>
              <a:t> con presencia de eliminación ámbar clara sin sedimento. Extremidades móviles, sin edema con presencia de acceso venoso en antebrazo izquierdo, permeable y sin signos de flebitis, pasando solución salina normal a 14 gotas por minuto. Piel íntegra. Signos vitales dentro de parámetros normales registrados en formato correspondiente. Pendiente traslado a </a:t>
            </a:r>
            <a:r>
              <a:rPr lang="es-ES" dirty="0" err="1"/>
              <a:t>Diagnostimed</a:t>
            </a:r>
            <a:r>
              <a:rPr lang="es-ES" dirty="0"/>
              <a:t> para radiografía de toras P.A y lateral.</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CO" dirty="0"/>
          </a:p>
        </p:txBody>
      </p:sp>
    </p:spTree>
    <p:extLst>
      <p:ext uri="{BB962C8B-B14F-4D97-AF65-F5344CB8AC3E}">
        <p14:creationId xmlns:p14="http://schemas.microsoft.com/office/powerpoint/2010/main" val="68141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5E2932-A2EE-4D3F-8C67-2B3AF89F6B28}"/>
              </a:ext>
            </a:extLst>
          </p:cNvPr>
          <p:cNvSpPr txBox="1"/>
          <p:nvPr/>
        </p:nvSpPr>
        <p:spPr>
          <a:xfrm>
            <a:off x="996950" y="457200"/>
            <a:ext cx="10515600" cy="8679299"/>
          </a:xfrm>
          <a:prstGeom prst="rect">
            <a:avLst/>
          </a:prstGeom>
          <a:noFill/>
        </p:spPr>
        <p:txBody>
          <a:bodyPr wrap="square" rtlCol="0">
            <a:spAutoFit/>
          </a:bodyPr>
          <a:lstStyle/>
          <a:p>
            <a:r>
              <a:rPr lang="es-ES" dirty="0"/>
              <a:t>EJEMPLOS</a:t>
            </a:r>
          </a:p>
          <a:p>
            <a:endParaRPr lang="es-ES" dirty="0"/>
          </a:p>
          <a:p>
            <a:r>
              <a:rPr lang="es-ES" dirty="0"/>
              <a:t>NOTA DE ENTREGA: Encabezado, fecha y hora.</a:t>
            </a:r>
          </a:p>
          <a:p>
            <a:r>
              <a:rPr lang="es-ES" dirty="0"/>
              <a:t>Queda paciente masculino de 67 años en posición decúbito supino en compañía de su hijo. Con cama frenada, barandas elevadas, manilla de seguridad roja por alto riesgo de caída. Con diagnóstico diabetes tipo II. El paciente refiere “me siento bien” . A la valoración cefalocaudal consciente, orientado en las tres esferas, mucosas húmedas, con soporte de oxígeno bajo cánula nasal a dos litros por minuto, sin signos de dificultad respiratoria, con sonda vesical de </a:t>
            </a:r>
            <a:r>
              <a:rPr lang="es-ES" dirty="0" err="1"/>
              <a:t>folley</a:t>
            </a:r>
            <a:r>
              <a:rPr lang="es-ES" dirty="0"/>
              <a:t> conectada a </a:t>
            </a:r>
            <a:r>
              <a:rPr lang="es-ES" dirty="0" err="1"/>
              <a:t>cystofló</a:t>
            </a:r>
            <a:r>
              <a:rPr lang="es-ES" dirty="0"/>
              <a:t> con presencia de eliminación ámbar clara sin sedimento. Extremidades móviles, sin edema con presencia de acceso venoso en antebrazo izquierdo, permeable y sin signos de flebitis, pasando solución salina normal a 14 gotas por minuto. Piel íntegra. Signos vitales dentro de parámetros normales registrados en formato correspondiente. Durante el día el paciente pasa tranquilo, acepta y tolera la dieta y el tratamiento, se brinda educación sobre cuidados con </a:t>
            </a:r>
            <a:r>
              <a:rPr lang="es-ES" dirty="0" err="1"/>
              <a:t>cateter</a:t>
            </a:r>
            <a:r>
              <a:rPr lang="es-ES" dirty="0"/>
              <a:t> y sonda vesical. Se realiza balance de líquidos el cual se registra. Pendiente recolectar muestra para urocultivo el 22 de septiembre de 2023.</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CO" dirty="0"/>
          </a:p>
        </p:txBody>
      </p:sp>
    </p:spTree>
    <p:extLst>
      <p:ext uri="{BB962C8B-B14F-4D97-AF65-F5344CB8AC3E}">
        <p14:creationId xmlns:p14="http://schemas.microsoft.com/office/powerpoint/2010/main" val="334570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5E2932-A2EE-4D3F-8C67-2B3AF89F6B28}"/>
              </a:ext>
            </a:extLst>
          </p:cNvPr>
          <p:cNvSpPr txBox="1"/>
          <p:nvPr/>
        </p:nvSpPr>
        <p:spPr>
          <a:xfrm>
            <a:off x="996950" y="457200"/>
            <a:ext cx="10515600" cy="6740307"/>
          </a:xfrm>
          <a:prstGeom prst="rect">
            <a:avLst/>
          </a:prstGeom>
          <a:noFill/>
        </p:spPr>
        <p:txBody>
          <a:bodyPr wrap="square" rtlCol="0">
            <a:spAutoFit/>
          </a:bodyPr>
          <a:lstStyle/>
          <a:p>
            <a:r>
              <a:rPr lang="es-ES" dirty="0"/>
              <a:t>EJEMPLOS</a:t>
            </a:r>
          </a:p>
          <a:p>
            <a:endParaRPr lang="es-ES" dirty="0"/>
          </a:p>
          <a:p>
            <a:r>
              <a:rPr lang="es-ES" dirty="0"/>
              <a:t>NOTA DE EGRESO: Encabezado, fecha y hora.</a:t>
            </a:r>
          </a:p>
          <a:p>
            <a:r>
              <a:rPr lang="es-ES" dirty="0"/>
              <a:t>Egresa paciente de la institución por sus propios medios, en compañía de su hijo Alonso Medina. El paciente refiere sentirse bien, sale con férula en antebrazo derecho limpia y seca. Se entrega objetos personales, fórmula médica y orden para rayos x de control. Se brinda educación sobre signos de alarma y forma correcta de tomar los medicamentos, el paciente refiere comprender.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CO" dirty="0"/>
          </a:p>
        </p:txBody>
      </p:sp>
    </p:spTree>
    <p:extLst>
      <p:ext uri="{BB962C8B-B14F-4D97-AF65-F5344CB8AC3E}">
        <p14:creationId xmlns:p14="http://schemas.microsoft.com/office/powerpoint/2010/main" val="366540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TotalTime>
  <Words>899</Words>
  <Application>Microsoft Office PowerPoint</Application>
  <PresentationFormat>Personalizado</PresentationFormat>
  <Paragraphs>160</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Arial Unicode MS</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Milena Duque</dc:creator>
  <cp:lastModifiedBy>Robin981</cp:lastModifiedBy>
  <cp:revision>12</cp:revision>
  <dcterms:modified xsi:type="dcterms:W3CDTF">2023-09-21T18:41:50Z</dcterms:modified>
</cp:coreProperties>
</file>