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5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Pf3dR4wSk1M3zIXjAr1szcJFf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757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429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1431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00" cy="401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615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952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681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f1d75bdb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f1d75bdb6d_0_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1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Por qué es importante la seguridad del paciente? | Promedco"/>
          <p:cNvPicPr preferRelativeResize="0"/>
          <p:nvPr/>
        </p:nvPicPr>
        <p:blipFill rotWithShape="1">
          <a:blip r:embed="rId3">
            <a:alphaModFix/>
          </a:blip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7782911" y="3231931"/>
            <a:ext cx="4091152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CO" sz="4800"/>
              <a:t>SEGURIDAD DEL PACIENTE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/>
              <a:t>SANDRA MILENA DUQUE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/>
              <a:t>DOCENTE</a:t>
            </a:r>
            <a:endParaRPr/>
          </a:p>
        </p:txBody>
      </p:sp>
      <p:cxnSp>
        <p:nvCxnSpPr>
          <p:cNvPr id="100" name="Google Shape;100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5297593" y="437666"/>
            <a:ext cx="6251110" cy="14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800"/>
              <a:buFont typeface="Calibri"/>
              <a:buNone/>
            </a:pPr>
            <a:r>
              <a:rPr lang="es-CO" sz="3800" b="1">
                <a:solidFill>
                  <a:srgbClr val="C55A11"/>
                </a:solidFill>
              </a:rPr>
              <a:t>EVENTOS ADVERSOS MÁS COMUNES EN ENFERMERÍA</a:t>
            </a:r>
            <a:endParaRPr/>
          </a:p>
        </p:txBody>
      </p:sp>
      <p:pic>
        <p:nvPicPr>
          <p:cNvPr id="190" name="Google Shape;190;p11" descr="Tres fallas que los hospitales comenten al prestar servicios"/>
          <p:cNvPicPr preferRelativeResize="0"/>
          <p:nvPr/>
        </p:nvPicPr>
        <p:blipFill rotWithShape="1">
          <a:blip r:embed="rId3">
            <a:alphaModFix/>
          </a:blip>
          <a:srcRect l="31960" r="227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 extrusionOk="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4757737" y="2706624"/>
            <a:ext cx="7158037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 dirty="0"/>
              <a:t> Infección asociada a la atención en </a:t>
            </a:r>
            <a:r>
              <a:rPr lang="es-CO" sz="3200" dirty="0" smtClean="0"/>
              <a:t>salud (IAAS)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 dirty="0"/>
              <a:t>Errores en la administración de medicamentos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 dirty="0"/>
              <a:t>Caídas de pacientes hospitalizados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 dirty="0"/>
              <a:t>Quemaduras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2" descr="Evento adverso: concepto, características y ejemplos"/>
          <p:cNvPicPr preferRelativeResize="0"/>
          <p:nvPr/>
        </p:nvPicPr>
        <p:blipFill rotWithShape="1">
          <a:blip r:embed="rId3">
            <a:alphaModFix/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400"/>
              <a:buFont typeface="Calibri"/>
              <a:buNone/>
            </a:pPr>
            <a:r>
              <a:rPr lang="es-CO" sz="3400" b="1">
                <a:solidFill>
                  <a:srgbClr val="0070C0"/>
                </a:solidFill>
              </a:rPr>
              <a:t>RIESGOS ASOCIADOS A LA SEGURIDAD DEL PACIENTE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7115176" y="2434201"/>
            <a:ext cx="4586288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/>
              <a:t>INCIDENTE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O" sz="3200"/>
              <a:t>Es un evento que sucede en la atención clínica de un paciente que no le genera daño, pero que en su ocurrencia se incorporan fallas en los procesos de atención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3" descr="Evento adverso: concepto, características y ejemplos"/>
          <p:cNvPicPr preferRelativeResize="0"/>
          <p:nvPr/>
        </p:nvPicPr>
        <p:blipFill rotWithShape="1">
          <a:blip r:embed="rId3">
            <a:alphaModFix/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400"/>
              <a:buFont typeface="Calibri"/>
              <a:buNone/>
            </a:pPr>
            <a:r>
              <a:rPr lang="es-CO" sz="3400" b="1">
                <a:solidFill>
                  <a:srgbClr val="0070C0"/>
                </a:solidFill>
              </a:rPr>
              <a:t>RIESGOS ASOCIADOS A LA SEGURIDAD DEL PACIENTE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575734" y="2434201"/>
            <a:ext cx="4084656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/>
              <a:t>COMPLICACION: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O" sz="3200"/>
              <a:t>Es el daño o resultado clínico no esperado no atribuible a la atención en salud sino a la enfermedad o a las condiciones propias del paciente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es-CO" sz="5400" b="1">
                <a:solidFill>
                  <a:srgbClr val="002060"/>
                </a:solidFill>
              </a:rPr>
              <a:t>BARRERA DE SEGURIDAD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860608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CO" sz="3600"/>
              <a:t>Una acción o circunstancia que reduce la probabilidad de presentación del incidente o evento adverso</a:t>
            </a:r>
            <a:endParaRPr/>
          </a:p>
        </p:txBody>
      </p:sp>
      <p:pic>
        <p:nvPicPr>
          <p:cNvPr id="219" name="Google Shape;219;p14" descr="Análisis de evento adverso. Caso clínico. Errores de identificación de  pacientes: un desafío de los sistemas. – Enfermería y Seguridad del Paciente"/>
          <p:cNvPicPr preferRelativeResize="0"/>
          <p:nvPr/>
        </p:nvPicPr>
        <p:blipFill rotWithShape="1">
          <a:blip r:embed="rId3">
            <a:alphaModFix/>
          </a:blip>
          <a:srcRect l="18106" r="182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/>
          <p:nvPr/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5" descr="Evento Adverso: ¿qué significa en el ámbito sanitario?"/>
          <p:cNvPicPr preferRelativeResize="0"/>
          <p:nvPr/>
        </p:nvPicPr>
        <p:blipFill rotWithShape="1">
          <a:blip r:embed="rId3">
            <a:alphaModFix/>
          </a:blip>
          <a:srcRect r="25"/>
          <a:stretch/>
        </p:blipFill>
        <p:spPr>
          <a:xfrm>
            <a:off x="615833" y="549714"/>
            <a:ext cx="6481732" cy="36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2A51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CO">
                <a:solidFill>
                  <a:srgbClr val="FFFFFF"/>
                </a:solidFill>
              </a:rPr>
              <a:t>GESTIÓN DEL EVENTO ADVERSO</a:t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029319" y="917725"/>
            <a:ext cx="3424739" cy="485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s-CO" sz="3200">
                <a:solidFill>
                  <a:srgbClr val="FFFFFF"/>
                </a:solidFill>
              </a:rPr>
              <a:t>Conjunto de herramientas, procedimientos y acciones utilizadas para identificar y analizar la progresión de una falla a la producción de daño al paciente, con el propósito de prevenir o mitigar sus consecuencias.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640080" y="250006"/>
            <a:ext cx="4368602" cy="180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5400"/>
              <a:buFont typeface="Calibri"/>
              <a:buNone/>
            </a:pPr>
            <a:r>
              <a:rPr lang="es-CO" sz="5400" b="1">
                <a:solidFill>
                  <a:srgbClr val="C55A11"/>
                </a:solidFill>
              </a:rPr>
              <a:t>INDICADORES DE CALIDAD</a:t>
            </a: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670097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CO" sz="2600"/>
              <a:t>Tasa de neumonía asociada a la ventilación mecánica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CO" sz="2600"/>
              <a:t>Tasa de trombosis venosa profunda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CO" sz="2600"/>
              <a:t>Tasa de Lesiones por decúbito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CO" sz="2600"/>
              <a:t>Tasa de infecciones asociadas a catéter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CO" sz="2600"/>
              <a:t>Satisfacción del paciente y la familia </a:t>
            </a:r>
            <a:endParaRPr/>
          </a:p>
        </p:txBody>
      </p:sp>
      <p:pic>
        <p:nvPicPr>
          <p:cNvPr id="252" name="Google Shape;252;p17" descr="Los indicadores de gestión en la empresa | Blogs"/>
          <p:cNvPicPr preferRelativeResize="0"/>
          <p:nvPr/>
        </p:nvPicPr>
        <p:blipFill rotWithShape="1">
          <a:blip r:embed="rId3">
            <a:alphaModFix/>
          </a:blip>
          <a:srcRect l="37201" r="1189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ESTRATEGIAS PARA GARANTIZAR LA SEGURIDAD DEL PACIENTE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Identificación segura de pacientes</a:t>
            </a:r>
          </a:p>
          <a:p>
            <a:r>
              <a:rPr lang="es-CO" dirty="0" smtClean="0"/>
              <a:t>Manejo seguro de medicamentos</a:t>
            </a:r>
          </a:p>
          <a:p>
            <a:r>
              <a:rPr lang="es-CO" dirty="0" smtClean="0"/>
              <a:t>Prevención de infecciones asociadas a la atención en salud (IAAS)</a:t>
            </a:r>
          </a:p>
          <a:p>
            <a:r>
              <a:rPr lang="es-CO" dirty="0" smtClean="0"/>
              <a:t>Prevención de caídas </a:t>
            </a:r>
          </a:p>
          <a:p>
            <a:r>
              <a:rPr lang="es-CO" dirty="0" smtClean="0"/>
              <a:t>Piel sana</a:t>
            </a:r>
          </a:p>
          <a:p>
            <a:r>
              <a:rPr lang="es-CO" dirty="0" smtClean="0"/>
              <a:t>Gestión de eventos adversos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507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640075" y="325375"/>
            <a:ext cx="47577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s-CO" b="1">
                <a:solidFill>
                  <a:srgbClr val="C55A11"/>
                </a:solidFill>
              </a:rPr>
              <a:t>TECNOVIGILANCIA</a:t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 txBox="1">
            <a:spLocks noGrp="1"/>
          </p:cNvSpPr>
          <p:nvPr>
            <p:ph type="body" idx="1"/>
          </p:nvPr>
        </p:nvSpPr>
        <p:spPr>
          <a:xfrm>
            <a:off x="445512" y="2748235"/>
            <a:ext cx="4757737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CO" sz="2600" b="0" i="0">
                <a:latin typeface="arial"/>
                <a:ea typeface="arial"/>
                <a:cs typeface="arial"/>
                <a:sym typeface="arial"/>
              </a:rPr>
              <a:t>Es un Sistema de vigilancia de dispositivos médicos que identifica, evalúa,  y divulga los eventos o incidentes adversos que presentan los dispositivos médicos durante su uso, para mejorar la protección de la </a:t>
            </a:r>
            <a:r>
              <a:rPr lang="es-CO" sz="2600" b="1" i="0"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s-CO" sz="2600" b="0" i="0">
                <a:latin typeface="arial"/>
                <a:ea typeface="arial"/>
                <a:cs typeface="arial"/>
                <a:sym typeface="arial"/>
              </a:rPr>
              <a:t> y la seguridad de los pacientes</a:t>
            </a:r>
            <a:endParaRPr sz="2600"/>
          </a:p>
        </p:txBody>
      </p:sp>
      <p:pic>
        <p:nvPicPr>
          <p:cNvPr id="279" name="Google Shape;279;p20" descr="Fabricación y montaje de dispositivos médicos | Emerson ES"/>
          <p:cNvPicPr preferRelativeResize="0"/>
          <p:nvPr/>
        </p:nvPicPr>
        <p:blipFill rotWithShape="1">
          <a:blip r:embed="rId3">
            <a:alphaModFix/>
          </a:blip>
          <a:srcRect r="247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1" descr="Qué es la farmacovigilancia? Seguridad medicamentos | CinfaSalud"/>
          <p:cNvPicPr preferRelativeResize="0"/>
          <p:nvPr/>
        </p:nvPicPr>
        <p:blipFill rotWithShape="1">
          <a:blip r:embed="rId3">
            <a:alphaModFix/>
          </a:blip>
          <a:srcRect t="13401" b="2329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1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522913" y="1902500"/>
            <a:ext cx="44637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Calibri"/>
              <a:buNone/>
            </a:pPr>
            <a:r>
              <a:rPr lang="es-CO" sz="3600" b="1">
                <a:solidFill>
                  <a:srgbClr val="C55A11"/>
                </a:solidFill>
              </a:rPr>
              <a:t>FARMACOVIGILANCIA</a:t>
            </a:r>
            <a:endParaRPr/>
          </a:p>
        </p:txBody>
      </p:sp>
      <p:cxnSp>
        <p:nvCxnSpPr>
          <p:cNvPr id="287" name="Google Shape;287;p21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88" name="Google Shape;288;p21"/>
          <p:cNvSpPr txBox="1">
            <a:spLocks noGrp="1"/>
          </p:cNvSpPr>
          <p:nvPr>
            <p:ph type="body" idx="1"/>
          </p:nvPr>
        </p:nvSpPr>
        <p:spPr>
          <a:xfrm>
            <a:off x="196904" y="3429000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O" b="0" i="0">
                <a:latin typeface="arial"/>
                <a:ea typeface="arial"/>
                <a:cs typeface="arial"/>
                <a:sym typeface="arial"/>
              </a:rPr>
              <a:t>Identificación de sucesos adversos relacionados con los medicamentos y la información de los mismos, por tal motivo la notificación juega un papel importante en la institución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1981200" y="836640"/>
            <a:ext cx="8229240" cy="52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/>
            <a:r>
              <a:rPr lang="es-CO" sz="54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¿Qué debemos aprender para garantizar la seguridad del paciente?</a:t>
            </a:r>
            <a:endParaRPr sz="54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/>
            <a:r>
              <a:rPr lang="es-CO" sz="54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Mencione mínimo 2</a:t>
            </a:r>
            <a:endParaRPr sz="54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981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2609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Noticias De Buenaventura, Colombia Y El Mundo | El Valor De La Reflexión En  Los Tiempos De Coronavirus"/>
          <p:cNvPicPr preferRelativeResize="0"/>
          <p:nvPr/>
        </p:nvPicPr>
        <p:blipFill rotWithShape="1">
          <a:blip r:embed="rId3">
            <a:alphaModFix/>
          </a:blip>
          <a:srcRect l="3632" r="225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7001032" y="681037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s-CO" sz="4800" b="1">
                <a:solidFill>
                  <a:srgbClr val="002060"/>
                </a:solidFill>
              </a:rPr>
              <a:t>REFLEXIÓN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6705600" y="2434201"/>
            <a:ext cx="5034844" cy="308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es-CO" sz="3600" i="1">
                <a:solidFill>
                  <a:srgbClr val="0070C0"/>
                </a:solidFill>
              </a:rPr>
              <a:t>“Hay algunos pacientes que no podemos ayudar, pero no hay ninguno que no podamos dañar”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1981200" y="908640"/>
            <a:ext cx="8229240" cy="518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/>
            <a:r>
              <a:rPr lang="es-CO" sz="42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¿La siguiente definición se refiere a?</a:t>
            </a:r>
            <a:endParaRPr sz="42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/>
            <a:r>
              <a:rPr lang="es-CO" sz="42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 el resultado de una atención en salud que de manera no intencional produce daño al paciente</a:t>
            </a:r>
            <a:endParaRPr sz="42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981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7318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1981200" y="476640"/>
            <a:ext cx="8229240" cy="56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/>
            <a:endParaRPr sz="48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/>
            <a:endParaRPr sz="48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/>
            <a:r>
              <a:rPr lang="es-CO" sz="4800" b="1">
                <a:solidFill>
                  <a:srgbClr val="FF9900"/>
                </a:solidFill>
                <a:latin typeface="Constantia"/>
                <a:ea typeface="Constantia"/>
                <a:cs typeface="Constantia"/>
                <a:sym typeface="Constantia"/>
              </a:rPr>
              <a:t>Mencione 3 de los eventos adversos más comunes</a:t>
            </a:r>
            <a:endParaRPr sz="4800">
              <a:solidFill>
                <a:srgbClr val="FF99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981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24471">
            <a:off x="7325609" y="3812726"/>
            <a:ext cx="2587680" cy="280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503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1774400" y="578655"/>
            <a:ext cx="82293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600"/>
            </a:pPr>
            <a:endParaRPr sz="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spcBef>
                <a:spcPts val="601"/>
              </a:spcBef>
              <a:buSzPts val="6000"/>
            </a:pPr>
            <a:r>
              <a:rPr lang="es-CO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Una acción o circunstancia que reduce la probabilidad de presentación del incidente o evento adverso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spcBef>
                <a:spcPts val="601"/>
              </a:spcBef>
              <a:buSzPts val="6000"/>
            </a:pPr>
            <a:r>
              <a:rPr lang="es-CO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a- Seguridad del paciente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spcBef>
                <a:spcPts val="601"/>
              </a:spcBef>
              <a:buSzPts val="6000"/>
            </a:pPr>
            <a:r>
              <a:rPr lang="es-CO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b- Política de seguridad del paciente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spcBef>
                <a:spcPts val="601"/>
              </a:spcBef>
              <a:buSzPts val="6000"/>
            </a:pPr>
            <a:r>
              <a:rPr lang="es-CO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c- Barrera de seguridad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spcBef>
                <a:spcPts val="601"/>
              </a:spcBef>
              <a:buSzPts val="6000"/>
            </a:pPr>
            <a:r>
              <a:rPr lang="es-CO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d- Acto seguro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1981200" y="152280"/>
            <a:ext cx="82293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5522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/>
        </p:nvSpPr>
        <p:spPr>
          <a:xfrm>
            <a:off x="1981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3" name="Google Shape;2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018976"/>
            <a:ext cx="8839200" cy="23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/>
        </p:nvSpPr>
        <p:spPr>
          <a:xfrm>
            <a:off x="1676400" y="625975"/>
            <a:ext cx="859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2400" b="1">
                <a:solidFill>
                  <a:srgbClr val="FF9900"/>
                </a:solidFill>
              </a:rPr>
              <a:t>Determine si la siguiente situación describe un evento adverso, una complicación o un incidente y justifique</a:t>
            </a:r>
            <a:endParaRPr sz="2500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1981350" y="1224001"/>
            <a:ext cx="8229300" cy="5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700"/>
            </a:pPr>
            <a:endParaRPr sz="7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>
              <a:spcBef>
                <a:spcPts val="2018"/>
              </a:spcBef>
            </a:pPr>
            <a:endParaRPr sz="47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1663959" y="534835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1800"/>
            </a:pPr>
            <a:r>
              <a:rPr lang="es-CO" sz="3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Mencione 2 posibles causas y dos medidas preventivas para la siguiente situación</a:t>
            </a:r>
            <a:endParaRPr sz="3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1" name="Google Shape;2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1" y="2620074"/>
            <a:ext cx="9143999" cy="3032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31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1d75bdb6d_0_15"/>
          <p:cNvSpPr txBox="1"/>
          <p:nvPr/>
        </p:nvSpPr>
        <p:spPr>
          <a:xfrm>
            <a:off x="2404800" y="1976125"/>
            <a:ext cx="7393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4400">
                <a:solidFill>
                  <a:srgbClr val="4A86E8"/>
                </a:solidFill>
              </a:rPr>
              <a:t>Dé un ejemplo de una complicación y justifique</a:t>
            </a:r>
            <a:endParaRPr sz="4400">
              <a:solidFill>
                <a:srgbClr val="4A86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Cuáles son las especialidades de enfermería? | UNIR Ecuador"/>
          <p:cNvPicPr preferRelativeResize="0"/>
          <p:nvPr/>
        </p:nvPicPr>
        <p:blipFill rotWithShape="1">
          <a:blip r:embed="rId3">
            <a:alphaModFix/>
          </a:blip>
          <a:srcRect r="20689"/>
          <a:stretch/>
        </p:blipFill>
        <p:spPr>
          <a:xfrm>
            <a:off x="1" y="74644"/>
            <a:ext cx="8948056" cy="678335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 flipH="1">
            <a:off x="5125019" y="9331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6592711" y="1215001"/>
            <a:ext cx="5054599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CO" i="1" dirty="0">
                <a:solidFill>
                  <a:srgbClr val="002060"/>
                </a:solidFill>
              </a:rPr>
              <a:t>El profesional debe saber que está éticamente obligado a proteger a su paciente del daño mediante el cuidado esmerado de la calidad en la atención. Esto significa hacerse responsable de adquirir y mantener altos estándares de calidad científico-técnica.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s-CO" sz="4200" b="1"/>
              <a:t>METAS DE UN CUIDADO DE CALIDAD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469662" y="2748235"/>
            <a:ext cx="4688126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CO" sz="2200"/>
              <a:t>Oportuno: disminuyendo los plazos de espera y las demoras.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CO" sz="2200"/>
              <a:t>Seguro: evitando lesiones o daño a los pacientes.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CO" sz="2200"/>
              <a:t>Centrado en el paciente.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CO" sz="2200"/>
              <a:t>Justo y equitativo: evitando la variación cualitativa por cuestiones como características personales, condición socio-económica y ubicación geográfica.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26" name="Google Shape;126;p4" descr="▷ Tipos de calidad [ 2021 ]"/>
          <p:cNvPicPr preferRelativeResize="0"/>
          <p:nvPr/>
        </p:nvPicPr>
        <p:blipFill rotWithShape="1">
          <a:blip r:embed="rId3">
            <a:alphaModFix/>
          </a:blip>
          <a:srcRect r="257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 descr="270 ideas de Azul profundo | azul profundo, uñas azules, cosas azules"/>
          <p:cNvPicPr preferRelativeResize="0"/>
          <p:nvPr/>
        </p:nvPicPr>
        <p:blipFill rotWithShape="1">
          <a:blip r:embed="rId3">
            <a:alphaModFix/>
          </a:blip>
          <a:srcRect t="8299" r="2" b="1695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6466054" y="404485"/>
            <a:ext cx="5373413" cy="421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O" sz="3200" b="0" i="0">
                <a:latin typeface="arial"/>
                <a:ea typeface="arial"/>
                <a:cs typeface="arial"/>
                <a:sym typeface="arial"/>
              </a:rPr>
              <a:t>La </a:t>
            </a:r>
            <a:r>
              <a:rPr lang="es-CO" sz="3200" b="1" i="0">
                <a:latin typeface="arial"/>
                <a:ea typeface="arial"/>
                <a:cs typeface="arial"/>
                <a:sym typeface="arial"/>
              </a:rPr>
              <a:t>política de Seguridad del paciente</a:t>
            </a:r>
            <a:r>
              <a:rPr lang="es-CO" sz="3200" b="0" i="0">
                <a:latin typeface="arial"/>
                <a:ea typeface="arial"/>
                <a:cs typeface="arial"/>
                <a:sym typeface="arial"/>
              </a:rPr>
              <a:t> incluye la identificación y análisis de los eventos adversos y los incidentes, para determinar sus causas y las acciones para intervenirlos. De manera que a partir del análisis causal se deben diseñar e implementar prácticas seguras en los diferentes procesos de atención.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lang="es-CO" sz="5100">
                <a:solidFill>
                  <a:schemeClr val="lt1"/>
                </a:solidFill>
              </a:rPr>
              <a:t>PROPÓSITOS DE LA POLÍTICA DE SEGURIDAD</a:t>
            </a:r>
            <a:endParaRPr/>
          </a:p>
        </p:txBody>
      </p:sp>
      <p:grpSp>
        <p:nvGrpSpPr>
          <p:cNvPr id="147" name="Google Shape;147;p7"/>
          <p:cNvGrpSpPr/>
          <p:nvPr/>
        </p:nvGrpSpPr>
        <p:grpSpPr>
          <a:xfrm>
            <a:off x="5468389" y="629536"/>
            <a:ext cx="6263640" cy="5486399"/>
            <a:chOff x="0" y="9144"/>
            <a:chExt cx="6263640" cy="5486399"/>
          </a:xfrm>
        </p:grpSpPr>
        <p:sp>
          <p:nvSpPr>
            <p:cNvPr id="148" name="Google Shape;148;p7"/>
            <p:cNvSpPr/>
            <p:nvPr/>
          </p:nvSpPr>
          <p:spPr>
            <a:xfrm>
              <a:off x="0" y="9144"/>
              <a:ext cx="6263640" cy="131975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64425" y="73569"/>
              <a:ext cx="6134790" cy="119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O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Instituir una cultura de seguridad del paciente: justa educativa y no punitiva pero que no fomente la irresponsabilidad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0" y="1398024"/>
              <a:ext cx="6263640" cy="1319759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64425" y="1462449"/>
              <a:ext cx="6134790" cy="119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O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Reducir la incidencia de incidentes y eventos adversos.  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0" y="2786904"/>
              <a:ext cx="6263640" cy="1319759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64425" y="2851329"/>
              <a:ext cx="6134790" cy="119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O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Crear o fomentar un entorno seguro de la atención. 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0" y="4175784"/>
              <a:ext cx="6263640" cy="1319759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64425" y="4240209"/>
              <a:ext cx="6134790" cy="119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O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Educar, capacitar, entrenar y motivar el personal para la seguridad del paciente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8" descr="Consulta Médica Del Trabajo En Equipo Con El Doctor Principal Imagen de  archivo - Imagen de rojo, conferencia: 123185791"/>
          <p:cNvPicPr preferRelativeResize="0"/>
          <p:nvPr/>
        </p:nvPicPr>
        <p:blipFill rotWithShape="1">
          <a:blip r:embed="rId3">
            <a:alphaModFix/>
          </a:blip>
          <a:srcRect b="383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s-CO" sz="4000" b="1">
                <a:solidFill>
                  <a:srgbClr val="002060"/>
                </a:solidFill>
              </a:rPr>
              <a:t>DEBEMOS APRENDER A…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838200" y="2434201"/>
            <a:ext cx="4291013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Comunicarnos adecuadamente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Trabajar en Equipo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Identificar constantemente los riesgos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Confiar cada vez menos en la memoria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Adherirnos a las guías de atención de la institución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9" descr="Evento adverso: concepto, características y ejemplos"/>
          <p:cNvPicPr preferRelativeResize="0"/>
          <p:nvPr/>
        </p:nvPicPr>
        <p:blipFill rotWithShape="1">
          <a:blip r:embed="rId3">
            <a:alphaModFix/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400"/>
              <a:buFont typeface="Calibri"/>
              <a:buNone/>
            </a:pPr>
            <a:r>
              <a:rPr lang="es-CO" sz="3400" b="1">
                <a:solidFill>
                  <a:srgbClr val="0070C0"/>
                </a:solidFill>
              </a:rPr>
              <a:t>RIESGOS ASOCIADOS A LA SEGURIDAD DEL PACIENTE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6987822" y="2434201"/>
            <a:ext cx="4365978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 b="1"/>
              <a:t>EVENTO ADVERSO: </a:t>
            </a:r>
            <a:endParaRPr sz="32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O" sz="3200"/>
              <a:t>Es el resultado de una atención en salud que de manera no intencional produce daño. Los eventos adversos pueden ser prevenibles y no prevenibles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0" descr="Acciones para disminuir el riesgo de un evento adverso | FEPASDE"/>
          <p:cNvPicPr preferRelativeResize="0"/>
          <p:nvPr/>
        </p:nvPicPr>
        <p:blipFill rotWithShape="1">
          <a:blip r:embed="rId3">
            <a:alphaModFix/>
          </a:blip>
          <a:srcRect t="2120" r="-1" b="587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/>
          <p:nvPr/>
        </p:nvSpPr>
        <p:spPr>
          <a:xfrm>
            <a:off x="321564" y="4782312"/>
            <a:ext cx="11548872" cy="175564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s-CO" sz="2800" b="1">
                <a:solidFill>
                  <a:srgbClr val="002060"/>
                </a:solidFill>
              </a:rPr>
              <a:t>EVENTO ADVERSO</a:t>
            </a:r>
            <a:endParaRPr/>
          </a:p>
        </p:txBody>
      </p:sp>
      <p:cxnSp>
        <p:nvCxnSpPr>
          <p:cNvPr id="182" name="Google Shape;182;p10"/>
          <p:cNvCxnSpPr/>
          <p:nvPr/>
        </p:nvCxnSpPr>
        <p:spPr>
          <a:xfrm rot="10800000">
            <a:off x="4059936" y="5237979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dk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4250437" y="5009083"/>
            <a:ext cx="7451018" cy="134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 sz="2400">
                <a:solidFill>
                  <a:schemeClr val="dk1"/>
                </a:solidFill>
              </a:rPr>
              <a:t>La evidencia científica ha demostrado que cuando un evento adverso ocurre, es la consecuencia final, derivada de una secuencia de procesos defectuosos que han favorecido la aparición del evento adverso o no lo han prevenido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750</Words>
  <Application>Microsoft Office PowerPoint</Application>
  <PresentationFormat>Panorámica</PresentationFormat>
  <Paragraphs>76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Constantia</vt:lpstr>
      <vt:lpstr>Tema de Office</vt:lpstr>
      <vt:lpstr>Tema de Office</vt:lpstr>
      <vt:lpstr>SEGURIDAD DEL PACIENTE</vt:lpstr>
      <vt:lpstr>REFLEXIÓN</vt:lpstr>
      <vt:lpstr>Presentación de PowerPoint</vt:lpstr>
      <vt:lpstr>METAS DE UN CUIDADO DE CALIDAD</vt:lpstr>
      <vt:lpstr>Presentación de PowerPoint</vt:lpstr>
      <vt:lpstr>PROPÓSITOS DE LA POLÍTICA DE SEGURIDAD</vt:lpstr>
      <vt:lpstr>DEBEMOS APRENDER A…</vt:lpstr>
      <vt:lpstr>RIESGOS ASOCIADOS A LA SEGURIDAD DEL PACIENTE</vt:lpstr>
      <vt:lpstr>EVENTO ADVERSO</vt:lpstr>
      <vt:lpstr>EVENTOS ADVERSOS MÁS COMUNES EN ENFERMERÍA</vt:lpstr>
      <vt:lpstr>RIESGOS ASOCIADOS A LA SEGURIDAD DEL PACIENTE</vt:lpstr>
      <vt:lpstr>RIESGOS ASOCIADOS A LA SEGURIDAD DEL PACIENTE</vt:lpstr>
      <vt:lpstr>BARRERA DE SEGURIDAD</vt:lpstr>
      <vt:lpstr>GESTIÓN DEL EVENTO ADVERSO</vt:lpstr>
      <vt:lpstr>INDICADORES DE CALIDAD</vt:lpstr>
      <vt:lpstr>ESTRATEGIAS PARA GARANTIZAR LA SEGURIDAD DEL PACIENTE</vt:lpstr>
      <vt:lpstr>TECNOVIGILANCIA</vt:lpstr>
      <vt:lpstr>FARMACOVIGILANCIA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DEL PACIENTE</dc:title>
  <dc:creator>robinson eduardo galvez</dc:creator>
  <cp:lastModifiedBy>Diana Carolina Montes Gaviria</cp:lastModifiedBy>
  <cp:revision>5</cp:revision>
  <dcterms:created xsi:type="dcterms:W3CDTF">2022-02-07T22:43:05Z</dcterms:created>
  <dcterms:modified xsi:type="dcterms:W3CDTF">2024-08-22T16:43:02Z</dcterms:modified>
</cp:coreProperties>
</file>