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60" r:id="rId4"/>
    <p:sldId id="274" r:id="rId5"/>
    <p:sldId id="261" r:id="rId6"/>
    <p:sldId id="275" r:id="rId7"/>
    <p:sldId id="272" r:id="rId8"/>
    <p:sldId id="276" r:id="rId9"/>
    <p:sldId id="277" r:id="rId10"/>
    <p:sldId id="278" r:id="rId11"/>
    <p:sldId id="279" r:id="rId12"/>
    <p:sldId id="280" r:id="rId13"/>
    <p:sldId id="281" r:id="rId14"/>
    <p:sldId id="282" r:id="rId15"/>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000" autoAdjust="0"/>
    <p:restoredTop sz="94660"/>
  </p:normalViewPr>
  <p:slideViewPr>
    <p:cSldViewPr snapToGrid="0">
      <p:cViewPr varScale="1">
        <p:scale>
          <a:sx n="78" d="100"/>
          <a:sy n="78" d="100"/>
        </p:scale>
        <p:origin x="66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ink/ink1.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4095"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11.375" units="1/deg"/>
          <inkml:channelProperty channel="T" name="resolution" value="1" units="1/dev"/>
        </inkml:channelProperties>
      </inkml:inkSource>
      <inkml:timestamp xml:id="ts0" timeString="2021-09-15T23:16:15.893"/>
    </inkml:context>
    <inkml:brush xml:id="br0">
      <inkml:brushProperty name="width" value="0.04667" units="cm"/>
      <inkml:brushProperty name="height" value="0.04667" units="cm"/>
      <inkml:brushProperty name="fitToCurve" value="1"/>
    </inkml:brush>
  </inkml:definitions>
  <inkml:traceGroup>
    <inkml:annotationXML>
      <emma:emma xmlns:emma="http://www.w3.org/2003/04/emma" version="1.0">
        <emma:interpretation id="{9C4DAADA-BD09-4937-9E2D-E3DAAA10EAAC}" emma:medium="tactile" emma:mode="ink">
          <msink:context xmlns:msink="http://schemas.microsoft.com/ink/2010/main" type="writingRegion" rotatedBoundingBox="-861,4777 -803,4777 -803,4803 -861,4803"/>
        </emma:interpretation>
      </emma:emma>
    </inkml:annotationXML>
    <inkml:traceGroup>
      <inkml:annotationXML>
        <emma:emma xmlns:emma="http://www.w3.org/2003/04/emma" version="1.0">
          <emma:interpretation id="{5BA3A6C2-E87D-4A16-82CA-DB8F6F6A51A0}" emma:medium="tactile" emma:mode="ink">
            <msink:context xmlns:msink="http://schemas.microsoft.com/ink/2010/main" type="paragraph" rotatedBoundingBox="-861,4777 -803,4777 -803,4803 -861,4803" alignmentLevel="1"/>
          </emma:interpretation>
        </emma:emma>
      </inkml:annotationXML>
      <inkml:traceGroup>
        <inkml:annotationXML>
          <emma:emma xmlns:emma="http://www.w3.org/2003/04/emma" version="1.0">
            <emma:interpretation id="{1EE3E13F-878E-4BE9-A8B9-B3F0951FB227}" emma:medium="tactile" emma:mode="ink">
              <msink:context xmlns:msink="http://schemas.microsoft.com/ink/2010/main" type="line" rotatedBoundingBox="-861,4777 -803,4777 -803,4803 -861,4803"/>
            </emma:interpretation>
          </emma:emma>
        </inkml:annotationXML>
        <inkml:traceGroup>
          <inkml:annotationXML>
            <emma:emma xmlns:emma="http://www.w3.org/2003/04/emma" version="1.0">
              <emma:interpretation id="{7D8FA453-9CB3-4A66-AD09-44C63AA10F87}" emma:medium="tactile" emma:mode="ink">
                <msink:context xmlns:msink="http://schemas.microsoft.com/ink/2010/main" type="inkWord" rotatedBoundingBox="-861,4777 -803,4777 -803,4803 -861,4803"/>
              </emma:interpretation>
            </emma:emma>
          </inkml:annotationXML>
          <inkml:trace contextRef="#ctx0" brushRef="#br0">58 0 0 0,'-3'0'0'0,"-5"0"0"16,5 0 0-16,-3 0 0 15,-4 9 0-15,-2-1 0 0,-4 1 0 16</inkml:trace>
        </inkml:traceGroup>
      </inkml:traceGroup>
    </inkml:traceGroup>
  </inkml:traceGroup>
</inkml:ink>
</file>

<file path=ppt/ink/ink2.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4095" units="deg"/>
          <inkml:channel name="T" type="integer" max="2.14748E9" units="dev"/>
        </inkml:traceFormat>
        <inkml:channelProperties>
          <inkml:channelProperty channel="X" name="resolution" value="2155.72363" units="1/cm"/>
          <inkml:channelProperty channel="Y" name="resolution" value="3449.15796" units="1/cm"/>
          <inkml:channelProperty channel="F" name="resolution" value="11.375" units="1/deg"/>
          <inkml:channelProperty channel="T" name="resolution" value="1" units="1/dev"/>
        </inkml:channelProperties>
      </inkml:inkSource>
      <inkml:timestamp xml:id="ts0" timeString="2021-09-15T23:16:15.893"/>
    </inkml:context>
    <inkml:brush xml:id="br0">
      <inkml:brushProperty name="width" value="0.04667" units="cm"/>
      <inkml:brushProperty name="height" value="0.04667" units="cm"/>
      <inkml:brushProperty name="fitToCurve" value="1"/>
    </inkml:brush>
  </inkml:definitions>
  <inkml:trace contextRef="#ctx0" brushRef="#br0">58 0 0 0,'-3'0'0'0,"-5"0"0"16,5 0 0-16,-3 0 0 15,-4 9 0-15,-2-1 0 0,-4 1 0 16</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p>
        </p:txBody>
      </p:sp>
      <p:sp>
        <p:nvSpPr>
          <p:cNvPr id="4" name="Marcador de fecha 3"/>
          <p:cNvSpPr>
            <a:spLocks noGrp="1"/>
          </p:cNvSpPr>
          <p:nvPr>
            <p:ph type="dt" sz="half" idx="10"/>
          </p:nvPr>
        </p:nvSpPr>
        <p:spPr/>
        <p:txBody>
          <a:bodyPr/>
          <a:lstStyle/>
          <a:p>
            <a:fld id="{1C4DC028-95F7-4E81-861F-B9B8F1E91A12}" type="datetimeFigureOut">
              <a:rPr lang="es-ES" smtClean="0"/>
              <a:t>17/11/2021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C848625-606E-444B-93C0-EED76853C65A}" type="slidenum">
              <a:rPr lang="es-ES" smtClean="0"/>
              <a:t>‹Nº›</a:t>
            </a:fld>
            <a:endParaRPr lang="es-ES"/>
          </a:p>
        </p:txBody>
      </p:sp>
    </p:spTree>
    <p:extLst>
      <p:ext uri="{BB962C8B-B14F-4D97-AF65-F5344CB8AC3E}">
        <p14:creationId xmlns:p14="http://schemas.microsoft.com/office/powerpoint/2010/main" val="680616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1C4DC028-95F7-4E81-861F-B9B8F1E91A12}" type="datetimeFigureOut">
              <a:rPr lang="es-ES" smtClean="0"/>
              <a:t>17/11/2021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C848625-606E-444B-93C0-EED76853C65A}" type="slidenum">
              <a:rPr lang="es-ES" smtClean="0"/>
              <a:t>‹Nº›</a:t>
            </a:fld>
            <a:endParaRPr lang="es-ES"/>
          </a:p>
        </p:txBody>
      </p:sp>
    </p:spTree>
    <p:extLst>
      <p:ext uri="{BB962C8B-B14F-4D97-AF65-F5344CB8AC3E}">
        <p14:creationId xmlns:p14="http://schemas.microsoft.com/office/powerpoint/2010/main" val="3255070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1C4DC028-95F7-4E81-861F-B9B8F1E91A12}" type="datetimeFigureOut">
              <a:rPr lang="es-ES" smtClean="0"/>
              <a:t>17/11/2021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C848625-606E-444B-93C0-EED76853C65A}" type="slidenum">
              <a:rPr lang="es-ES" smtClean="0"/>
              <a:t>‹Nº›</a:t>
            </a:fld>
            <a:endParaRPr lang="es-ES"/>
          </a:p>
        </p:txBody>
      </p:sp>
    </p:spTree>
    <p:extLst>
      <p:ext uri="{BB962C8B-B14F-4D97-AF65-F5344CB8AC3E}">
        <p14:creationId xmlns:p14="http://schemas.microsoft.com/office/powerpoint/2010/main" val="603932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1C4DC028-95F7-4E81-861F-B9B8F1E91A12}" type="datetimeFigureOut">
              <a:rPr lang="es-ES" smtClean="0"/>
              <a:t>17/11/2021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C848625-606E-444B-93C0-EED76853C65A}" type="slidenum">
              <a:rPr lang="es-ES" smtClean="0"/>
              <a:t>‹Nº›</a:t>
            </a:fld>
            <a:endParaRPr lang="es-ES"/>
          </a:p>
        </p:txBody>
      </p:sp>
    </p:spTree>
    <p:extLst>
      <p:ext uri="{BB962C8B-B14F-4D97-AF65-F5344CB8AC3E}">
        <p14:creationId xmlns:p14="http://schemas.microsoft.com/office/powerpoint/2010/main" val="3830530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1C4DC028-95F7-4E81-861F-B9B8F1E91A12}" type="datetimeFigureOut">
              <a:rPr lang="es-ES" smtClean="0"/>
              <a:t>17/11/2021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C848625-606E-444B-93C0-EED76853C65A}" type="slidenum">
              <a:rPr lang="es-ES" smtClean="0"/>
              <a:t>‹Nº›</a:t>
            </a:fld>
            <a:endParaRPr lang="es-ES"/>
          </a:p>
        </p:txBody>
      </p:sp>
    </p:spTree>
    <p:extLst>
      <p:ext uri="{BB962C8B-B14F-4D97-AF65-F5344CB8AC3E}">
        <p14:creationId xmlns:p14="http://schemas.microsoft.com/office/powerpoint/2010/main" val="3108348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fld id="{1C4DC028-95F7-4E81-861F-B9B8F1E91A12}" type="datetimeFigureOut">
              <a:rPr lang="es-ES" smtClean="0"/>
              <a:t>17/11/2021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FC848625-606E-444B-93C0-EED76853C65A}" type="slidenum">
              <a:rPr lang="es-ES" smtClean="0"/>
              <a:t>‹Nº›</a:t>
            </a:fld>
            <a:endParaRPr lang="es-ES"/>
          </a:p>
        </p:txBody>
      </p:sp>
    </p:spTree>
    <p:extLst>
      <p:ext uri="{BB962C8B-B14F-4D97-AF65-F5344CB8AC3E}">
        <p14:creationId xmlns:p14="http://schemas.microsoft.com/office/powerpoint/2010/main" val="2162163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fld id="{1C4DC028-95F7-4E81-861F-B9B8F1E91A12}" type="datetimeFigureOut">
              <a:rPr lang="es-ES" smtClean="0"/>
              <a:t>17/11/2021</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FC848625-606E-444B-93C0-EED76853C65A}" type="slidenum">
              <a:rPr lang="es-ES" smtClean="0"/>
              <a:t>‹Nº›</a:t>
            </a:fld>
            <a:endParaRPr lang="es-ES"/>
          </a:p>
        </p:txBody>
      </p:sp>
    </p:spTree>
    <p:extLst>
      <p:ext uri="{BB962C8B-B14F-4D97-AF65-F5344CB8AC3E}">
        <p14:creationId xmlns:p14="http://schemas.microsoft.com/office/powerpoint/2010/main" val="3990164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fld id="{1C4DC028-95F7-4E81-861F-B9B8F1E91A12}" type="datetimeFigureOut">
              <a:rPr lang="es-ES" smtClean="0"/>
              <a:t>17/11/2021</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FC848625-606E-444B-93C0-EED76853C65A}" type="slidenum">
              <a:rPr lang="es-ES" smtClean="0"/>
              <a:t>‹Nº›</a:t>
            </a:fld>
            <a:endParaRPr lang="es-ES"/>
          </a:p>
        </p:txBody>
      </p:sp>
    </p:spTree>
    <p:extLst>
      <p:ext uri="{BB962C8B-B14F-4D97-AF65-F5344CB8AC3E}">
        <p14:creationId xmlns:p14="http://schemas.microsoft.com/office/powerpoint/2010/main" val="2344044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C4DC028-95F7-4E81-861F-B9B8F1E91A12}" type="datetimeFigureOut">
              <a:rPr lang="es-ES" smtClean="0"/>
              <a:t>17/11/2021</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FC848625-606E-444B-93C0-EED76853C65A}" type="slidenum">
              <a:rPr lang="es-ES" smtClean="0"/>
              <a:t>‹Nº›</a:t>
            </a:fld>
            <a:endParaRPr lang="es-ES"/>
          </a:p>
        </p:txBody>
      </p:sp>
    </p:spTree>
    <p:extLst>
      <p:ext uri="{BB962C8B-B14F-4D97-AF65-F5344CB8AC3E}">
        <p14:creationId xmlns:p14="http://schemas.microsoft.com/office/powerpoint/2010/main" val="9942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1C4DC028-95F7-4E81-861F-B9B8F1E91A12}" type="datetimeFigureOut">
              <a:rPr lang="es-ES" smtClean="0"/>
              <a:t>17/11/2021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FC848625-606E-444B-93C0-EED76853C65A}" type="slidenum">
              <a:rPr lang="es-ES" smtClean="0"/>
              <a:t>‹Nº›</a:t>
            </a:fld>
            <a:endParaRPr lang="es-ES"/>
          </a:p>
        </p:txBody>
      </p:sp>
    </p:spTree>
    <p:extLst>
      <p:ext uri="{BB962C8B-B14F-4D97-AF65-F5344CB8AC3E}">
        <p14:creationId xmlns:p14="http://schemas.microsoft.com/office/powerpoint/2010/main" val="1041028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1C4DC028-95F7-4E81-861F-B9B8F1E91A12}" type="datetimeFigureOut">
              <a:rPr lang="es-ES" smtClean="0"/>
              <a:t>17/11/2021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FC848625-606E-444B-93C0-EED76853C65A}" type="slidenum">
              <a:rPr lang="es-ES" smtClean="0"/>
              <a:t>‹Nº›</a:t>
            </a:fld>
            <a:endParaRPr lang="es-ES"/>
          </a:p>
        </p:txBody>
      </p:sp>
    </p:spTree>
    <p:extLst>
      <p:ext uri="{BB962C8B-B14F-4D97-AF65-F5344CB8AC3E}">
        <p14:creationId xmlns:p14="http://schemas.microsoft.com/office/powerpoint/2010/main" val="773287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4DC028-95F7-4E81-861F-B9B8F1E91A12}" type="datetimeFigureOut">
              <a:rPr lang="es-ES" smtClean="0"/>
              <a:t>17/11/2021</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848625-606E-444B-93C0-EED76853C65A}" type="slidenum">
              <a:rPr lang="es-ES" smtClean="0"/>
              <a:t>‹Nº›</a:t>
            </a:fld>
            <a:endParaRPr lang="es-ES"/>
          </a:p>
        </p:txBody>
      </p:sp>
    </p:spTree>
    <p:extLst>
      <p:ext uri="{BB962C8B-B14F-4D97-AF65-F5344CB8AC3E}">
        <p14:creationId xmlns:p14="http://schemas.microsoft.com/office/powerpoint/2010/main" val="35932557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2" Type="http://schemas.openxmlformats.org/officeDocument/2006/relationships/customXml" Target="../ink/ink1.xml"/><Relationship Id="rId1" Type="http://schemas.openxmlformats.org/officeDocument/2006/relationships/slideLayout" Target="../slideLayouts/slideLayout2.xml"/><Relationship Id="rId27" Type="http://schemas.openxmlformats.org/officeDocument/2006/relationships/image" Target="../media/image16.emf"/></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90000"/>
            <a:alpha val="0"/>
          </a:schemeClr>
        </a:soli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727200" y="1909763"/>
            <a:ext cx="9144000" cy="2387600"/>
          </a:xfrm>
          <a:ln>
            <a:solidFill>
              <a:schemeClr val="tx2">
                <a:lumMod val="75000"/>
              </a:schemeClr>
            </a:solidFill>
          </a:ln>
        </p:spPr>
        <p:txBody>
          <a:bodyPr/>
          <a:lstStyle/>
          <a:p>
            <a:r>
              <a:rPr lang="es-ES" dirty="0"/>
              <a:t>EJEMPLO CAPACIDAD REQUERIDA</a:t>
            </a:r>
          </a:p>
        </p:txBody>
      </p:sp>
    </p:spTree>
    <p:extLst>
      <p:ext uri="{BB962C8B-B14F-4D97-AF65-F5344CB8AC3E}">
        <p14:creationId xmlns:p14="http://schemas.microsoft.com/office/powerpoint/2010/main" val="2159516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06970" y="360877"/>
            <a:ext cx="11256661" cy="5693934"/>
          </a:xfrm>
          <a:ln>
            <a:solidFill>
              <a:schemeClr val="accent1"/>
            </a:solidFill>
          </a:ln>
        </p:spPr>
        <p:txBody>
          <a:bodyPr>
            <a:normAutofit fontScale="92500"/>
          </a:bodyPr>
          <a:lstStyle/>
          <a:p>
            <a:pPr marL="0" indent="0" algn="just">
              <a:buNone/>
            </a:pPr>
            <a:r>
              <a:rPr lang="es-MX" dirty="0"/>
              <a:t>1. La compañía tiene 75% de probabilidad de sobrevivir los siguientes dos años.</a:t>
            </a:r>
          </a:p>
          <a:p>
            <a:pPr marL="0" indent="0" algn="just">
              <a:buNone/>
            </a:pPr>
            <a:r>
              <a:rPr lang="es-MX" dirty="0"/>
              <a:t>2. Arrendar el nuevo espacio en su actual ubicación en Cartago durante dos años costaría 750.000 dólares al año.</a:t>
            </a:r>
          </a:p>
          <a:p>
            <a:pPr marL="0" indent="0" algn="just">
              <a:buNone/>
            </a:pPr>
            <a:r>
              <a:rPr lang="es-MX" dirty="0"/>
              <a:t>3. Mudar la operación entera al pueblo de La Paila costaría 1 millón de dólares y el arrendamiento costaría 500.000 dólares al año.</a:t>
            </a:r>
          </a:p>
          <a:p>
            <a:pPr marL="0" indent="0" algn="just">
              <a:buNone/>
            </a:pPr>
            <a:r>
              <a:rPr lang="es-MX" dirty="0"/>
              <a:t>4. Mudarse a otra planta en Cartago costaría 200.000 dólares y el arrendamiento costaría 650.000 dólares al año.</a:t>
            </a:r>
          </a:p>
          <a:p>
            <a:pPr marL="0" indent="0" algn="just">
              <a:buNone/>
            </a:pPr>
            <a:r>
              <a:rPr lang="es-MX" dirty="0"/>
              <a:t>5. La compañía puede cancelar el contrato de arrendamiento en cualquier momento.</a:t>
            </a:r>
          </a:p>
          <a:p>
            <a:pPr marL="0" indent="0" algn="just">
              <a:buNone/>
            </a:pPr>
            <a:r>
              <a:rPr lang="es-MX" dirty="0"/>
              <a:t>6. La compañía construiría su propia planta dentro de cinco años, si sobrevive.</a:t>
            </a:r>
          </a:p>
          <a:p>
            <a:pPr marL="0" indent="0" algn="just">
              <a:buNone/>
            </a:pPr>
            <a:r>
              <a:rPr lang="es-MX" dirty="0"/>
              <a:t>7. Suponga que todos los demás costos e ingresos no cambian independientemente del lugar donde se ubique la compañía.</a:t>
            </a:r>
          </a:p>
          <a:p>
            <a:pPr marL="0" indent="0" algn="just">
              <a:buNone/>
            </a:pPr>
            <a:r>
              <a:rPr lang="es-MX" dirty="0"/>
              <a:t>¿Qué debe hacer MUCHAFRUTA?</a:t>
            </a:r>
            <a:endParaRPr lang="es-ES" dirty="0"/>
          </a:p>
        </p:txBody>
      </p:sp>
    </p:spTree>
    <p:extLst>
      <p:ext uri="{BB962C8B-B14F-4D97-AF65-F5344CB8AC3E}">
        <p14:creationId xmlns:p14="http://schemas.microsoft.com/office/powerpoint/2010/main" val="4259998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42900" y="2152818"/>
            <a:ext cx="11506200" cy="1949625"/>
          </a:xfrm>
          <a:ln>
            <a:solidFill>
              <a:schemeClr val="accent1"/>
            </a:solidFill>
          </a:ln>
        </p:spPr>
        <p:txBody>
          <a:bodyPr>
            <a:noAutofit/>
          </a:bodyPr>
          <a:lstStyle/>
          <a:p>
            <a:pPr marL="0" indent="0" algn="just">
              <a:buNone/>
            </a:pPr>
            <a:r>
              <a:rPr lang="es-MX" b="1" dirty="0"/>
              <a:t>PASO 1: </a:t>
            </a:r>
            <a:r>
              <a:rPr lang="es-MX" dirty="0"/>
              <a:t>Construya un árbol de decisión que incluya todas las alternativas de MUCHAFRUTA. El árbol donde los puntos de decisión (nodos cuadrados) van seguidos de los hechos fortuitos (nodos circulares). En el caso del primer punto de decisión, si la compañía sobrevive, se deben considerar dos puntos de decisión adicionales.</a:t>
            </a:r>
          </a:p>
        </p:txBody>
      </p:sp>
    </p:spTree>
    <p:extLst>
      <p:ext uri="{BB962C8B-B14F-4D97-AF65-F5344CB8AC3E}">
        <p14:creationId xmlns:p14="http://schemas.microsoft.com/office/powerpoint/2010/main" val="1725077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B579BBDC-FA38-4564-9521-EA72B167BD5E}"/>
              </a:ext>
            </a:extLst>
          </p:cNvPr>
          <p:cNvPicPr>
            <a:picLocks noChangeAspect="1"/>
          </p:cNvPicPr>
          <p:nvPr/>
        </p:nvPicPr>
        <p:blipFill>
          <a:blip r:embed="rId2"/>
          <a:stretch>
            <a:fillRect/>
          </a:stretch>
        </p:blipFill>
        <p:spPr>
          <a:xfrm>
            <a:off x="442912" y="914400"/>
            <a:ext cx="11306175" cy="5029200"/>
          </a:xfrm>
          <a:prstGeom prst="rect">
            <a:avLst/>
          </a:prstGeom>
        </p:spPr>
      </p:pic>
    </p:spTree>
    <p:extLst>
      <p:ext uri="{BB962C8B-B14F-4D97-AF65-F5344CB8AC3E}">
        <p14:creationId xmlns:p14="http://schemas.microsoft.com/office/powerpoint/2010/main" val="2257220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310715" y="385803"/>
            <a:ext cx="7105134" cy="590382"/>
          </a:xfrm>
          <a:ln>
            <a:solidFill>
              <a:schemeClr val="accent1"/>
            </a:solidFill>
          </a:ln>
        </p:spPr>
        <p:txBody>
          <a:bodyPr>
            <a:noAutofit/>
          </a:bodyPr>
          <a:lstStyle/>
          <a:p>
            <a:pPr marL="0" indent="0" algn="just">
              <a:buNone/>
            </a:pPr>
            <a:r>
              <a:rPr lang="es-MX" b="1" dirty="0"/>
              <a:t>PASO 2: </a:t>
            </a:r>
            <a:r>
              <a:rPr lang="es-MX" dirty="0"/>
              <a:t>Calcular los valores de cada alternativa.</a:t>
            </a:r>
          </a:p>
        </p:txBody>
      </p:sp>
      <p:sp>
        <p:nvSpPr>
          <p:cNvPr id="4" name="CuadroTexto 3">
            <a:extLst>
              <a:ext uri="{FF2B5EF4-FFF2-40B4-BE49-F238E27FC236}">
                <a16:creationId xmlns:a16="http://schemas.microsoft.com/office/drawing/2014/main" id="{A69F382F-561B-402C-9ED3-BB09A11ED725}"/>
              </a:ext>
            </a:extLst>
          </p:cNvPr>
          <p:cNvSpPr txBox="1"/>
          <p:nvPr/>
        </p:nvSpPr>
        <p:spPr>
          <a:xfrm>
            <a:off x="429398" y="1679886"/>
            <a:ext cx="11506200" cy="4278094"/>
          </a:xfrm>
          <a:prstGeom prst="rect">
            <a:avLst/>
          </a:prstGeom>
          <a:noFill/>
          <a:ln>
            <a:solidFill>
              <a:schemeClr val="accent1"/>
            </a:solidFill>
          </a:ln>
        </p:spPr>
        <p:txBody>
          <a:bodyPr wrap="square">
            <a:spAutoFit/>
          </a:bodyPr>
          <a:lstStyle/>
          <a:p>
            <a:pPr algn="l"/>
            <a:r>
              <a:rPr lang="es-CO" sz="1600" b="1" i="0" u="none" strike="noStrike" baseline="0" dirty="0">
                <a:latin typeface="TimesLTStd-Roman"/>
              </a:rPr>
              <a:t>ALTERNATIVA                                                                     CÁLCULO                                                                                     VALOR</a:t>
            </a:r>
          </a:p>
          <a:p>
            <a:endParaRPr lang="es-MX" sz="1600" b="0" i="0" u="none" strike="noStrike" baseline="0" dirty="0">
              <a:latin typeface="Agenda-Light"/>
            </a:endParaRPr>
          </a:p>
          <a:p>
            <a:r>
              <a:rPr lang="es-MX" sz="1600" b="0" i="0" u="none" strike="noStrike" baseline="0" dirty="0">
                <a:latin typeface="Agenda-Light"/>
              </a:rPr>
              <a:t>Permanecer en Cartago, arrendar espacio para dos años, (750.000)*2 </a:t>
            </a:r>
            <a:r>
              <a:rPr lang="es-MX" sz="1600" b="0" i="0" u="none" strike="noStrike" baseline="0" dirty="0">
                <a:latin typeface="Symbol" panose="05050102010706020507" pitchFamily="18" charset="2"/>
              </a:rPr>
              <a:t>+ </a:t>
            </a:r>
            <a:r>
              <a:rPr lang="es-MX" sz="1600" b="0" i="0" u="none" strike="noStrike" baseline="0" dirty="0">
                <a:latin typeface="Agenda-Light"/>
              </a:rPr>
              <a:t>200.000 </a:t>
            </a:r>
            <a:r>
              <a:rPr lang="es-MX" sz="1600" b="0" i="0" u="none" strike="noStrike" baseline="0" dirty="0">
                <a:latin typeface="Symbol" panose="05050102010706020507" pitchFamily="18" charset="2"/>
              </a:rPr>
              <a:t>+ </a:t>
            </a:r>
            <a:r>
              <a:rPr lang="es-MX" sz="1600" b="0" i="0" u="none" strike="noStrike" baseline="0" dirty="0">
                <a:latin typeface="Agenda-Light"/>
              </a:rPr>
              <a:t>(650.000)*3 </a:t>
            </a:r>
            <a:r>
              <a:rPr lang="es-MX" sz="1600" b="0" i="0" u="none" strike="noStrike" baseline="0" dirty="0">
                <a:latin typeface="Symbol" panose="05050102010706020507" pitchFamily="18" charset="2"/>
              </a:rPr>
              <a:t>=                                           </a:t>
            </a:r>
            <a:r>
              <a:rPr lang="es-MX" sz="1600" b="0" i="0" u="none" strike="noStrike" baseline="0" dirty="0">
                <a:latin typeface="Agenda-Light"/>
              </a:rPr>
              <a:t>$3.650.000</a:t>
            </a:r>
          </a:p>
          <a:p>
            <a:pPr algn="l"/>
            <a:r>
              <a:rPr lang="es-MX" sz="1600" b="0" i="0" u="none" strike="noStrike" baseline="0" dirty="0">
                <a:latin typeface="Agenda-Light"/>
              </a:rPr>
              <a:t>sobrevivir, arrendar otra planta en Cartago.</a:t>
            </a:r>
          </a:p>
          <a:p>
            <a:pPr algn="l"/>
            <a:endParaRPr lang="es-MX" sz="1600" b="0" i="0" u="none" strike="noStrike" baseline="0" dirty="0">
              <a:latin typeface="Agenda-Light"/>
            </a:endParaRPr>
          </a:p>
          <a:p>
            <a:r>
              <a:rPr lang="es-MX" sz="1600" b="0" i="0" u="none" strike="noStrike" baseline="0" dirty="0">
                <a:latin typeface="Agenda-Light"/>
              </a:rPr>
              <a:t>Permanecer en Cartago, arrendar espacio para dos años, (750.000)*2 </a:t>
            </a:r>
            <a:r>
              <a:rPr lang="es-MX" sz="1600" b="0" i="0" u="none" strike="noStrike" baseline="0" dirty="0">
                <a:latin typeface="Symbol" panose="05050102010706020507" pitchFamily="18" charset="2"/>
              </a:rPr>
              <a:t>+ </a:t>
            </a:r>
            <a:r>
              <a:rPr lang="es-MX" sz="1600" dirty="0">
                <a:latin typeface="Agenda-Light"/>
              </a:rPr>
              <a:t>1.</a:t>
            </a:r>
            <a:r>
              <a:rPr lang="es-MX" sz="1600" b="0" i="0" u="none" strike="noStrike" baseline="0" dirty="0">
                <a:latin typeface="Agenda-Light"/>
              </a:rPr>
              <a:t>000.000 </a:t>
            </a:r>
            <a:r>
              <a:rPr lang="es-MX" sz="1600" b="0" i="0" u="none" strike="noStrike" baseline="0" dirty="0">
                <a:latin typeface="Symbol" panose="05050102010706020507" pitchFamily="18" charset="2"/>
              </a:rPr>
              <a:t>+</a:t>
            </a:r>
            <a:r>
              <a:rPr lang="es-MX" sz="1600" b="0" i="0" u="none" strike="noStrike" baseline="0" dirty="0">
                <a:latin typeface="Agenda-Light"/>
              </a:rPr>
              <a:t>(500.000)*3 </a:t>
            </a:r>
            <a:r>
              <a:rPr lang="es-MX" sz="1600" b="0" i="0" u="none" strike="noStrike" baseline="0" dirty="0">
                <a:latin typeface="Symbol" panose="05050102010706020507" pitchFamily="18" charset="2"/>
              </a:rPr>
              <a:t>=                                         </a:t>
            </a:r>
            <a:r>
              <a:rPr lang="es-MX" sz="1600" b="0" i="0" u="none" strike="noStrike" baseline="0" dirty="0">
                <a:latin typeface="Agenda-Light"/>
              </a:rPr>
              <a:t>$4.000.000</a:t>
            </a:r>
          </a:p>
          <a:p>
            <a:pPr algn="l"/>
            <a:r>
              <a:rPr lang="es-MX" sz="1600" b="0" i="0" u="none" strike="noStrike" baseline="0" dirty="0">
                <a:latin typeface="Agenda-Light"/>
              </a:rPr>
              <a:t>sobrevivir, mudarse a </a:t>
            </a:r>
            <a:r>
              <a:rPr lang="es-MX" sz="1600" dirty="0">
                <a:latin typeface="Agenda-Light"/>
              </a:rPr>
              <a:t>L</a:t>
            </a:r>
            <a:r>
              <a:rPr lang="es-MX" sz="1600" b="0" i="0" u="none" strike="noStrike" baseline="0" dirty="0">
                <a:latin typeface="Agenda-Light"/>
              </a:rPr>
              <a:t>a Paila.</a:t>
            </a:r>
          </a:p>
          <a:p>
            <a:pPr algn="l"/>
            <a:endParaRPr lang="es-MX" sz="1600" b="0" i="0" u="none" strike="noStrike" baseline="0" dirty="0">
              <a:latin typeface="Agenda-Light"/>
            </a:endParaRPr>
          </a:p>
          <a:p>
            <a:pPr algn="l"/>
            <a:r>
              <a:rPr lang="es-MX" sz="1600" b="0" i="0" u="none" strike="noStrike" baseline="0" dirty="0">
                <a:latin typeface="Agenda-Light"/>
              </a:rPr>
              <a:t>Permanecer en Cartago, arrendar espacio para dos años, fracasar (750.000)*2=                                                                             $1.500.000</a:t>
            </a:r>
          </a:p>
          <a:p>
            <a:pPr algn="l"/>
            <a:endParaRPr lang="es-MX" sz="1600" b="0" i="0" u="none" strike="noStrike" baseline="0" dirty="0">
              <a:latin typeface="Agenda-Light"/>
            </a:endParaRPr>
          </a:p>
          <a:p>
            <a:pPr algn="l"/>
            <a:r>
              <a:rPr lang="es-MX" sz="1600" b="0" i="0" u="none" strike="noStrike" baseline="0" dirty="0">
                <a:latin typeface="Agenda-Light"/>
              </a:rPr>
              <a:t>Permanecer en Cartago, arrendar otra planta en Cartago, sobrevivir 200.000 </a:t>
            </a:r>
            <a:r>
              <a:rPr lang="es-MX" sz="1600" b="0" i="0" u="none" strike="noStrike" baseline="0" dirty="0">
                <a:latin typeface="Symbol" panose="05050102010706020507" pitchFamily="18" charset="2"/>
              </a:rPr>
              <a:t>+ </a:t>
            </a:r>
            <a:r>
              <a:rPr lang="es-MX" sz="1600" b="0" i="0" u="none" strike="noStrike" baseline="0" dirty="0">
                <a:latin typeface="Agenda-Light"/>
              </a:rPr>
              <a:t>(650.000)*5 </a:t>
            </a:r>
            <a:r>
              <a:rPr lang="es-MX" sz="1600" b="0" i="0" u="none" strike="noStrike" baseline="0" dirty="0">
                <a:latin typeface="Symbol" panose="05050102010706020507" pitchFamily="18" charset="2"/>
              </a:rPr>
              <a:t>=                                                </a:t>
            </a:r>
            <a:r>
              <a:rPr lang="es-MX" sz="1600" b="0" i="0" u="none" strike="noStrike" baseline="0" dirty="0">
                <a:latin typeface="Agenda-Light"/>
              </a:rPr>
              <a:t>$3.450.000</a:t>
            </a:r>
          </a:p>
          <a:p>
            <a:pPr algn="l"/>
            <a:endParaRPr lang="es-MX" sz="1600" b="0" i="0" u="none" strike="noStrike" baseline="0" dirty="0">
              <a:latin typeface="Agenda-Light"/>
            </a:endParaRPr>
          </a:p>
          <a:p>
            <a:pPr algn="l"/>
            <a:r>
              <a:rPr lang="es-MX" sz="1600" b="0" i="0" u="none" strike="noStrike" baseline="0" dirty="0">
                <a:latin typeface="Agenda-Light"/>
              </a:rPr>
              <a:t>Permanecer en Cartago, arrendar otra planta en Cartago, fracasar 200.000 </a:t>
            </a:r>
            <a:r>
              <a:rPr lang="es-MX" sz="1600" b="0" i="0" u="none" strike="noStrike" baseline="0" dirty="0">
                <a:latin typeface="Symbol" panose="05050102010706020507" pitchFamily="18" charset="2"/>
              </a:rPr>
              <a:t>+ </a:t>
            </a:r>
            <a:r>
              <a:rPr lang="es-MX" sz="1600" b="0" i="0" u="none" strike="noStrike" baseline="0" dirty="0">
                <a:latin typeface="Agenda-Light"/>
              </a:rPr>
              <a:t>(650.000)*2 </a:t>
            </a:r>
            <a:r>
              <a:rPr lang="es-MX" sz="1600" b="0" i="0" u="none" strike="noStrike" baseline="0" dirty="0">
                <a:latin typeface="Symbol" panose="05050102010706020507" pitchFamily="18" charset="2"/>
              </a:rPr>
              <a:t>=                                                   </a:t>
            </a:r>
            <a:r>
              <a:rPr lang="es-MX" sz="1600" b="0" i="0" u="none" strike="noStrike" baseline="0" dirty="0">
                <a:latin typeface="Agenda-Light"/>
              </a:rPr>
              <a:t>$1.500.000</a:t>
            </a:r>
          </a:p>
          <a:p>
            <a:pPr algn="l"/>
            <a:endParaRPr lang="es-MX" sz="1600" b="0" i="0" u="none" strike="noStrike" baseline="0" dirty="0">
              <a:latin typeface="Agenda-Light"/>
            </a:endParaRPr>
          </a:p>
          <a:p>
            <a:pPr algn="l"/>
            <a:r>
              <a:rPr lang="es-MX" sz="1600" b="0" i="0" u="none" strike="noStrike" baseline="0" dirty="0">
                <a:latin typeface="Agenda-Light"/>
              </a:rPr>
              <a:t>Mudarse a La Paila, sobrevivir 1.000.000 </a:t>
            </a:r>
            <a:r>
              <a:rPr lang="es-MX" sz="1600" b="0" i="0" u="none" strike="noStrike" baseline="0" dirty="0">
                <a:latin typeface="Symbol" panose="05050102010706020507" pitchFamily="18" charset="2"/>
              </a:rPr>
              <a:t>+ </a:t>
            </a:r>
            <a:r>
              <a:rPr lang="es-MX" sz="1600" b="0" i="0" u="none" strike="noStrike" baseline="0" dirty="0">
                <a:latin typeface="Agenda-Light"/>
              </a:rPr>
              <a:t>(500.000)*5 </a:t>
            </a:r>
            <a:r>
              <a:rPr lang="es-MX" sz="1600" b="0" i="0" u="none" strike="noStrike" baseline="0" dirty="0">
                <a:latin typeface="Symbol" panose="05050102010706020507" pitchFamily="18" charset="2"/>
              </a:rPr>
              <a:t>= 						</a:t>
            </a:r>
            <a:r>
              <a:rPr lang="es-MX" sz="1600" b="0" i="0" u="none" strike="noStrike" baseline="0" dirty="0">
                <a:latin typeface="Agenda-Light"/>
              </a:rPr>
              <a:t>$3.500.000</a:t>
            </a:r>
          </a:p>
          <a:p>
            <a:pPr algn="l"/>
            <a:endParaRPr lang="es-MX" sz="1600" b="0" i="0" u="none" strike="noStrike" baseline="0" dirty="0">
              <a:latin typeface="Agenda-Light"/>
            </a:endParaRPr>
          </a:p>
          <a:p>
            <a:pPr algn="l"/>
            <a:r>
              <a:rPr lang="es-MX" sz="1600" b="0" i="0" u="none" strike="noStrike" baseline="0" dirty="0">
                <a:latin typeface="Agenda-Light"/>
              </a:rPr>
              <a:t>Mudarse a La paila, fracasar 1.000.000 </a:t>
            </a:r>
            <a:r>
              <a:rPr lang="es-MX" sz="1600" b="0" i="0" u="none" strike="noStrike" baseline="0" dirty="0">
                <a:latin typeface="Symbol" panose="05050102010706020507" pitchFamily="18" charset="2"/>
              </a:rPr>
              <a:t>+ </a:t>
            </a:r>
            <a:r>
              <a:rPr lang="es-MX" sz="1600" b="0" i="0" u="none" strike="noStrike" baseline="0" dirty="0">
                <a:latin typeface="Agenda-Light"/>
              </a:rPr>
              <a:t>(500.000)*2 </a:t>
            </a:r>
            <a:r>
              <a:rPr lang="es-MX" sz="1600" b="0" i="0" u="none" strike="noStrike" baseline="0" dirty="0">
                <a:latin typeface="Symbol" panose="05050102010706020507" pitchFamily="18" charset="2"/>
              </a:rPr>
              <a:t>=							</a:t>
            </a:r>
            <a:r>
              <a:rPr lang="es-MX" sz="1600" b="0" i="0" u="none" strike="noStrike" baseline="0" dirty="0">
                <a:latin typeface="Agenda-Light"/>
              </a:rPr>
              <a:t>$2.000.000</a:t>
            </a:r>
            <a:endParaRPr lang="es-CO" sz="4400" dirty="0"/>
          </a:p>
        </p:txBody>
      </p:sp>
    </p:spTree>
    <p:extLst>
      <p:ext uri="{BB962C8B-B14F-4D97-AF65-F5344CB8AC3E}">
        <p14:creationId xmlns:p14="http://schemas.microsoft.com/office/powerpoint/2010/main" val="779720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310715" y="595868"/>
            <a:ext cx="7105134" cy="590382"/>
          </a:xfrm>
          <a:ln>
            <a:solidFill>
              <a:schemeClr val="accent1"/>
            </a:solidFill>
          </a:ln>
        </p:spPr>
        <p:txBody>
          <a:bodyPr>
            <a:noAutofit/>
          </a:bodyPr>
          <a:lstStyle/>
          <a:p>
            <a:pPr marL="0" indent="0" algn="just">
              <a:buNone/>
            </a:pPr>
            <a:r>
              <a:rPr lang="es-MX" b="1" dirty="0"/>
              <a:t>PASO 3: </a:t>
            </a:r>
            <a:r>
              <a:rPr lang="es-MX" dirty="0"/>
              <a:t>Calcular los costos según probabilidad.</a:t>
            </a:r>
          </a:p>
        </p:txBody>
      </p:sp>
      <p:pic>
        <p:nvPicPr>
          <p:cNvPr id="21" name="Imagen 20">
            <a:extLst>
              <a:ext uri="{FF2B5EF4-FFF2-40B4-BE49-F238E27FC236}">
                <a16:creationId xmlns:a16="http://schemas.microsoft.com/office/drawing/2014/main" id="{47157CAF-C597-426D-A45B-2D4ADE5C816D}"/>
              </a:ext>
            </a:extLst>
          </p:cNvPr>
          <p:cNvPicPr>
            <a:picLocks noChangeAspect="1"/>
          </p:cNvPicPr>
          <p:nvPr/>
        </p:nvPicPr>
        <p:blipFill>
          <a:blip r:embed="rId2"/>
          <a:stretch>
            <a:fillRect/>
          </a:stretch>
        </p:blipFill>
        <p:spPr>
          <a:xfrm>
            <a:off x="847725" y="1505078"/>
            <a:ext cx="10496550" cy="4638675"/>
          </a:xfrm>
          <a:prstGeom prst="rect">
            <a:avLst/>
          </a:prstGeom>
        </p:spPr>
      </p:pic>
    </p:spTree>
    <p:extLst>
      <p:ext uri="{BB962C8B-B14F-4D97-AF65-F5344CB8AC3E}">
        <p14:creationId xmlns:p14="http://schemas.microsoft.com/office/powerpoint/2010/main" val="1003999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951814" y="916931"/>
            <a:ext cx="10515600" cy="5024137"/>
          </a:xfrm>
          <a:ln>
            <a:solidFill>
              <a:schemeClr val="accent1"/>
            </a:solidFill>
          </a:ln>
        </p:spPr>
        <p:txBody>
          <a:bodyPr>
            <a:normAutofit fontScale="92500"/>
          </a:bodyPr>
          <a:lstStyle/>
          <a:p>
            <a:pPr marL="0" indent="0" algn="just">
              <a:buNone/>
            </a:pPr>
            <a:r>
              <a:rPr lang="es-MX" dirty="0"/>
              <a:t>Una empresa del sector alimentario produce salsas de fruta de dos sabores para helados : Mora y Fresa. Los dos se presentan en envases Doy Pack de 250 g y en sachet individuales de una porción de 6 g. La gerencia quiere determinar el equipamiento y la mano de obra que se requerirá en los próximos cinco años.</a:t>
            </a:r>
          </a:p>
          <a:p>
            <a:pPr algn="just"/>
            <a:r>
              <a:rPr lang="es-MX" dirty="0"/>
              <a:t>Hay tres máquinas de envasado Doy Pack disponibles y cada una puede empacar un máximo de 1.500.000 unidades al año. Cada máquina necesita dos operadores y puede envasar salsa de mora y de fresa. Hay disponibles seis operadores para las máquinas de Doy Pack.</a:t>
            </a:r>
          </a:p>
          <a:p>
            <a:pPr algn="just"/>
            <a:r>
              <a:rPr lang="es-MX" dirty="0"/>
              <a:t>Hay disponibles cinco máquinas que pueden empacar, cada una, hasta un máximo de 2.500.000 sachet individuales al año. Cada una de las máquinas puede envasar salsa de mora y fresa y requieren tres operadores. Hay disponibles 20 operadores de las máquinas que producen sachet.</a:t>
            </a:r>
            <a:endParaRPr lang="es-ES" dirty="0"/>
          </a:p>
        </p:txBody>
      </p:sp>
    </p:spTree>
    <p:extLst>
      <p:ext uri="{BB962C8B-B14F-4D97-AF65-F5344CB8AC3E}">
        <p14:creationId xmlns:p14="http://schemas.microsoft.com/office/powerpoint/2010/main" val="3744798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79971" y="435229"/>
            <a:ext cx="11506200" cy="1949625"/>
          </a:xfrm>
          <a:ln>
            <a:solidFill>
              <a:schemeClr val="accent1"/>
            </a:solidFill>
          </a:ln>
        </p:spPr>
        <p:txBody>
          <a:bodyPr>
            <a:noAutofit/>
          </a:bodyPr>
          <a:lstStyle/>
          <a:p>
            <a:pPr marL="0" indent="0" algn="just">
              <a:buNone/>
            </a:pPr>
            <a:r>
              <a:rPr lang="es-MX" b="1" dirty="0"/>
              <a:t>PASO 1: </a:t>
            </a:r>
            <a:r>
              <a:rPr lang="es-MX" dirty="0"/>
              <a:t>Use técnicas de pronóstico para prever las ventas de los productos individuales de cada línea de productos. El departamento de marketing, que está realizando una campaña promocional de las salsas, proporcionó los valores de la tabla 1 para el pronóstico de la demanda para los próximos cinco años.</a:t>
            </a:r>
          </a:p>
        </p:txBody>
      </p:sp>
      <p:graphicFrame>
        <p:nvGraphicFramePr>
          <p:cNvPr id="2" name="Objeto 1">
            <a:extLst>
              <a:ext uri="{FF2B5EF4-FFF2-40B4-BE49-F238E27FC236}">
                <a16:creationId xmlns:a16="http://schemas.microsoft.com/office/drawing/2014/main" id="{E543EDDB-CD9C-4BBC-B649-BD069226D48F}"/>
              </a:ext>
            </a:extLst>
          </p:cNvPr>
          <p:cNvGraphicFramePr>
            <a:graphicFrameLocks noChangeAspect="1"/>
          </p:cNvGraphicFramePr>
          <p:nvPr>
            <p:extLst>
              <p:ext uri="{D42A27DB-BD31-4B8C-83A1-F6EECF244321}">
                <p14:modId xmlns:p14="http://schemas.microsoft.com/office/powerpoint/2010/main" val="1404035736"/>
              </p:ext>
            </p:extLst>
          </p:nvPr>
        </p:nvGraphicFramePr>
        <p:xfrm>
          <a:off x="2437767" y="3168973"/>
          <a:ext cx="7316466" cy="3168135"/>
        </p:xfrm>
        <a:graphic>
          <a:graphicData uri="http://schemas.openxmlformats.org/presentationml/2006/ole">
            <mc:AlternateContent xmlns:mc="http://schemas.openxmlformats.org/markup-compatibility/2006">
              <mc:Choice xmlns:v="urn:schemas-microsoft-com:vml" Requires="v">
                <p:oleObj spid="_x0000_s2052" name="Worksheet" r:id="rId3" imgW="3981501" imgH="1723979" progId="Excel.Sheet.12">
                  <p:embed/>
                </p:oleObj>
              </mc:Choice>
              <mc:Fallback>
                <p:oleObj name="Worksheet" r:id="rId3" imgW="3981501" imgH="1723979" progId="Excel.Sheet.12">
                  <p:embed/>
                  <p:pic>
                    <p:nvPicPr>
                      <p:cNvPr id="0" name=""/>
                      <p:cNvPicPr/>
                      <p:nvPr/>
                    </p:nvPicPr>
                    <p:blipFill>
                      <a:blip r:embed="rId4"/>
                      <a:stretch>
                        <a:fillRect/>
                      </a:stretch>
                    </p:blipFill>
                    <p:spPr>
                      <a:xfrm>
                        <a:off x="2437767" y="3168973"/>
                        <a:ext cx="7316466" cy="3168135"/>
                      </a:xfrm>
                      <a:prstGeom prst="rect">
                        <a:avLst/>
                      </a:prstGeom>
                    </p:spPr>
                  </p:pic>
                </p:oleObj>
              </mc:Fallback>
            </mc:AlternateContent>
          </a:graphicData>
        </a:graphic>
      </p:graphicFrame>
      <p:sp>
        <p:nvSpPr>
          <p:cNvPr id="5" name="Marcador de contenido 2">
            <a:extLst>
              <a:ext uri="{FF2B5EF4-FFF2-40B4-BE49-F238E27FC236}">
                <a16:creationId xmlns:a16="http://schemas.microsoft.com/office/drawing/2014/main" id="{8AAB6234-8972-49ED-9F4E-64386E50C4E5}"/>
              </a:ext>
            </a:extLst>
          </p:cNvPr>
          <p:cNvSpPr txBox="1">
            <a:spLocks/>
          </p:cNvSpPr>
          <p:nvPr/>
        </p:nvSpPr>
        <p:spPr>
          <a:xfrm>
            <a:off x="4936524" y="2526419"/>
            <a:ext cx="2712308" cy="451561"/>
          </a:xfrm>
          <a:prstGeom prst="rect">
            <a:avLst/>
          </a:prstGeom>
          <a:ln>
            <a:solidFill>
              <a:schemeClr val="accent1"/>
            </a:solid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s-MX" sz="2400" b="1" dirty="0"/>
              <a:t>Tabla 1: Pronósticos</a:t>
            </a:r>
            <a:endParaRPr lang="es-MX" sz="2400" dirty="0"/>
          </a:p>
        </p:txBody>
      </p:sp>
    </p:spTree>
    <p:extLst>
      <p:ext uri="{BB962C8B-B14F-4D97-AF65-F5344CB8AC3E}">
        <p14:creationId xmlns:p14="http://schemas.microsoft.com/office/powerpoint/2010/main" val="2627210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17039" y="904787"/>
            <a:ext cx="11506200" cy="948728"/>
          </a:xfrm>
          <a:ln>
            <a:solidFill>
              <a:schemeClr val="accent1"/>
            </a:solidFill>
          </a:ln>
        </p:spPr>
        <p:txBody>
          <a:bodyPr>
            <a:noAutofit/>
          </a:bodyPr>
          <a:lstStyle/>
          <a:p>
            <a:pPr marL="0" indent="0" algn="just">
              <a:buNone/>
            </a:pPr>
            <a:r>
              <a:rPr lang="es-MX" b="1" dirty="0"/>
              <a:t>PASO 2: </a:t>
            </a:r>
            <a:r>
              <a:rPr lang="es-MX" dirty="0"/>
              <a:t>Calcule el equipo y la mano de obra que se requerirán para cumplir con los pronósticos de las líneas de productos en total.</a:t>
            </a:r>
          </a:p>
        </p:txBody>
      </p:sp>
      <p:graphicFrame>
        <p:nvGraphicFramePr>
          <p:cNvPr id="4" name="Objeto 3">
            <a:extLst>
              <a:ext uri="{FF2B5EF4-FFF2-40B4-BE49-F238E27FC236}">
                <a16:creationId xmlns:a16="http://schemas.microsoft.com/office/drawing/2014/main" id="{4C3EE179-A140-409F-9D26-7F9441985D84}"/>
              </a:ext>
            </a:extLst>
          </p:cNvPr>
          <p:cNvGraphicFramePr>
            <a:graphicFrameLocks noChangeAspect="1"/>
          </p:cNvGraphicFramePr>
          <p:nvPr>
            <p:extLst>
              <p:ext uri="{D42A27DB-BD31-4B8C-83A1-F6EECF244321}">
                <p14:modId xmlns:p14="http://schemas.microsoft.com/office/powerpoint/2010/main" val="3326061071"/>
              </p:ext>
            </p:extLst>
          </p:nvPr>
        </p:nvGraphicFramePr>
        <p:xfrm>
          <a:off x="1670659" y="3025689"/>
          <a:ext cx="8850681" cy="1249749"/>
        </p:xfrm>
        <a:graphic>
          <a:graphicData uri="http://schemas.openxmlformats.org/presentationml/2006/ole">
            <mc:AlternateContent xmlns:mc="http://schemas.openxmlformats.org/markup-compatibility/2006">
              <mc:Choice xmlns:v="urn:schemas-microsoft-com:vml" Requires="v">
                <p:oleObj spid="_x0000_s1029" name="Worksheet" r:id="rId3" imgW="4114721" imgH="581202" progId="Excel.Sheet.12">
                  <p:embed/>
                </p:oleObj>
              </mc:Choice>
              <mc:Fallback>
                <p:oleObj name="Worksheet" r:id="rId3" imgW="4114721" imgH="581202" progId="Excel.Sheet.12">
                  <p:embed/>
                  <p:pic>
                    <p:nvPicPr>
                      <p:cNvPr id="0" name=""/>
                      <p:cNvPicPr/>
                      <p:nvPr/>
                    </p:nvPicPr>
                    <p:blipFill>
                      <a:blip r:embed="rId4"/>
                      <a:stretch>
                        <a:fillRect/>
                      </a:stretch>
                    </p:blipFill>
                    <p:spPr>
                      <a:xfrm>
                        <a:off x="1670659" y="3025689"/>
                        <a:ext cx="8850681" cy="1249749"/>
                      </a:xfrm>
                      <a:prstGeom prst="rect">
                        <a:avLst/>
                      </a:prstGeom>
                    </p:spPr>
                  </p:pic>
                </p:oleObj>
              </mc:Fallback>
            </mc:AlternateContent>
          </a:graphicData>
        </a:graphic>
      </p:graphicFrame>
    </p:spTree>
    <p:extLst>
      <p:ext uri="{BB962C8B-B14F-4D97-AF65-F5344CB8AC3E}">
        <p14:creationId xmlns:p14="http://schemas.microsoft.com/office/powerpoint/2010/main" val="554638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154" name="Entrada de lápiz 153"/>
              <p14:cNvContentPartPr/>
              <p14:nvPr/>
            </p14:nvContentPartPr>
            <p14:xfrm>
              <a:off x="-310280" y="1719900"/>
              <a:ext cx="21240" cy="9720"/>
            </p14:xfrm>
          </p:contentPart>
        </mc:Choice>
        <mc:Fallback xmlns="">
          <p:pic>
            <p:nvPicPr>
              <p:cNvPr id="154" name="Entrada de lápiz 153"/>
              <p:cNvPicPr/>
              <p:nvPr/>
            </p:nvPicPr>
            <p:blipFill>
              <a:blip r:embed="rId27"/>
              <a:stretch>
                <a:fillRect/>
              </a:stretch>
            </p:blipFill>
            <p:spPr>
              <a:xfrm>
                <a:off x="-312440" y="1717740"/>
                <a:ext cx="25560" cy="14040"/>
              </a:xfrm>
              <a:prstGeom prst="rect">
                <a:avLst/>
              </a:prstGeom>
            </p:spPr>
          </p:pic>
        </mc:Fallback>
      </mc:AlternateContent>
      <p:sp>
        <p:nvSpPr>
          <p:cNvPr id="44" name="Marcador de contenido 2"/>
          <p:cNvSpPr>
            <a:spLocks noGrp="1"/>
          </p:cNvSpPr>
          <p:nvPr>
            <p:ph idx="1"/>
          </p:nvPr>
        </p:nvSpPr>
        <p:spPr>
          <a:xfrm>
            <a:off x="342900" y="493944"/>
            <a:ext cx="11506200" cy="954432"/>
          </a:xfrm>
          <a:ln>
            <a:solidFill>
              <a:schemeClr val="accent1"/>
            </a:solidFill>
          </a:ln>
        </p:spPr>
        <p:txBody>
          <a:bodyPr>
            <a:noAutofit/>
          </a:bodyPr>
          <a:lstStyle/>
          <a:p>
            <a:pPr marL="0" indent="0" algn="just">
              <a:buNone/>
            </a:pPr>
            <a:r>
              <a:rPr lang="es-MX" b="1" dirty="0"/>
              <a:t>PASO 3: </a:t>
            </a:r>
            <a:r>
              <a:rPr lang="es-MX" dirty="0"/>
              <a:t>Calcule el equipo y la mano de obra que se requerirán para cumplir con los pronósticos de las líneas de productos para cada año.</a:t>
            </a:r>
          </a:p>
        </p:txBody>
      </p:sp>
    </p:spTree>
    <p:extLst>
      <p:ext uri="{BB962C8B-B14F-4D97-AF65-F5344CB8AC3E}">
        <p14:creationId xmlns:p14="http://schemas.microsoft.com/office/powerpoint/2010/main" val="2573190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p14="http://schemas.microsoft.com/office/powerpoint/2010/main" Requires="p14">
          <p:contentPart p14:bwMode="auto" r:id="rId2">
            <p14:nvContentPartPr>
              <p14:cNvPr id="154" name="Entrada de lápiz 153"/>
              <p14:cNvContentPartPr/>
              <p14:nvPr/>
            </p14:nvContentPartPr>
            <p14:xfrm>
              <a:off x="-310280" y="1719900"/>
              <a:ext cx="21240" cy="9720"/>
            </p14:xfrm>
          </p:contentPart>
        </mc:Choice>
        <mc:Fallback>
          <p:pic>
            <p:nvPicPr>
              <p:cNvPr id="154" name="Entrada de lápiz 153"/>
              <p:cNvPicPr/>
              <p:nvPr/>
            </p:nvPicPr>
            <p:blipFill>
              <a:blip r:embed="rId3"/>
              <a:stretch>
                <a:fillRect/>
              </a:stretch>
            </p:blipFill>
            <p:spPr>
              <a:xfrm>
                <a:off x="-318560" y="1711620"/>
                <a:ext cx="37800" cy="26280"/>
              </a:xfrm>
              <a:prstGeom prst="rect">
                <a:avLst/>
              </a:prstGeom>
            </p:spPr>
          </p:pic>
        </mc:Fallback>
      </mc:AlternateContent>
      <p:sp>
        <p:nvSpPr>
          <p:cNvPr id="44" name="Marcador de contenido 2"/>
          <p:cNvSpPr>
            <a:spLocks noGrp="1"/>
          </p:cNvSpPr>
          <p:nvPr>
            <p:ph idx="1"/>
          </p:nvPr>
        </p:nvSpPr>
        <p:spPr>
          <a:xfrm>
            <a:off x="342900" y="493944"/>
            <a:ext cx="11506200" cy="954432"/>
          </a:xfrm>
          <a:ln>
            <a:solidFill>
              <a:schemeClr val="accent1"/>
            </a:solidFill>
          </a:ln>
        </p:spPr>
        <p:txBody>
          <a:bodyPr>
            <a:noAutofit/>
          </a:bodyPr>
          <a:lstStyle/>
          <a:p>
            <a:pPr marL="0" indent="0" algn="just">
              <a:buNone/>
            </a:pPr>
            <a:r>
              <a:rPr lang="es-MX" b="1" dirty="0"/>
              <a:t>PASO 3: </a:t>
            </a:r>
            <a:r>
              <a:rPr lang="es-MX" dirty="0"/>
              <a:t>Calcule el equipo y la mano de obra que se requerirán para cumplir con los pronósticos de las líneas de productos para cada año.</a:t>
            </a:r>
          </a:p>
        </p:txBody>
      </p:sp>
    </p:spTree>
    <p:extLst>
      <p:ext uri="{BB962C8B-B14F-4D97-AF65-F5344CB8AC3E}">
        <p14:creationId xmlns:p14="http://schemas.microsoft.com/office/powerpoint/2010/main" val="2608066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Marcador de contenido 2"/>
          <p:cNvSpPr>
            <a:spLocks noGrp="1"/>
          </p:cNvSpPr>
          <p:nvPr>
            <p:ph idx="1"/>
          </p:nvPr>
        </p:nvSpPr>
        <p:spPr>
          <a:xfrm>
            <a:off x="1559525" y="710088"/>
            <a:ext cx="9072949" cy="581617"/>
          </a:xfrm>
          <a:ln>
            <a:solidFill>
              <a:schemeClr val="accent1"/>
            </a:solidFill>
          </a:ln>
        </p:spPr>
        <p:txBody>
          <a:bodyPr>
            <a:noAutofit/>
          </a:bodyPr>
          <a:lstStyle/>
          <a:p>
            <a:pPr marL="0" indent="0" algn="just">
              <a:buNone/>
            </a:pPr>
            <a:r>
              <a:rPr lang="es-MX" b="1" dirty="0"/>
              <a:t>PASO 5: </a:t>
            </a:r>
            <a:r>
              <a:rPr lang="es-MX" dirty="0"/>
              <a:t>Analice los requerimientos con base a los resultados.</a:t>
            </a:r>
          </a:p>
        </p:txBody>
      </p:sp>
      <p:graphicFrame>
        <p:nvGraphicFramePr>
          <p:cNvPr id="2" name="Objeto 1">
            <a:extLst>
              <a:ext uri="{FF2B5EF4-FFF2-40B4-BE49-F238E27FC236}">
                <a16:creationId xmlns:a16="http://schemas.microsoft.com/office/drawing/2014/main" id="{F00E52F4-491F-4777-809A-DEF6C2AAA40E}"/>
              </a:ext>
            </a:extLst>
          </p:cNvPr>
          <p:cNvGraphicFramePr>
            <a:graphicFrameLocks noChangeAspect="1"/>
          </p:cNvGraphicFramePr>
          <p:nvPr>
            <p:extLst>
              <p:ext uri="{D42A27DB-BD31-4B8C-83A1-F6EECF244321}">
                <p14:modId xmlns:p14="http://schemas.microsoft.com/office/powerpoint/2010/main" val="1250635665"/>
              </p:ext>
            </p:extLst>
          </p:nvPr>
        </p:nvGraphicFramePr>
        <p:xfrm>
          <a:off x="1990189" y="1860647"/>
          <a:ext cx="8211622" cy="3996456"/>
        </p:xfrm>
        <a:graphic>
          <a:graphicData uri="http://schemas.openxmlformats.org/presentationml/2006/ole">
            <mc:AlternateContent xmlns:mc="http://schemas.openxmlformats.org/markup-compatibility/2006">
              <mc:Choice xmlns:v="urn:schemas-microsoft-com:vml" Requires="v">
                <p:oleObj spid="_x0000_s3076" name="Worksheet" r:id="rId3" imgW="3933986" imgH="1914441" progId="Excel.Sheet.12">
                  <p:embed/>
                </p:oleObj>
              </mc:Choice>
              <mc:Fallback>
                <p:oleObj name="Worksheet" r:id="rId3" imgW="3933986" imgH="1914441" progId="Excel.Sheet.12">
                  <p:embed/>
                  <p:pic>
                    <p:nvPicPr>
                      <p:cNvPr id="0" name=""/>
                      <p:cNvPicPr/>
                      <p:nvPr/>
                    </p:nvPicPr>
                    <p:blipFill>
                      <a:blip r:embed="rId4"/>
                      <a:stretch>
                        <a:fillRect/>
                      </a:stretch>
                    </p:blipFill>
                    <p:spPr>
                      <a:xfrm>
                        <a:off x="1990189" y="1860647"/>
                        <a:ext cx="8211622" cy="3996456"/>
                      </a:xfrm>
                      <a:prstGeom prst="rect">
                        <a:avLst/>
                      </a:prstGeom>
                    </p:spPr>
                  </p:pic>
                </p:oleObj>
              </mc:Fallback>
            </mc:AlternateContent>
          </a:graphicData>
        </a:graphic>
      </p:graphicFrame>
    </p:spTree>
    <p:extLst>
      <p:ext uri="{BB962C8B-B14F-4D97-AF65-F5344CB8AC3E}">
        <p14:creationId xmlns:p14="http://schemas.microsoft.com/office/powerpoint/2010/main" val="493503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27200" y="1909763"/>
            <a:ext cx="9144000" cy="2387600"/>
          </a:xfrm>
          <a:ln>
            <a:solidFill>
              <a:schemeClr val="tx2">
                <a:lumMod val="75000"/>
              </a:schemeClr>
            </a:solidFill>
          </a:ln>
        </p:spPr>
        <p:txBody>
          <a:bodyPr/>
          <a:lstStyle/>
          <a:p>
            <a:r>
              <a:rPr lang="es-ES" dirty="0"/>
              <a:t>EJEMPLO ÁRBOL DE DECISIÓN</a:t>
            </a:r>
          </a:p>
        </p:txBody>
      </p:sp>
    </p:spTree>
    <p:extLst>
      <p:ext uri="{BB962C8B-B14F-4D97-AF65-F5344CB8AC3E}">
        <p14:creationId xmlns:p14="http://schemas.microsoft.com/office/powerpoint/2010/main" val="1476817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06970" y="360877"/>
            <a:ext cx="11256661" cy="5693934"/>
          </a:xfrm>
          <a:ln>
            <a:solidFill>
              <a:schemeClr val="accent1"/>
            </a:solidFill>
          </a:ln>
        </p:spPr>
        <p:txBody>
          <a:bodyPr>
            <a:normAutofit fontScale="92500" lnSpcReduction="10000"/>
          </a:bodyPr>
          <a:lstStyle/>
          <a:p>
            <a:pPr marL="0" indent="0" algn="just">
              <a:buNone/>
            </a:pPr>
            <a:r>
              <a:rPr lang="es-MX" dirty="0"/>
              <a:t>MUCHAFRUTA es un negocio nuevo que fabrica y comercializa refrescos de fruta. La compañía tiene su domicilio en Cartago y cuenta con 150 empleados. Debido a un crecimiento en las ventas por negociaciones en el mercado de EEUU, la compañía necesita más espacio de producción.</a:t>
            </a:r>
          </a:p>
          <a:p>
            <a:pPr algn="just"/>
            <a:r>
              <a:rPr lang="es-MX" dirty="0"/>
              <a:t>Tiene la opción de arrendar espacio adicional en su actual ubicación en Cartago para dos años más, pero después tendrá que mudarse a otra planta.</a:t>
            </a:r>
          </a:p>
          <a:p>
            <a:pPr algn="just"/>
            <a:r>
              <a:rPr lang="es-MX" dirty="0"/>
              <a:t>Otra opción que está considerando la compañía es mudar inmediatamente la operación entera al pueblo de La Paila.</a:t>
            </a:r>
          </a:p>
          <a:p>
            <a:pPr algn="just"/>
            <a:r>
              <a:rPr lang="es-MX" dirty="0"/>
              <a:t>Una tercera opción es que la compañía arriende de inmediato otra planta en Cartago. </a:t>
            </a:r>
          </a:p>
          <a:p>
            <a:pPr marL="0" indent="0" algn="just">
              <a:buNone/>
            </a:pPr>
            <a:r>
              <a:rPr lang="es-MX" dirty="0"/>
              <a:t>Si la compañía elige la primera opción y arrienda más espacio en su ubicación actual, al paso de dos años, podría arrendar otra planta en Cartago o mudarse al pueblo de La Paila.</a:t>
            </a:r>
          </a:p>
          <a:p>
            <a:pPr marL="0" indent="0" algn="just">
              <a:buNone/>
            </a:pPr>
            <a:r>
              <a:rPr lang="es-MX" dirty="0"/>
              <a:t>A continuación se presentan algunos datos adicionales sobre las alternativas y la situación actual.</a:t>
            </a:r>
            <a:endParaRPr lang="es-ES" dirty="0"/>
          </a:p>
        </p:txBody>
      </p:sp>
    </p:spTree>
    <p:extLst>
      <p:ext uri="{BB962C8B-B14F-4D97-AF65-F5344CB8AC3E}">
        <p14:creationId xmlns:p14="http://schemas.microsoft.com/office/powerpoint/2010/main" val="147102554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618</TotalTime>
  <Words>863</Words>
  <Application>Microsoft Office PowerPoint</Application>
  <PresentationFormat>Panorámica</PresentationFormat>
  <Paragraphs>45</Paragraphs>
  <Slides>14</Slides>
  <Notes>0</Notes>
  <HiddenSlides>0</HiddenSlides>
  <MMClips>0</MMClips>
  <ScaleCrop>false</ScaleCrop>
  <HeadingPairs>
    <vt:vector size="8" baseType="variant">
      <vt:variant>
        <vt:lpstr>Fuentes usadas</vt:lpstr>
      </vt:variant>
      <vt:variant>
        <vt:i4>6</vt:i4>
      </vt:variant>
      <vt:variant>
        <vt:lpstr>Tema</vt:lpstr>
      </vt:variant>
      <vt:variant>
        <vt:i4>1</vt:i4>
      </vt:variant>
      <vt:variant>
        <vt:lpstr>Servidores OLE incrustados</vt:lpstr>
      </vt:variant>
      <vt:variant>
        <vt:i4>1</vt:i4>
      </vt:variant>
      <vt:variant>
        <vt:lpstr>Títulos de diapositiva</vt:lpstr>
      </vt:variant>
      <vt:variant>
        <vt:i4>14</vt:i4>
      </vt:variant>
    </vt:vector>
  </HeadingPairs>
  <TitlesOfParts>
    <vt:vector size="22" baseType="lpstr">
      <vt:lpstr>Agenda-Light</vt:lpstr>
      <vt:lpstr>Arial</vt:lpstr>
      <vt:lpstr>Calibri</vt:lpstr>
      <vt:lpstr>Calibri Light</vt:lpstr>
      <vt:lpstr>Symbol</vt:lpstr>
      <vt:lpstr>TimesLTStd-Roman</vt:lpstr>
      <vt:lpstr>Tema de Office</vt:lpstr>
      <vt:lpstr>Hoja de cálculo de Microsoft Excel</vt:lpstr>
      <vt:lpstr>EJEMPLO CAPACIDAD REQUERIDA</vt:lpstr>
      <vt:lpstr>Presentación de PowerPoint</vt:lpstr>
      <vt:lpstr>Presentación de PowerPoint</vt:lpstr>
      <vt:lpstr>Presentación de PowerPoint</vt:lpstr>
      <vt:lpstr>Presentación de PowerPoint</vt:lpstr>
      <vt:lpstr>Presentación de PowerPoint</vt:lpstr>
      <vt:lpstr>Presentación de PowerPoint</vt:lpstr>
      <vt:lpstr>EJEMPLO ÁRBOL DE DECISIÓN</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EJERCICIO CPM-REDUCCIÓN TIEMPOS VS COSTOS</dc:title>
  <dc:creator>Henry Hernán</dc:creator>
  <cp:lastModifiedBy>Henry Castaño</cp:lastModifiedBy>
  <cp:revision>35</cp:revision>
  <dcterms:created xsi:type="dcterms:W3CDTF">2021-09-15T22:51:05Z</dcterms:created>
  <dcterms:modified xsi:type="dcterms:W3CDTF">2021-11-17T23:31:26Z</dcterms:modified>
</cp:coreProperties>
</file>