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12192000" cy="95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26360" y="1159652"/>
            <a:ext cx="1786650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spc="-16" dirty="0">
                <a:solidFill>
                  <a:srgbClr val="00AFEF"/>
                </a:solidFill>
                <a:latin typeface="Calibri"/>
                <a:cs typeface="Calibri"/>
              </a:rPr>
              <a:t>RECIBO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33986" y="1159652"/>
            <a:ext cx="2656871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spc="-9" dirty="0">
                <a:solidFill>
                  <a:srgbClr val="00AFEF"/>
                </a:solidFill>
                <a:latin typeface="Calibri"/>
                <a:cs typeface="Calibri"/>
              </a:rPr>
              <a:t>Y ENTREGA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2718" y="1159652"/>
            <a:ext cx="726262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dirty="0">
                <a:solidFill>
                  <a:srgbClr val="00AFEF"/>
                </a:solidFill>
                <a:latin typeface="Calibri"/>
                <a:cs typeface="Calibri"/>
              </a:rPr>
              <a:t>DE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6345" y="1159652"/>
            <a:ext cx="1772428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spc="-3" dirty="0">
                <a:solidFill>
                  <a:srgbClr val="00AFEF"/>
                </a:solidFill>
                <a:latin typeface="Calibri"/>
                <a:cs typeface="Calibri"/>
              </a:rPr>
              <a:t>TURNO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71800" y="5486400"/>
            <a:ext cx="3498901" cy="69850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algn="ctr">
              <a:lnSpc>
                <a:spcPts val="2500"/>
              </a:lnSpc>
            </a:pPr>
            <a:r>
              <a:rPr lang="es-CO" sz="2400" spc="-1" dirty="0">
                <a:latin typeface="Calibri"/>
                <a:cs typeface="Calibri"/>
              </a:rPr>
              <a:t>SANDRA DUQUE</a:t>
            </a:r>
          </a:p>
          <a:p>
            <a:pPr algn="ctr">
              <a:lnSpc>
                <a:spcPts val="2500"/>
              </a:lnSpc>
            </a:pPr>
            <a:r>
              <a:rPr lang="es-CO" sz="2400" spc="-1" dirty="0">
                <a:latin typeface="Calibri"/>
                <a:cs typeface="Calibri"/>
              </a:rPr>
              <a:t>DOCENTE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1026" name="Picture 2" descr="Alemania necesita desesperadamente personal de enfermería | Alemania Hoy |  DW | 17.08.2020">
            <a:extLst>
              <a:ext uri="{FF2B5EF4-FFF2-40B4-BE49-F238E27FC236}">
                <a16:creationId xmlns:a16="http://schemas.microsoft.com/office/drawing/2014/main" id="{1B3E3CA6-1338-485A-BBB3-2B8950357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733550"/>
            <a:ext cx="6667500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490345" y="1038109"/>
            <a:ext cx="203358" cy="1021651"/>
          </a:xfrm>
          <a:prstGeom prst="rect">
            <a:avLst/>
          </a:prstGeom>
        </p:spPr>
        <p:txBody>
          <a:bodyPr wrap="square" lIns="0" tIns="18827" rIns="0" bIns="0" rtlCol="0">
            <a:noAutofit/>
          </a:bodyPr>
          <a:lstStyle/>
          <a:p>
            <a:pPr marL="12700">
              <a:lnSpc>
                <a:spcPts val="2965"/>
              </a:lnSpc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674"/>
              </a:spcBef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7364" y="1059576"/>
            <a:ext cx="4805024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4" dirty="0">
                <a:latin typeface="Calibri"/>
                <a:cs typeface="Calibri"/>
              </a:rPr>
              <a:t>Describir en orden céfalo caudal.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77364" y="1699910"/>
            <a:ext cx="1096077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9" dirty="0">
                <a:latin typeface="Calibri"/>
                <a:cs typeface="Calibri"/>
              </a:rPr>
              <a:t>Equipo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91866" y="1699910"/>
            <a:ext cx="247361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57626" y="1699910"/>
            <a:ext cx="1637679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5" dirty="0">
                <a:latin typeface="Calibri"/>
                <a:cs typeface="Calibri"/>
              </a:rPr>
              <a:t>materiales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15560" y="1699910"/>
            <a:ext cx="254487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89321" y="1699910"/>
            <a:ext cx="881950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12" dirty="0">
                <a:latin typeface="Calibri"/>
                <a:cs typeface="Calibri"/>
              </a:rPr>
              <a:t>cargo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90081" y="1699910"/>
            <a:ext cx="538848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4" dirty="0">
                <a:latin typeface="Calibri"/>
                <a:cs typeface="Calibri"/>
              </a:rPr>
              <a:t>del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48195" y="1699910"/>
            <a:ext cx="3047875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5" dirty="0">
                <a:latin typeface="Calibri"/>
                <a:cs typeface="Calibri"/>
              </a:rPr>
              <a:t>servicio:  </a:t>
            </a:r>
            <a:r>
              <a:rPr sz="2800" spc="5" dirty="0">
                <a:latin typeface="Calibri"/>
                <a:cs typeface="Calibri"/>
              </a:rPr>
              <a:t>inventario,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16210" y="1699910"/>
            <a:ext cx="438910" cy="381317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14" dirty="0">
                <a:latin typeface="Calibri"/>
                <a:cs typeface="Calibri"/>
              </a:rPr>
              <a:t>en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77364" y="2340610"/>
            <a:ext cx="8000852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5" dirty="0">
                <a:latin typeface="Calibri"/>
                <a:cs typeface="Calibri"/>
              </a:rPr>
              <a:t>reparación, operativos, lo que se prestó a otro servicio.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0345" y="2959623"/>
            <a:ext cx="203200" cy="381000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7364" y="2981071"/>
            <a:ext cx="1723719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4" dirty="0">
                <a:latin typeface="Calibri"/>
                <a:cs typeface="Calibri"/>
              </a:rPr>
              <a:t>Novedades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96360" y="2981071"/>
            <a:ext cx="534478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3" dirty="0">
                <a:latin typeface="Calibri"/>
                <a:cs typeface="Calibri"/>
              </a:rPr>
              <a:t>del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6000" y="2981071"/>
            <a:ext cx="1452176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b="1" spc="-6" dirty="0">
                <a:latin typeface="Calibri"/>
                <a:cs typeface="Calibri"/>
              </a:rPr>
              <a:t>personal: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2833" y="2981071"/>
            <a:ext cx="2208254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0" dirty="0">
                <a:latin typeface="Calibri"/>
                <a:cs typeface="Calibri"/>
              </a:rPr>
              <a:t>incapacidades,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71889" y="2981071"/>
            <a:ext cx="1484964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1" dirty="0">
                <a:latin typeface="Calibri"/>
                <a:cs typeface="Calibri"/>
              </a:rPr>
              <a:t>permisos,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7364" y="3620785"/>
            <a:ext cx="8991546" cy="166216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 marR="65112">
              <a:lnSpc>
                <a:spcPts val="2900"/>
              </a:lnSpc>
            </a:pPr>
            <a:r>
              <a:rPr sz="2800" spc="-1" dirty="0">
                <a:latin typeface="Calibri"/>
                <a:cs typeface="Calibri"/>
              </a:rPr>
              <a:t>vacaciones, cambios de turnos, asignaciones de funciones.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480"/>
              </a:spcBef>
            </a:pPr>
            <a:r>
              <a:rPr sz="2800" spc="18" dirty="0">
                <a:latin typeface="Calibri"/>
                <a:cs typeface="Calibri"/>
              </a:rPr>
              <a:t>Todos los servicios deben ser entregados en completo orden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1625"/>
              </a:spcBef>
            </a:pPr>
            <a:r>
              <a:rPr sz="2800" spc="2" dirty="0">
                <a:latin typeface="Calibri"/>
                <a:cs typeface="Calibri"/>
              </a:rPr>
              <a:t>y aseo.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90345" y="4239779"/>
            <a:ext cx="203358" cy="381317"/>
          </a:xfrm>
          <a:prstGeom prst="rect">
            <a:avLst/>
          </a:prstGeom>
        </p:spPr>
        <p:txBody>
          <a:bodyPr wrap="square" lIns="0" tIns="18827" rIns="0" bIns="0" rtlCol="0">
            <a:noAutofit/>
          </a:bodyPr>
          <a:lstStyle/>
          <a:p>
            <a:pPr marL="12700">
              <a:lnSpc>
                <a:spcPts val="2965"/>
              </a:lnSpc>
            </a:pPr>
            <a:r>
              <a:rPr sz="2800" dirty="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32175" y="6407229"/>
            <a:ext cx="2597286" cy="160337"/>
          </a:xfrm>
          <a:prstGeom prst="rect">
            <a:avLst/>
          </a:prstGeom>
        </p:spPr>
        <p:txBody>
          <a:bodyPr wrap="square" lIns="0" tIns="7365" rIns="0" bIns="0" rtlCol="0">
            <a:noAutofit/>
          </a:bodyPr>
          <a:lstStyle/>
          <a:p>
            <a:pPr marL="12700">
              <a:lnSpc>
                <a:spcPts val="1160"/>
              </a:lnSpc>
            </a:pPr>
            <a:endParaRPr sz="1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9144000" y="0"/>
            <a:ext cx="3190240" cy="815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53200" y="1028700"/>
            <a:ext cx="4800600" cy="4800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7340" y="359552"/>
            <a:ext cx="5345907" cy="1378442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546735" marR="45720">
              <a:lnSpc>
                <a:spcPts val="4500"/>
              </a:lnSpc>
            </a:pPr>
            <a:r>
              <a:rPr sz="4400" spc="-62" dirty="0">
                <a:solidFill>
                  <a:srgbClr val="003882"/>
                </a:solidFill>
                <a:latin typeface="Calibri"/>
                <a:cs typeface="Calibri"/>
              </a:rPr>
              <a:t>Definición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097"/>
              </a:spcBef>
            </a:pPr>
            <a:r>
              <a:rPr sz="2400" spc="-6" dirty="0">
                <a:latin typeface="Calibri"/>
                <a:cs typeface="Calibri"/>
              </a:rPr>
              <a:t>Proceso </a:t>
            </a:r>
            <a:r>
              <a:rPr sz="2400" spc="-6" dirty="0">
                <a:solidFill>
                  <a:srgbClr val="006FC0"/>
                </a:solidFill>
                <a:latin typeface="Calibri"/>
                <a:cs typeface="Calibri"/>
              </a:rPr>
              <a:t>oral </a:t>
            </a:r>
            <a:r>
              <a:rPr sz="2400" spc="-6" dirty="0">
                <a:latin typeface="Calibri"/>
                <a:cs typeface="Calibri"/>
              </a:rPr>
              <a:t>sobre cada paciente, ayudado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0230" y="1407795"/>
            <a:ext cx="678386" cy="84366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7780" marR="45720">
              <a:lnSpc>
                <a:spcPts val="2500"/>
              </a:lnSpc>
            </a:pPr>
            <a:r>
              <a:rPr sz="2400" dirty="0">
                <a:latin typeface="Calibri"/>
                <a:cs typeface="Calibri"/>
              </a:rPr>
              <a:t>por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988"/>
              </a:spcBef>
            </a:pPr>
            <a:r>
              <a:rPr sz="2400" spc="-7" dirty="0">
                <a:solidFill>
                  <a:srgbClr val="006FC0"/>
                </a:solidFill>
                <a:latin typeface="Calibri"/>
                <a:cs typeface="Calibri"/>
              </a:rPr>
              <a:t>claro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1921255"/>
            <a:ext cx="3865264" cy="840692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-4" dirty="0">
                <a:latin typeface="Calibri"/>
                <a:cs typeface="Calibri"/>
              </a:rPr>
              <a:t>un </a:t>
            </a:r>
            <a:r>
              <a:rPr sz="2400" spc="-4" dirty="0">
                <a:solidFill>
                  <a:srgbClr val="006FC0"/>
                </a:solidFill>
                <a:latin typeface="Calibri"/>
                <a:cs typeface="Calibri"/>
              </a:rPr>
              <a:t>registro escrito </a:t>
            </a:r>
            <a:r>
              <a:rPr sz="2400" spc="-4" dirty="0">
                <a:latin typeface="Calibri"/>
                <a:cs typeface="Calibri"/>
              </a:rPr>
              <a:t>el cual debe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964"/>
              </a:spcBef>
            </a:pP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y detallado,  </a:t>
            </a:r>
            <a:r>
              <a:rPr sz="2400" spc="-5" dirty="0">
                <a:latin typeface="Calibri"/>
                <a:cs typeface="Calibri"/>
              </a:rPr>
              <a:t>incluye: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71696" y="1921255"/>
            <a:ext cx="1482271" cy="330200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-5" dirty="0">
                <a:latin typeface="Calibri"/>
                <a:cs typeface="Calibri"/>
              </a:rPr>
              <a:t>ser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preciso,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2929918"/>
            <a:ext cx="343027" cy="2378138"/>
          </a:xfrm>
          <a:prstGeom prst="rect">
            <a:avLst/>
          </a:prstGeom>
        </p:spPr>
        <p:txBody>
          <a:bodyPr wrap="square" lIns="0" tIns="14731" rIns="0" bIns="0" rtlCol="0">
            <a:noAutofit/>
          </a:bodyPr>
          <a:lstStyle/>
          <a:p>
            <a:pPr marL="12700" marR="330">
              <a:lnSpc>
                <a:spcPts val="2320"/>
              </a:lnSpc>
            </a:pPr>
            <a:r>
              <a:rPr sz="2400" spc="935" dirty="0">
                <a:latin typeface="Arial Unicode MS"/>
                <a:cs typeface="Arial Unicode MS"/>
              </a:rPr>
              <a:t></a:t>
            </a:r>
            <a:endParaRPr sz="2400">
              <a:latin typeface="Arial Unicode MS"/>
              <a:cs typeface="Arial Unicode MS"/>
            </a:endParaRPr>
          </a:p>
          <a:p>
            <a:pPr marL="12700">
              <a:lnSpc>
                <a:spcPct val="89192"/>
              </a:lnSpc>
              <a:spcBef>
                <a:spcPts val="1355"/>
              </a:spcBef>
            </a:pPr>
            <a:r>
              <a:rPr sz="2400" spc="935" dirty="0">
                <a:latin typeface="Arial Unicode MS"/>
                <a:cs typeface="Arial Unicode MS"/>
              </a:rPr>
              <a:t></a:t>
            </a:r>
            <a:endParaRPr sz="2400">
              <a:latin typeface="Arial Unicode MS"/>
              <a:cs typeface="Arial Unicode MS"/>
            </a:endParaRPr>
          </a:p>
          <a:p>
            <a:pPr marL="12700" marR="330">
              <a:lnSpc>
                <a:spcPct val="89192"/>
              </a:lnSpc>
              <a:spcBef>
                <a:spcPts val="1454"/>
              </a:spcBef>
            </a:pPr>
            <a:r>
              <a:rPr sz="2400" spc="935" dirty="0">
                <a:latin typeface="Arial Unicode MS"/>
                <a:cs typeface="Arial Unicode MS"/>
              </a:rPr>
              <a:t></a:t>
            </a:r>
            <a:endParaRPr sz="2400">
              <a:latin typeface="Arial Unicode MS"/>
              <a:cs typeface="Arial Unicode MS"/>
            </a:endParaRPr>
          </a:p>
          <a:p>
            <a:pPr marL="12700" marR="330">
              <a:lnSpc>
                <a:spcPct val="89192"/>
              </a:lnSpc>
              <a:spcBef>
                <a:spcPts val="1473"/>
              </a:spcBef>
            </a:pPr>
            <a:r>
              <a:rPr sz="2400" spc="935" dirty="0">
                <a:latin typeface="Arial Unicode MS"/>
                <a:cs typeface="Arial Unicode MS"/>
              </a:rPr>
              <a:t></a:t>
            </a:r>
            <a:endParaRPr sz="2400">
              <a:latin typeface="Arial Unicode MS"/>
              <a:cs typeface="Arial Unicode MS"/>
            </a:endParaRPr>
          </a:p>
          <a:p>
            <a:pPr marL="12700" marR="0">
              <a:lnSpc>
                <a:spcPct val="89192"/>
              </a:lnSpc>
              <a:spcBef>
                <a:spcPts val="1451"/>
              </a:spcBef>
            </a:pPr>
            <a:r>
              <a:rPr sz="2400" spc="935" dirty="0">
                <a:latin typeface="Arial Unicode MS"/>
                <a:cs typeface="Arial Unicode MS"/>
              </a:rPr>
              <a:t></a:t>
            </a:r>
            <a:endParaRPr sz="24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0" y="2945129"/>
            <a:ext cx="3307242" cy="2378154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 marR="43110">
              <a:lnSpc>
                <a:spcPts val="2500"/>
              </a:lnSpc>
            </a:pPr>
            <a:r>
              <a:rPr sz="2400" spc="-4" dirty="0">
                <a:latin typeface="Calibri"/>
                <a:cs typeface="Calibri"/>
              </a:rPr>
              <a:t>Estado del paciente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929"/>
              </a:lnSpc>
              <a:spcBef>
                <a:spcPts val="985"/>
              </a:spcBef>
            </a:pPr>
            <a:r>
              <a:rPr sz="2400" dirty="0">
                <a:latin typeface="Calibri"/>
                <a:cs typeface="Calibri"/>
              </a:rPr>
              <a:t>P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oc</a:t>
            </a:r>
            <a:r>
              <a:rPr sz="2400" spc="9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9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9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9" dirty="0">
                <a:latin typeface="Calibri"/>
                <a:cs typeface="Calibri"/>
              </a:rPr>
              <a:t>n</a:t>
            </a:r>
            <a:r>
              <a:rPr sz="2400" spc="-1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os</a:t>
            </a:r>
            <a:r>
              <a:rPr sz="2400" spc="-69" dirty="0">
                <a:latin typeface="Calibri"/>
                <a:cs typeface="Calibri"/>
              </a:rPr>
              <a:t> </a:t>
            </a:r>
            <a:r>
              <a:rPr sz="2400" spc="-3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4" dirty="0">
                <a:latin typeface="Calibri"/>
                <a:cs typeface="Calibri"/>
              </a:rPr>
              <a:t>a</a:t>
            </a:r>
            <a:r>
              <a:rPr sz="2400" spc="4" dirty="0">
                <a:latin typeface="Calibri"/>
                <a:cs typeface="Calibri"/>
              </a:rPr>
              <a:t>li</a:t>
            </a:r>
            <a:r>
              <a:rPr sz="2400" spc="-50" dirty="0">
                <a:latin typeface="Calibri"/>
                <a:cs typeface="Calibri"/>
              </a:rPr>
              <a:t>z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-9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s 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929"/>
              </a:lnSpc>
              <a:spcBef>
                <a:spcPts val="1101"/>
              </a:spcBef>
            </a:pPr>
            <a:r>
              <a:rPr sz="2400" spc="-11" dirty="0">
                <a:latin typeface="Calibri"/>
                <a:cs typeface="Calibri"/>
              </a:rPr>
              <a:t>Tratamientos especiales 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929"/>
              </a:lnSpc>
              <a:spcBef>
                <a:spcPts val="1101"/>
              </a:spcBef>
            </a:pPr>
            <a:r>
              <a:rPr sz="2400" spc="-1" dirty="0">
                <a:latin typeface="Calibri"/>
                <a:cs typeface="Calibri"/>
              </a:rPr>
              <a:t>Exámenes</a:t>
            </a:r>
            <a:endParaRPr sz="2400">
              <a:latin typeface="Calibri"/>
              <a:cs typeface="Calibri"/>
            </a:endParaRPr>
          </a:p>
          <a:p>
            <a:pPr marL="12700" marR="43110">
              <a:lnSpc>
                <a:spcPct val="101725"/>
              </a:lnSpc>
              <a:spcBef>
                <a:spcPts val="1286"/>
              </a:spcBef>
            </a:pPr>
            <a:r>
              <a:rPr sz="2400" spc="-1" dirty="0">
                <a:latin typeface="Calibri"/>
                <a:cs typeface="Calibri"/>
              </a:rPr>
              <a:t>Situación de la unidad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0876" y="3457971"/>
            <a:ext cx="209275" cy="330517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dirty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66616" y="3457971"/>
            <a:ext cx="1454470" cy="330517"/>
          </a:xfrm>
          <a:prstGeom prst="rect">
            <a:avLst/>
          </a:prstGeom>
        </p:spPr>
        <p:txBody>
          <a:bodyPr wrap="square" lIns="0" tIns="15875" rIns="0" bIns="0" rtlCol="0">
            <a:noAutofit/>
          </a:bodyPr>
          <a:lstStyle/>
          <a:p>
            <a:pPr marL="12700">
              <a:lnSpc>
                <a:spcPts val="2500"/>
              </a:lnSpc>
            </a:pPr>
            <a:r>
              <a:rPr sz="2400" spc="-4" dirty="0">
                <a:latin typeface="Calibri"/>
                <a:cs typeface="Calibri"/>
              </a:rPr>
              <a:t>pendientes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42605" y="5854382"/>
            <a:ext cx="2499847" cy="152400"/>
          </a:xfrm>
          <a:prstGeom prst="rect">
            <a:avLst/>
          </a:prstGeom>
        </p:spPr>
        <p:txBody>
          <a:bodyPr wrap="square" lIns="0" tIns="6985" rIns="0" bIns="0" rtlCol="0">
            <a:noAutofit/>
          </a:bodyPr>
          <a:lstStyle/>
          <a:p>
            <a:pPr marL="12700">
              <a:lnSpc>
                <a:spcPts val="1100"/>
              </a:lnSpc>
            </a:pPr>
            <a:r>
              <a:rPr sz="1000" spc="0" dirty="0">
                <a:latin typeface="Calibri"/>
                <a:cs typeface="Calibri"/>
              </a:rPr>
              <a:t>https://images.app.goo.gl/937g4thRLh6H5B6x5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9144000" y="0"/>
            <a:ext cx="3190240" cy="815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05600" y="2057400"/>
            <a:ext cx="5257800" cy="31216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88937" y="838215"/>
            <a:ext cx="2197634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spc="-61" dirty="0">
                <a:solidFill>
                  <a:srgbClr val="003882"/>
                </a:solidFill>
                <a:latin typeface="Calibri"/>
                <a:cs typeface="Calibri"/>
              </a:rPr>
              <a:t>Objetivos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4659" y="1592615"/>
            <a:ext cx="165258" cy="305117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1680" y="1609486"/>
            <a:ext cx="1080952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4" dirty="0">
                <a:latin typeface="Calibri"/>
                <a:cs typeface="Calibri"/>
              </a:rPr>
              <a:t>Asegurar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62733" y="1609486"/>
            <a:ext cx="258779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25" dirty="0">
                <a:latin typeface="Calibri"/>
                <a:cs typeface="Calibri"/>
              </a:rPr>
              <a:t>la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66035" y="1609486"/>
            <a:ext cx="1413467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7" dirty="0">
                <a:latin typeface="Calibri"/>
                <a:cs typeface="Calibri"/>
              </a:rPr>
              <a:t>continuidad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19829" y="1609486"/>
            <a:ext cx="419093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4" dirty="0">
                <a:latin typeface="Calibri"/>
                <a:cs typeface="Calibri"/>
              </a:rPr>
              <a:t>del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5276" y="1609486"/>
            <a:ext cx="968812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3" dirty="0">
                <a:latin typeface="Calibri"/>
                <a:cs typeface="Calibri"/>
              </a:rPr>
              <a:t>cuidado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82030" y="1609486"/>
            <a:ext cx="354431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4" dirty="0">
                <a:latin typeface="Calibri"/>
                <a:cs typeface="Calibri"/>
              </a:rPr>
              <a:t>de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1680" y="1945259"/>
            <a:ext cx="2576781" cy="640206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 marR="41910">
              <a:lnSpc>
                <a:spcPts val="2300"/>
              </a:lnSpc>
            </a:pPr>
            <a:r>
              <a:rPr sz="2200" spc="-4" dirty="0">
                <a:latin typeface="Calibri"/>
                <a:cs typeface="Calibri"/>
              </a:rPr>
              <a:t>enfermería.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40"/>
              </a:lnSpc>
              <a:spcBef>
                <a:spcPts val="16"/>
              </a:spcBef>
            </a:pPr>
            <a:r>
              <a:rPr sz="2200" spc="0" dirty="0">
                <a:latin typeface="Calibri"/>
                <a:cs typeface="Calibri"/>
              </a:rPr>
              <a:t>Ma</a:t>
            </a:r>
            <a:r>
              <a:rPr sz="2200" spc="-29" dirty="0">
                <a:latin typeface="Calibri"/>
                <a:cs typeface="Calibri"/>
              </a:rPr>
              <a:t>n</a:t>
            </a:r>
            <a:r>
              <a:rPr sz="2200" spc="-19" dirty="0">
                <a:latin typeface="Calibri"/>
                <a:cs typeface="Calibri"/>
              </a:rPr>
              <a:t>t</a:t>
            </a:r>
            <a:r>
              <a:rPr sz="2200" spc="0" dirty="0">
                <a:latin typeface="Calibri"/>
                <a:cs typeface="Calibri"/>
              </a:rPr>
              <a:t>e</a:t>
            </a:r>
            <a:r>
              <a:rPr sz="2200" spc="4" dirty="0">
                <a:latin typeface="Calibri"/>
                <a:cs typeface="Calibri"/>
              </a:rPr>
              <a:t>n</a:t>
            </a:r>
            <a:r>
              <a:rPr sz="2200" spc="0" dirty="0">
                <a:latin typeface="Calibri"/>
                <a:cs typeface="Calibri"/>
              </a:rPr>
              <a:t>er  </a:t>
            </a:r>
            <a:r>
              <a:rPr sz="2200" spc="74" dirty="0">
                <a:latin typeface="Calibri"/>
                <a:cs typeface="Calibri"/>
              </a:rPr>
              <a:t> </a:t>
            </a:r>
            <a:r>
              <a:rPr sz="2200" spc="0" dirty="0">
                <a:latin typeface="Calibri"/>
                <a:cs typeface="Calibri"/>
              </a:rPr>
              <a:t>i</a:t>
            </a:r>
            <a:r>
              <a:rPr sz="2200" spc="-39" dirty="0">
                <a:latin typeface="Calibri"/>
                <a:cs typeface="Calibri"/>
              </a:rPr>
              <a:t>n</a:t>
            </a:r>
            <a:r>
              <a:rPr sz="2200" spc="-29" dirty="0">
                <a:latin typeface="Calibri"/>
                <a:cs typeface="Calibri"/>
              </a:rPr>
              <a:t>f</a:t>
            </a:r>
            <a:r>
              <a:rPr sz="2200" spc="0" dirty="0">
                <a:latin typeface="Calibri"/>
                <a:cs typeface="Calibri"/>
              </a:rPr>
              <a:t>o</a:t>
            </a:r>
            <a:r>
              <a:rPr sz="2200" spc="-4" dirty="0">
                <a:latin typeface="Calibri"/>
                <a:cs typeface="Calibri"/>
              </a:rPr>
              <a:t>r</a:t>
            </a:r>
            <a:r>
              <a:rPr sz="2200" spc="0" dirty="0">
                <a:latin typeface="Calibri"/>
                <a:cs typeface="Calibri"/>
              </a:rPr>
              <a:t>m</a:t>
            </a:r>
            <a:r>
              <a:rPr sz="2200" spc="-9" dirty="0">
                <a:latin typeface="Calibri"/>
                <a:cs typeface="Calibri"/>
              </a:rPr>
              <a:t>a</a:t>
            </a:r>
            <a:r>
              <a:rPr sz="2200" spc="0" dirty="0">
                <a:latin typeface="Calibri"/>
                <a:cs typeface="Calibri"/>
              </a:rPr>
              <a:t>do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4659" y="2263814"/>
            <a:ext cx="165100" cy="304800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47415" y="2280666"/>
            <a:ext cx="201143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dirty="0">
                <a:latin typeface="Calibri"/>
                <a:cs typeface="Calibri"/>
              </a:rPr>
              <a:t>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80154" y="2280666"/>
            <a:ext cx="1000926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19" dirty="0">
                <a:latin typeface="Calibri"/>
                <a:cs typeface="Calibri"/>
              </a:rPr>
              <a:t>to</a:t>
            </a:r>
            <a:r>
              <a:rPr sz="2200" spc="0" dirty="0">
                <a:latin typeface="Calibri"/>
                <a:cs typeface="Calibri"/>
              </a:rPr>
              <a:t>do  </a:t>
            </a:r>
            <a:r>
              <a:rPr sz="2200" spc="75" dirty="0">
                <a:latin typeface="Calibri"/>
                <a:cs typeface="Calibri"/>
              </a:rPr>
              <a:t> </a:t>
            </a:r>
            <a:r>
              <a:rPr sz="2200" spc="4" dirty="0">
                <a:latin typeface="Calibri"/>
                <a:cs typeface="Calibri"/>
              </a:rPr>
              <a:t>el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08169" y="2280666"/>
            <a:ext cx="1042832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9" dirty="0">
                <a:latin typeface="Calibri"/>
                <a:cs typeface="Calibri"/>
              </a:rPr>
              <a:t>personal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82030" y="2280666"/>
            <a:ext cx="354392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4" dirty="0">
                <a:latin typeface="Calibri"/>
                <a:cs typeface="Calibri"/>
              </a:rPr>
              <a:t>de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1680" y="2615580"/>
            <a:ext cx="5696962" cy="976058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24" dirty="0">
                <a:latin typeface="Calibri"/>
                <a:cs typeface="Calibri"/>
              </a:rPr>
              <a:t>enfermería de lo acontecido al paciente durante</a:t>
            </a:r>
            <a:endParaRPr sz="2200">
              <a:latin typeface="Calibri"/>
              <a:cs typeface="Calibri"/>
            </a:endParaRPr>
          </a:p>
          <a:p>
            <a:pPr marL="12700" marR="41957">
              <a:lnSpc>
                <a:spcPts val="2645"/>
              </a:lnSpc>
              <a:spcBef>
                <a:spcPts val="17"/>
              </a:spcBef>
            </a:pPr>
            <a:r>
              <a:rPr sz="2200" spc="0" dirty="0">
                <a:latin typeface="Calibri"/>
                <a:cs typeface="Calibri"/>
              </a:rPr>
              <a:t>el turno.</a:t>
            </a:r>
            <a:endParaRPr sz="2200">
              <a:latin typeface="Calibri"/>
              <a:cs typeface="Calibri"/>
            </a:endParaRPr>
          </a:p>
          <a:p>
            <a:pPr marL="12700" marR="41957">
              <a:lnSpc>
                <a:spcPts val="2640"/>
              </a:lnSpc>
            </a:pPr>
            <a:r>
              <a:rPr sz="2200" spc="-4" dirty="0">
                <a:latin typeface="Calibri"/>
                <a:cs typeface="Calibri"/>
              </a:rPr>
              <a:t>Analizar el estado del paciente y su evolución.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4659" y="3269650"/>
            <a:ext cx="165258" cy="640718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8">
              <a:lnSpc>
                <a:spcPct val="95825"/>
              </a:lnSpc>
            </a:pPr>
            <a:r>
              <a:rPr sz="220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1680" y="3622421"/>
            <a:ext cx="1257307" cy="975312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 marR="41910">
              <a:lnSpc>
                <a:spcPts val="2300"/>
              </a:lnSpc>
            </a:pPr>
            <a:r>
              <a:rPr sz="2200" spc="-5" dirty="0">
                <a:latin typeface="Calibri"/>
                <a:cs typeface="Calibri"/>
              </a:rPr>
              <a:t>Mantener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40"/>
              </a:lnSpc>
              <a:spcBef>
                <a:spcPts val="16"/>
              </a:spcBef>
            </a:pPr>
            <a:r>
              <a:rPr sz="2200" spc="0" dirty="0">
                <a:latin typeface="Calibri"/>
                <a:cs typeface="Calibri"/>
              </a:rPr>
              <a:t>necesarias</a:t>
            </a:r>
            <a:endParaRPr sz="2200">
              <a:latin typeface="Calibri"/>
              <a:cs typeface="Calibri"/>
            </a:endParaRPr>
          </a:p>
          <a:p>
            <a:pPr marL="12700" marR="41910">
              <a:lnSpc>
                <a:spcPts val="2640"/>
              </a:lnSpc>
            </a:pPr>
            <a:r>
              <a:rPr sz="2200" spc="-7" dirty="0">
                <a:latin typeface="Calibri"/>
                <a:cs typeface="Calibri"/>
              </a:rPr>
              <a:t>legal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98421" y="3622421"/>
            <a:ext cx="550673" cy="639953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13665" marR="48961" algn="ctr">
              <a:lnSpc>
                <a:spcPts val="2300"/>
              </a:lnSpc>
            </a:pPr>
            <a:r>
              <a:rPr sz="2200" dirty="0">
                <a:latin typeface="Calibri"/>
                <a:cs typeface="Calibri"/>
              </a:rPr>
              <a:t>los</a:t>
            </a:r>
            <a:endParaRPr sz="2200">
              <a:latin typeface="Calibri"/>
              <a:cs typeface="Calibri"/>
            </a:endParaRPr>
          </a:p>
          <a:p>
            <a:pPr algn="ctr">
              <a:lnSpc>
                <a:spcPts val="2640"/>
              </a:lnSpc>
              <a:spcBef>
                <a:spcPts val="16"/>
              </a:spcBef>
            </a:pPr>
            <a:r>
              <a:rPr sz="2200" spc="-13" dirty="0">
                <a:latin typeface="Calibri"/>
                <a:cs typeface="Calibri"/>
              </a:rPr>
              <a:t>para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69235" y="3622421"/>
            <a:ext cx="1189838" cy="639953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57479">
              <a:lnSpc>
                <a:spcPts val="2300"/>
              </a:lnSpc>
            </a:pPr>
            <a:r>
              <a:rPr sz="2200" spc="-9" dirty="0">
                <a:latin typeface="Calibri"/>
                <a:cs typeface="Calibri"/>
              </a:rPr>
              <a:t>registros</a:t>
            </a:r>
            <a:endParaRPr sz="2200">
              <a:latin typeface="Calibri"/>
              <a:cs typeface="Calibri"/>
            </a:endParaRPr>
          </a:p>
          <a:p>
            <a:pPr marL="12700" marR="41910">
              <a:lnSpc>
                <a:spcPts val="2640"/>
              </a:lnSpc>
              <a:spcBef>
                <a:spcPts val="16"/>
              </a:spcBef>
            </a:pPr>
            <a:r>
              <a:rPr sz="2200" spc="-2" dirty="0">
                <a:latin typeface="Calibri"/>
                <a:cs typeface="Calibri"/>
              </a:rPr>
              <a:t>cualquier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88435" y="3622421"/>
            <a:ext cx="470868" cy="639953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277240">
              <a:lnSpc>
                <a:spcPts val="2300"/>
              </a:lnSpc>
            </a:pPr>
            <a:r>
              <a:rPr sz="2200" dirty="0">
                <a:latin typeface="Calibri"/>
                <a:cs typeface="Calibri"/>
              </a:rPr>
              <a:t>e</a:t>
            </a:r>
            <a:endParaRPr sz="2200">
              <a:latin typeface="Calibri"/>
              <a:cs typeface="Calibri"/>
            </a:endParaRPr>
          </a:p>
          <a:p>
            <a:pPr marL="12700" marR="41910">
              <a:lnSpc>
                <a:spcPts val="2640"/>
              </a:lnSpc>
              <a:spcBef>
                <a:spcPts val="16"/>
              </a:spcBef>
            </a:pPr>
            <a:r>
              <a:rPr sz="2200" spc="3" dirty="0">
                <a:latin typeface="Calibri"/>
                <a:cs typeface="Calibri"/>
              </a:rPr>
              <a:t>fin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53356" y="3622421"/>
            <a:ext cx="1684169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3" dirty="0">
                <a:latin typeface="Calibri"/>
                <a:cs typeface="Calibri"/>
              </a:rPr>
              <a:t>informaciones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50969" y="3957574"/>
            <a:ext cx="1692955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10" dirty="0">
                <a:latin typeface="Calibri"/>
                <a:cs typeface="Calibri"/>
              </a:rPr>
              <a:t>administrativo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4590" y="3957574"/>
            <a:ext cx="193776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dirty="0">
                <a:latin typeface="Calibri"/>
                <a:cs typeface="Calibri"/>
              </a:rPr>
              <a:t>y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4659" y="4611663"/>
            <a:ext cx="165100" cy="304800"/>
          </a:xfrm>
          <a:prstGeom prst="rect">
            <a:avLst/>
          </a:prstGeom>
        </p:spPr>
        <p:txBody>
          <a:bodyPr wrap="square" lIns="0" tIns="14922" rIns="0" bIns="0" rtlCol="0">
            <a:noAutofit/>
          </a:bodyPr>
          <a:lstStyle/>
          <a:p>
            <a:pPr marL="12700">
              <a:lnSpc>
                <a:spcPts val="2350"/>
              </a:lnSpc>
            </a:pPr>
            <a:r>
              <a:rPr sz="2200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1680" y="4628515"/>
            <a:ext cx="2530054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17" dirty="0">
                <a:latin typeface="Calibri"/>
                <a:cs typeface="Calibri"/>
              </a:rPr>
              <a:t>Informar acerca de la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89935" y="4628515"/>
            <a:ext cx="3149027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12" dirty="0">
                <a:latin typeface="Calibri"/>
                <a:cs typeface="Calibri"/>
              </a:rPr>
              <a:t>verificación y existencia de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1680" y="4963556"/>
            <a:ext cx="1229102" cy="640699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 marR="41910">
              <a:lnSpc>
                <a:spcPts val="2300"/>
              </a:lnSpc>
            </a:pPr>
            <a:r>
              <a:rPr sz="2200" spc="-1" dirty="0">
                <a:latin typeface="Calibri"/>
                <a:cs typeface="Calibri"/>
              </a:rPr>
              <a:t>equipos.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45"/>
              </a:lnSpc>
              <a:spcBef>
                <a:spcPts val="17"/>
              </a:spcBef>
            </a:pPr>
            <a:r>
              <a:rPr sz="2200" spc="0" dirty="0">
                <a:latin typeface="Calibri"/>
                <a:cs typeface="Calibri"/>
              </a:rPr>
              <a:t>especiales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5241" y="4963556"/>
            <a:ext cx="1040113" cy="640699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algn="ctr">
              <a:lnSpc>
                <a:spcPts val="2300"/>
              </a:lnSpc>
            </a:pPr>
            <a:r>
              <a:rPr sz="2200" spc="-8" dirty="0">
                <a:latin typeface="Calibri"/>
                <a:cs typeface="Calibri"/>
              </a:rPr>
              <a:t>Informar</a:t>
            </a:r>
            <a:endParaRPr sz="2200">
              <a:latin typeface="Calibri"/>
              <a:cs typeface="Calibri"/>
            </a:endParaRPr>
          </a:p>
          <a:p>
            <a:pPr marL="67944" marR="14254" algn="ctr">
              <a:lnSpc>
                <a:spcPts val="2645"/>
              </a:lnSpc>
              <a:spcBef>
                <a:spcPts val="17"/>
              </a:spcBef>
            </a:pPr>
            <a:r>
              <a:rPr sz="2200" spc="-16" dirty="0">
                <a:latin typeface="Calibri"/>
                <a:cs typeface="Calibri"/>
              </a:rPr>
              <a:t>durante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1535" y="4963556"/>
            <a:ext cx="803015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7" dirty="0">
                <a:latin typeface="Calibri"/>
                <a:cs typeface="Calibri"/>
              </a:rPr>
              <a:t>acerca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68876" y="4963556"/>
            <a:ext cx="354431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4" dirty="0">
                <a:latin typeface="Calibri"/>
                <a:cs typeface="Calibri"/>
              </a:rPr>
              <a:t>de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8796" y="4963556"/>
            <a:ext cx="1339824" cy="305117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3" dirty="0">
                <a:latin typeface="Calibri"/>
                <a:cs typeface="Calibri"/>
              </a:rPr>
              <a:t>actividades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2154" y="5299456"/>
            <a:ext cx="323330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dirty="0">
                <a:latin typeface="Calibri"/>
                <a:cs typeface="Calibri"/>
              </a:rPr>
              <a:t>su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7454" y="5299456"/>
            <a:ext cx="2668795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129" dirty="0">
                <a:latin typeface="Calibri"/>
                <a:cs typeface="Calibri"/>
              </a:rPr>
              <a:t>T</a:t>
            </a:r>
            <a:r>
              <a:rPr sz="2200" spc="0" dirty="0">
                <a:latin typeface="Calibri"/>
                <a:cs typeface="Calibri"/>
              </a:rPr>
              <a:t>urn</a:t>
            </a:r>
            <a:r>
              <a:rPr sz="2200" spc="-14" dirty="0">
                <a:latin typeface="Calibri"/>
                <a:cs typeface="Calibri"/>
              </a:rPr>
              <a:t>o</a:t>
            </a:r>
            <a:r>
              <a:rPr sz="2200" spc="0" dirty="0">
                <a:latin typeface="Calibri"/>
                <a:cs typeface="Calibri"/>
              </a:rPr>
              <a:t>.  </a:t>
            </a:r>
            <a:r>
              <a:rPr sz="2200" spc="392" dirty="0">
                <a:latin typeface="Calibri"/>
                <a:cs typeface="Calibri"/>
              </a:rPr>
              <a:t> </a:t>
            </a:r>
            <a:r>
              <a:rPr sz="2200" spc="9" dirty="0">
                <a:latin typeface="Calibri"/>
                <a:cs typeface="Calibri"/>
              </a:rPr>
              <a:t>S</a:t>
            </a:r>
            <a:r>
              <a:rPr sz="2200" spc="-34" dirty="0">
                <a:latin typeface="Calibri"/>
                <a:cs typeface="Calibri"/>
              </a:rPr>
              <a:t>a</a:t>
            </a:r>
            <a:r>
              <a:rPr sz="2200" spc="0" dirty="0">
                <a:latin typeface="Calibri"/>
                <a:cs typeface="Calibri"/>
              </a:rPr>
              <a:t>ti</a:t>
            </a:r>
            <a:r>
              <a:rPr sz="2200" spc="-25" dirty="0">
                <a:latin typeface="Calibri"/>
                <a:cs typeface="Calibri"/>
              </a:rPr>
              <a:t>s</a:t>
            </a:r>
            <a:r>
              <a:rPr sz="2200" spc="-29" dirty="0">
                <a:latin typeface="Calibri"/>
                <a:cs typeface="Calibri"/>
              </a:rPr>
              <a:t>f</a:t>
            </a:r>
            <a:r>
              <a:rPr sz="2200" spc="-14" dirty="0">
                <a:latin typeface="Calibri"/>
                <a:cs typeface="Calibri"/>
              </a:rPr>
              <a:t>a</a:t>
            </a:r>
            <a:r>
              <a:rPr sz="2200" spc="4" dirty="0">
                <a:latin typeface="Calibri"/>
                <a:cs typeface="Calibri"/>
              </a:rPr>
              <a:t>c</a:t>
            </a:r>
            <a:r>
              <a:rPr sz="2200" spc="0" dirty="0">
                <a:latin typeface="Calibri"/>
                <a:cs typeface="Calibri"/>
              </a:rPr>
              <a:t>er  </a:t>
            </a:r>
            <a:r>
              <a:rPr sz="2200" spc="372" dirty="0">
                <a:latin typeface="Calibri"/>
                <a:cs typeface="Calibri"/>
              </a:rPr>
              <a:t> </a:t>
            </a:r>
            <a:r>
              <a:rPr sz="2200" spc="0" dirty="0">
                <a:latin typeface="Calibri"/>
                <a:cs typeface="Calibri"/>
              </a:rPr>
              <a:t>las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3250" y="5317744"/>
            <a:ext cx="2901939" cy="165100"/>
          </a:xfrm>
          <a:prstGeom prst="rect">
            <a:avLst/>
          </a:prstGeom>
        </p:spPr>
        <p:txBody>
          <a:bodyPr wrap="square" lIns="0" tIns="7620" rIns="0" bIns="0" rtlCol="0">
            <a:noAutofit/>
          </a:bodyPr>
          <a:lstStyle/>
          <a:p>
            <a:pPr marL="12700">
              <a:lnSpc>
                <a:spcPts val="1200"/>
              </a:lnSpc>
            </a:pPr>
            <a:r>
              <a:rPr sz="1100" spc="0" dirty="0">
                <a:latin typeface="Calibri"/>
                <a:cs typeface="Calibri"/>
              </a:rPr>
              <a:t>https://images.app.goo.gl/m4UaoeAsqT3QxMGP6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680" y="5634672"/>
            <a:ext cx="2543385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2" dirty="0">
                <a:latin typeface="Calibri"/>
                <a:cs typeface="Calibri"/>
              </a:rPr>
              <a:t>necesidades objetivas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79775" y="5634672"/>
            <a:ext cx="2780077" cy="304800"/>
          </a:xfrm>
          <a:prstGeom prst="rect">
            <a:avLst/>
          </a:prstGeom>
        </p:spPr>
        <p:txBody>
          <a:bodyPr wrap="square" lIns="0" tIns="14605" rIns="0" bIns="0" rtlCol="0">
            <a:noAutofit/>
          </a:bodyPr>
          <a:lstStyle/>
          <a:p>
            <a:pPr marL="12700">
              <a:lnSpc>
                <a:spcPts val="2300"/>
              </a:lnSpc>
            </a:pPr>
            <a:r>
              <a:rPr sz="2200" spc="-1" dirty="0">
                <a:latin typeface="Calibri"/>
                <a:cs typeface="Calibri"/>
              </a:rPr>
              <a:t>y subjetivas del usuario.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1216723" y="6040120"/>
            <a:ext cx="1424340" cy="584200"/>
          </a:xfrm>
          <a:prstGeom prst="rect">
            <a:avLst/>
          </a:prstGeom>
        </p:spPr>
        <p:txBody>
          <a:bodyPr wrap="square" lIns="0" tIns="14097" rIns="0" bIns="0" rtlCol="0">
            <a:noAutofit/>
          </a:bodyPr>
          <a:lstStyle/>
          <a:p>
            <a:pPr>
              <a:lnSpc>
                <a:spcPts val="2220"/>
              </a:lnSpc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91601" y="604004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388937" y="59451"/>
            <a:ext cx="3279527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spc="-73" dirty="0">
                <a:solidFill>
                  <a:srgbClr val="003882"/>
                </a:solidFill>
                <a:latin typeface="Calibri"/>
                <a:cs typeface="Calibri"/>
              </a:rPr>
              <a:t>Características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6597" y="1024254"/>
            <a:ext cx="11053667" cy="1651254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r>
              <a:rPr sz="2000" spc="-2" dirty="0">
                <a:latin typeface="Calibri"/>
                <a:cs typeface="Calibri"/>
              </a:rPr>
              <a:t> </a:t>
            </a:r>
            <a:endParaRPr sz="2000" dirty="0">
              <a:latin typeface="Calibri"/>
              <a:cs typeface="Calibri"/>
            </a:endParaRPr>
          </a:p>
          <a:p>
            <a:pPr marL="12700" marR="295675">
              <a:lnSpc>
                <a:spcPts val="2441"/>
              </a:lnSpc>
              <a:spcBef>
                <a:spcPts val="1159"/>
              </a:spcBef>
            </a:pPr>
            <a:r>
              <a:rPr sz="2000" spc="-1" dirty="0">
                <a:latin typeface="Calibri"/>
                <a:cs typeface="Calibri"/>
              </a:rPr>
              <a:t>Revisar los paciente para confirmar su estado.</a:t>
            </a:r>
            <a:endParaRPr sz="2000" dirty="0">
              <a:latin typeface="Calibri"/>
              <a:cs typeface="Calibri"/>
            </a:endParaRPr>
          </a:p>
          <a:p>
            <a:pPr marL="12700" marR="38100">
              <a:lnSpc>
                <a:spcPct val="101725"/>
              </a:lnSpc>
              <a:spcBef>
                <a:spcPts val="1364"/>
              </a:spcBef>
            </a:pPr>
            <a:r>
              <a:rPr sz="2000" spc="-2" dirty="0">
                <a:latin typeface="Calibri"/>
                <a:cs typeface="Calibri"/>
              </a:rPr>
              <a:t>Evitar comentarios que puedan intranquilizar al paciente.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577" y="1453535"/>
            <a:ext cx="152400" cy="119418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95825"/>
              </a:lnSpc>
              <a:spcBef>
                <a:spcPts val="1192"/>
              </a:spcBef>
            </a:pPr>
            <a:r>
              <a:rPr sz="20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95825"/>
              </a:lnSpc>
              <a:spcBef>
                <a:spcPts val="1303"/>
              </a:spcBef>
            </a:pPr>
            <a:r>
              <a:rPr lang="es-CO" sz="20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95825"/>
              </a:lnSpc>
              <a:spcBef>
                <a:spcPts val="1303"/>
              </a:spcBef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0026" y="2362200"/>
            <a:ext cx="10099088" cy="2080182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 marR="1421">
              <a:lnSpc>
                <a:spcPts val="2100"/>
              </a:lnSpc>
            </a:pPr>
            <a:r>
              <a:rPr sz="2000" spc="24" dirty="0">
                <a:latin typeface="Calibri"/>
                <a:cs typeface="Calibri"/>
              </a:rPr>
              <a:t>Se debe realizar inventario de los elementos, equipos de curación, ca</a:t>
            </a:r>
            <a:r>
              <a:rPr lang="es-CO" sz="2000" spc="24" dirty="0">
                <a:latin typeface="Calibri"/>
                <a:cs typeface="Calibri"/>
              </a:rPr>
              <a:t>r</a:t>
            </a:r>
            <a:r>
              <a:rPr sz="2000" spc="24" dirty="0" err="1">
                <a:latin typeface="Calibri"/>
                <a:cs typeface="Calibri"/>
              </a:rPr>
              <a:t>ro</a:t>
            </a:r>
            <a:r>
              <a:rPr sz="2000" spc="24" dirty="0">
                <a:latin typeface="Calibri"/>
                <a:cs typeface="Calibri"/>
              </a:rPr>
              <a:t> de </a:t>
            </a:r>
            <a:r>
              <a:rPr lang="es-ES" sz="2000" spc="24" dirty="0">
                <a:latin typeface="Calibri"/>
                <a:cs typeface="Calibri"/>
              </a:rPr>
              <a:t>paro</a:t>
            </a:r>
            <a:endParaRPr sz="2000" dirty="0">
              <a:latin typeface="Calibri"/>
              <a:cs typeface="Calibri"/>
            </a:endParaRPr>
          </a:p>
          <a:p>
            <a:pPr marL="12700" marR="38100">
              <a:lnSpc>
                <a:spcPct val="101725"/>
              </a:lnSpc>
              <a:spcBef>
                <a:spcPts val="1161"/>
              </a:spcBef>
            </a:pPr>
            <a:r>
              <a:rPr sz="2000" spc="-1" dirty="0">
                <a:latin typeface="Calibri"/>
                <a:cs typeface="Calibri"/>
              </a:rPr>
              <a:t>El personal que recibe turno debe preguntar las dudas en relación con el estado del paciente.</a:t>
            </a:r>
            <a:endParaRPr sz="2000" dirty="0">
              <a:latin typeface="Calibri"/>
              <a:cs typeface="Calibri"/>
            </a:endParaRPr>
          </a:p>
          <a:p>
            <a:pPr marL="12700" marR="38100">
              <a:lnSpc>
                <a:spcPct val="101725"/>
              </a:lnSpc>
              <a:spcBef>
                <a:spcPts val="1158"/>
              </a:spcBef>
            </a:pPr>
            <a:r>
              <a:rPr sz="2000" spc="-1" dirty="0">
                <a:latin typeface="Calibri"/>
                <a:cs typeface="Calibri"/>
              </a:rPr>
              <a:t>Se debe realizar en lenguaje técnico.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60"/>
              </a:spcBef>
            </a:pPr>
            <a:r>
              <a:rPr sz="2000" spc="0" dirty="0">
                <a:latin typeface="Calibri"/>
                <a:cs typeface="Calibri"/>
              </a:rPr>
              <a:t>Las observaciones especiales y tratamientos, deben ser revisados y constatados cuidadosamente.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833100" y="2853690"/>
            <a:ext cx="325869" cy="279400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76000" y="2853690"/>
            <a:ext cx="596521" cy="279400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9884" y="2791068"/>
            <a:ext cx="152558" cy="1651314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 marR="158">
              <a:lnSpc>
                <a:spcPts val="2145"/>
              </a:lnSpc>
            </a:pPr>
            <a:r>
              <a:rPr sz="20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95825"/>
              </a:lnSpc>
              <a:spcBef>
                <a:spcPts val="1192"/>
              </a:spcBef>
            </a:pPr>
            <a:r>
              <a:rPr sz="2000" dirty="0">
                <a:latin typeface="Arial"/>
                <a:cs typeface="Arial"/>
              </a:rPr>
              <a:t>•</a:t>
            </a:r>
          </a:p>
          <a:p>
            <a:pPr marL="12700" marR="158">
              <a:lnSpc>
                <a:spcPct val="95825"/>
              </a:lnSpc>
              <a:spcBef>
                <a:spcPts val="1302"/>
              </a:spcBef>
            </a:pPr>
            <a:r>
              <a:rPr sz="20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95825"/>
              </a:lnSpc>
              <a:spcBef>
                <a:spcPts val="1300"/>
              </a:spcBef>
            </a:pPr>
            <a:r>
              <a:rPr sz="2000" dirty="0">
                <a:latin typeface="Arial"/>
                <a:cs typeface="Arial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92886" y="4158406"/>
            <a:ext cx="10466083" cy="737155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r>
              <a:rPr sz="2000" spc="14" dirty="0">
                <a:latin typeface="Calibri"/>
                <a:cs typeface="Calibri"/>
              </a:rPr>
              <a:t>La persona que recibe turno debe ser puntual y tomar apuntes. La persona que va a entregar, debe</a:t>
            </a:r>
            <a:endParaRPr sz="2000" dirty="0">
              <a:latin typeface="Calibri"/>
              <a:cs typeface="Calibri"/>
            </a:endParaRPr>
          </a:p>
          <a:p>
            <a:pPr marL="12700" marR="38147">
              <a:lnSpc>
                <a:spcPct val="101725"/>
              </a:lnSpc>
              <a:spcBef>
                <a:spcPts val="1056"/>
              </a:spcBef>
            </a:pPr>
            <a:r>
              <a:rPr lang="es-ES" sz="2000" spc="-6" dirty="0">
                <a:latin typeface="Calibri"/>
                <a:cs typeface="Calibri"/>
              </a:rPr>
              <a:t>Estar </a:t>
            </a:r>
            <a:r>
              <a:rPr sz="2000" spc="-6" dirty="0" err="1">
                <a:latin typeface="Calibri"/>
                <a:cs typeface="Calibri"/>
              </a:rPr>
              <a:t>lista</a:t>
            </a:r>
            <a:r>
              <a:rPr sz="2000" spc="-6" dirty="0">
                <a:latin typeface="Calibri"/>
                <a:cs typeface="Calibri"/>
              </a:rPr>
              <a:t> a la hora exacta.</a:t>
            </a:r>
            <a:endParaRPr lang="es-CO" sz="2000" spc="-6" dirty="0">
              <a:latin typeface="Calibri"/>
              <a:cs typeface="Calibri"/>
            </a:endParaRPr>
          </a:p>
          <a:p>
            <a:pPr marL="12700" marR="38147">
              <a:lnSpc>
                <a:spcPct val="101725"/>
              </a:lnSpc>
              <a:spcBef>
                <a:spcPts val="1056"/>
              </a:spcBef>
            </a:pPr>
            <a:r>
              <a:rPr lang="es-CO" sz="2000" spc="-6" dirty="0">
                <a:latin typeface="Calibri"/>
                <a:cs typeface="Calibri"/>
              </a:rPr>
              <a:t>No debe haber presencia de familiares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91240" y="5140086"/>
            <a:ext cx="581499" cy="279717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4038" y="500054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6597" y="6055360"/>
            <a:ext cx="550009" cy="279400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78481" y="6055360"/>
            <a:ext cx="2371329" cy="279400"/>
          </a:xfrm>
          <a:prstGeom prst="rect">
            <a:avLst/>
          </a:prstGeom>
        </p:spPr>
        <p:txBody>
          <a:bodyPr wrap="square" lIns="0" tIns="13335" rIns="0" bIns="0" rtlCol="0">
            <a:noAutofit/>
          </a:bodyPr>
          <a:lstStyle/>
          <a:p>
            <a:pPr marL="12700">
              <a:lnSpc>
                <a:spcPts val="2100"/>
              </a:lnSpc>
            </a:pP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49900" y="2308860"/>
            <a:ext cx="6027420" cy="33807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8937" y="338470"/>
            <a:ext cx="5836769" cy="533717"/>
          </a:xfrm>
          <a:prstGeom prst="rect">
            <a:avLst/>
          </a:prstGeom>
        </p:spPr>
        <p:txBody>
          <a:bodyPr wrap="square" lIns="0" tIns="26035" rIns="0" bIns="0" rtlCol="0">
            <a:noAutofit/>
          </a:bodyPr>
          <a:lstStyle/>
          <a:p>
            <a:pPr marL="12700">
              <a:lnSpc>
                <a:spcPts val="4100"/>
              </a:lnSpc>
            </a:pPr>
            <a:r>
              <a:rPr sz="4000" spc="-71" dirty="0">
                <a:solidFill>
                  <a:srgbClr val="003882"/>
                </a:solidFill>
                <a:latin typeface="Calibri"/>
                <a:cs typeface="Calibri"/>
              </a:rPr>
              <a:t>Clasificación de la entrega de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19339" y="338470"/>
            <a:ext cx="1221137" cy="533717"/>
          </a:xfrm>
          <a:prstGeom prst="rect">
            <a:avLst/>
          </a:prstGeom>
        </p:spPr>
        <p:txBody>
          <a:bodyPr wrap="square" lIns="0" tIns="26035" rIns="0" bIns="0" rtlCol="0">
            <a:noAutofit/>
          </a:bodyPr>
          <a:lstStyle/>
          <a:p>
            <a:pPr marL="12700">
              <a:lnSpc>
                <a:spcPts val="4100"/>
              </a:lnSpc>
            </a:pPr>
            <a:r>
              <a:rPr sz="4000" spc="-46" dirty="0">
                <a:solidFill>
                  <a:srgbClr val="003882"/>
                </a:solidFill>
                <a:latin typeface="Calibri"/>
                <a:cs typeface="Calibri"/>
              </a:rPr>
              <a:t>turno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1202" y="1395095"/>
            <a:ext cx="1101783" cy="807974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9" dirty="0">
                <a:latin typeface="Calibri"/>
                <a:cs typeface="Calibri"/>
              </a:rPr>
              <a:t>Existen</a:t>
            </a:r>
            <a:endParaRPr sz="2800">
              <a:latin typeface="Calibri"/>
              <a:cs typeface="Calibri"/>
            </a:endParaRPr>
          </a:p>
          <a:p>
            <a:pPr marL="12700" marR="53339">
              <a:lnSpc>
                <a:spcPts val="3360"/>
              </a:lnSpc>
              <a:spcBef>
                <a:spcPts val="23"/>
              </a:spcBef>
            </a:pPr>
            <a:r>
              <a:rPr sz="2800" spc="5" dirty="0">
                <a:latin typeface="Calibri"/>
                <a:cs typeface="Calibri"/>
              </a:rPr>
              <a:t>turno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8500" y="1395095"/>
            <a:ext cx="1187845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53" dirty="0">
                <a:latin typeface="Calibri"/>
                <a:cs typeface="Calibri"/>
              </a:rPr>
              <a:t>3  tipos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89554" y="1395095"/>
            <a:ext cx="445040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9" dirty="0">
                <a:latin typeface="Calibri"/>
                <a:cs typeface="Calibri"/>
              </a:rPr>
              <a:t>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66134" y="1395095"/>
            <a:ext cx="1327293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11" dirty="0">
                <a:latin typeface="Calibri"/>
                <a:cs typeface="Calibri"/>
              </a:rPr>
              <a:t>entregas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27015" y="1395095"/>
            <a:ext cx="440595" cy="381000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>
              <a:lnSpc>
                <a:spcPts val="2900"/>
              </a:lnSpc>
            </a:pPr>
            <a:r>
              <a:rPr sz="2800" spc="-9" dirty="0">
                <a:latin typeface="Calibri"/>
                <a:cs typeface="Calibri"/>
              </a:rPr>
              <a:t>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1202" y="2248677"/>
            <a:ext cx="349475" cy="1235011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 marR="33">
              <a:lnSpc>
                <a:spcPts val="2900"/>
              </a:lnSpc>
            </a:pPr>
            <a:r>
              <a:rPr sz="2800" dirty="0">
                <a:latin typeface="Calibri"/>
                <a:cs typeface="Calibri"/>
              </a:rPr>
              <a:t>1.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  <a:spcBef>
                <a:spcPts val="23"/>
              </a:spcBef>
            </a:pPr>
            <a:r>
              <a:rPr sz="2800" spc="4" dirty="0">
                <a:latin typeface="Calibri"/>
                <a:cs typeface="Calibri"/>
              </a:rPr>
              <a:t>2.</a:t>
            </a:r>
            <a:endParaRPr sz="2800">
              <a:latin typeface="Calibri"/>
              <a:cs typeface="Calibri"/>
            </a:endParaRPr>
          </a:p>
          <a:p>
            <a:pPr marL="12700" marR="33">
              <a:lnSpc>
                <a:spcPts val="3360"/>
              </a:lnSpc>
            </a:pPr>
            <a:r>
              <a:rPr sz="2800" dirty="0">
                <a:latin typeface="Calibri"/>
                <a:cs typeface="Calibri"/>
              </a:rPr>
              <a:t>3.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8720" y="2248677"/>
            <a:ext cx="1726331" cy="1235011"/>
          </a:xfrm>
          <a:prstGeom prst="rect">
            <a:avLst/>
          </a:prstGeom>
        </p:spPr>
        <p:txBody>
          <a:bodyPr wrap="square" lIns="0" tIns="18415" rIns="0" bIns="0" rtlCol="0">
            <a:noAutofit/>
          </a:bodyPr>
          <a:lstStyle/>
          <a:p>
            <a:pPr marL="12700" marR="53387">
              <a:lnSpc>
                <a:spcPts val="2900"/>
              </a:lnSpc>
            </a:pPr>
            <a:r>
              <a:rPr sz="2800" spc="-19" dirty="0">
                <a:latin typeface="Calibri"/>
                <a:cs typeface="Calibri"/>
              </a:rPr>
              <a:t>Revista</a:t>
            </a:r>
            <a:endParaRPr sz="2800">
              <a:latin typeface="Calibri"/>
              <a:cs typeface="Calibri"/>
            </a:endParaRPr>
          </a:p>
          <a:p>
            <a:pPr marL="12700" marR="53387">
              <a:lnSpc>
                <a:spcPts val="3360"/>
              </a:lnSpc>
              <a:spcBef>
                <a:spcPts val="23"/>
              </a:spcBef>
            </a:pPr>
            <a:r>
              <a:rPr sz="2800" spc="-6" dirty="0">
                <a:latin typeface="Calibri"/>
                <a:cs typeface="Calibri"/>
              </a:rPr>
              <a:t>Equipo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2800" spc="2" dirty="0">
                <a:latin typeface="Calibri"/>
                <a:cs typeface="Calibri"/>
              </a:rPr>
              <a:t>Combinada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04610" y="5916612"/>
            <a:ext cx="2812950" cy="165100"/>
          </a:xfrm>
          <a:prstGeom prst="rect">
            <a:avLst/>
          </a:prstGeom>
        </p:spPr>
        <p:txBody>
          <a:bodyPr wrap="square" lIns="0" tIns="7620" rIns="0" bIns="0" rtlCol="0">
            <a:noAutofit/>
          </a:bodyPr>
          <a:lstStyle/>
          <a:p>
            <a:pPr marL="12700">
              <a:lnSpc>
                <a:spcPts val="1200"/>
              </a:lnSpc>
            </a:pPr>
            <a:r>
              <a:rPr sz="1100" spc="0" dirty="0">
                <a:latin typeface="Calibri"/>
                <a:cs typeface="Calibri"/>
              </a:rPr>
              <a:t>https://images.app.goo.gl/Zpqzv4RtHB8F8DW58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6802120" y="1905000"/>
            <a:ext cx="5181600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8200" y="751840"/>
            <a:ext cx="7772400" cy="830579"/>
          </a:xfrm>
          <a:custGeom>
            <a:avLst/>
            <a:gdLst/>
            <a:ahLst/>
            <a:cxnLst/>
            <a:rect l="l" t="t" r="r" b="b"/>
            <a:pathLst>
              <a:path w="7772400" h="830579">
                <a:moveTo>
                  <a:pt x="0" y="830579"/>
                </a:moveTo>
                <a:lnTo>
                  <a:pt x="7772400" y="830579"/>
                </a:lnTo>
                <a:lnTo>
                  <a:pt x="7772400" y="0"/>
                </a:lnTo>
                <a:lnTo>
                  <a:pt x="0" y="0"/>
                </a:lnTo>
                <a:lnTo>
                  <a:pt x="0" y="830579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200" y="1905000"/>
            <a:ext cx="5486400" cy="3784600"/>
          </a:xfrm>
          <a:custGeom>
            <a:avLst/>
            <a:gdLst/>
            <a:ahLst/>
            <a:cxnLst/>
            <a:rect l="l" t="t" r="r" b="b"/>
            <a:pathLst>
              <a:path w="5486400" h="3784600">
                <a:moveTo>
                  <a:pt x="0" y="3784600"/>
                </a:moveTo>
                <a:lnTo>
                  <a:pt x="5486400" y="3784600"/>
                </a:lnTo>
                <a:lnTo>
                  <a:pt x="5486400" y="0"/>
                </a:lnTo>
                <a:lnTo>
                  <a:pt x="0" y="0"/>
                </a:lnTo>
                <a:lnTo>
                  <a:pt x="0" y="3784600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8200" y="1905000"/>
            <a:ext cx="5486400" cy="3784600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91757">
              <a:lnSpc>
                <a:spcPct val="101725"/>
              </a:lnSpc>
            </a:pPr>
            <a:r>
              <a:rPr sz="2400" spc="-26" dirty="0">
                <a:latin typeface="Calibri"/>
                <a:cs typeface="Calibri"/>
              </a:rPr>
              <a:t>VENTAJAS:</a:t>
            </a:r>
            <a:endParaRPr sz="2400" dirty="0">
              <a:latin typeface="Calibri"/>
              <a:cs typeface="Calibri"/>
            </a:endParaRPr>
          </a:p>
          <a:p>
            <a:pPr marL="91757">
              <a:lnSpc>
                <a:spcPts val="2880"/>
              </a:lnSpc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9" dirty="0">
                <a:latin typeface="Calibri"/>
                <a:cs typeface="Calibri"/>
              </a:rPr>
              <a:t>El  equipo  puede  discutir  en  conjunto,</a:t>
            </a:r>
            <a:endParaRPr sz="2400" dirty="0">
              <a:latin typeface="Calibri"/>
              <a:cs typeface="Calibri"/>
            </a:endParaRPr>
          </a:p>
          <a:p>
            <a:pPr marL="378777">
              <a:lnSpc>
                <a:spcPts val="2885"/>
              </a:lnSpc>
              <a:spcBef>
                <a:spcPts val="0"/>
              </a:spcBef>
            </a:pPr>
            <a:r>
              <a:rPr sz="2400" spc="17" dirty="0">
                <a:latin typeface="Calibri"/>
                <a:cs typeface="Calibri"/>
              </a:rPr>
              <a:t>situaciones  del  paciente  para  llegar  a</a:t>
            </a:r>
            <a:endParaRPr sz="2400" dirty="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12" dirty="0">
                <a:latin typeface="Calibri"/>
                <a:cs typeface="Calibri"/>
              </a:rPr>
              <a:t>una acción que le sirva de apoyo.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8200" y="751840"/>
            <a:ext cx="7772400" cy="830579"/>
          </a:xfrm>
          <a:prstGeom prst="rect">
            <a:avLst/>
          </a:prstGeom>
        </p:spPr>
        <p:txBody>
          <a:bodyPr wrap="square" lIns="0" tIns="34290" rIns="0" bIns="0" rtlCol="0">
            <a:noAutofit/>
          </a:bodyPr>
          <a:lstStyle/>
          <a:p>
            <a:pPr marL="91757">
              <a:lnSpc>
                <a:spcPct val="101725"/>
              </a:lnSpc>
            </a:pPr>
            <a:r>
              <a:rPr sz="2400" spc="-4" dirty="0">
                <a:solidFill>
                  <a:srgbClr val="FF0000"/>
                </a:solidFill>
                <a:latin typeface="Calibri"/>
                <a:cs typeface="Calibri"/>
              </a:rPr>
              <a:t>En equipo: </a:t>
            </a:r>
            <a:r>
              <a:rPr sz="2400" spc="-4" dirty="0">
                <a:latin typeface="Calibri"/>
                <a:cs typeface="Calibri"/>
              </a:rPr>
              <a:t>El personal de enfermería se reúne en un lugar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ts val="2880"/>
              </a:lnSpc>
              <a:spcBef>
                <a:spcPts val="144"/>
              </a:spcBef>
            </a:pPr>
            <a:r>
              <a:rPr sz="2400" spc="-2" dirty="0">
                <a:latin typeface="Calibri"/>
                <a:cs typeface="Calibri"/>
              </a:rPr>
              <a:t>determinado.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38200" y="685800"/>
            <a:ext cx="5486400" cy="4894580"/>
          </a:xfrm>
          <a:custGeom>
            <a:avLst/>
            <a:gdLst/>
            <a:ahLst/>
            <a:cxnLst/>
            <a:rect l="l" t="t" r="r" b="b"/>
            <a:pathLst>
              <a:path w="5486400" h="4894580">
                <a:moveTo>
                  <a:pt x="0" y="4894580"/>
                </a:moveTo>
                <a:lnTo>
                  <a:pt x="5486400" y="4894580"/>
                </a:lnTo>
                <a:lnTo>
                  <a:pt x="5486400" y="0"/>
                </a:lnTo>
                <a:lnTo>
                  <a:pt x="0" y="0"/>
                </a:lnTo>
                <a:lnTo>
                  <a:pt x="0" y="4894580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53200" y="1640840"/>
            <a:ext cx="5250180" cy="39395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751445" y="5639435"/>
            <a:ext cx="2855955" cy="165100"/>
          </a:xfrm>
          <a:prstGeom prst="rect">
            <a:avLst/>
          </a:prstGeom>
        </p:spPr>
        <p:txBody>
          <a:bodyPr wrap="square" lIns="0" tIns="7620" rIns="0" bIns="0" rtlCol="0">
            <a:noAutofit/>
          </a:bodyPr>
          <a:lstStyle/>
          <a:p>
            <a:pPr marL="12700">
              <a:lnSpc>
                <a:spcPts val="1200"/>
              </a:lnSpc>
            </a:pPr>
            <a:r>
              <a:rPr sz="1100" spc="0" dirty="0">
                <a:latin typeface="Calibri"/>
                <a:cs typeface="Calibri"/>
              </a:rPr>
              <a:t>https://images.app.goo.gl/u1MNRMDCVVgjnbi36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8200" y="685800"/>
            <a:ext cx="5486400" cy="4894580"/>
          </a:xfrm>
          <a:prstGeom prst="rect">
            <a:avLst/>
          </a:prstGeom>
        </p:spPr>
        <p:txBody>
          <a:bodyPr wrap="square" lIns="0" tIns="34290" rIns="0" bIns="0" rtlCol="0">
            <a:noAutofit/>
          </a:bodyPr>
          <a:lstStyle/>
          <a:p>
            <a:pPr marL="91757">
              <a:lnSpc>
                <a:spcPct val="101725"/>
              </a:lnSpc>
            </a:pPr>
            <a:r>
              <a:rPr sz="2400" spc="-22" dirty="0">
                <a:latin typeface="Calibri"/>
                <a:cs typeface="Calibri"/>
              </a:rPr>
              <a:t>DESVENTAJAS: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ts val="2885"/>
              </a:lnSpc>
              <a:spcBef>
                <a:spcPts val="144"/>
              </a:spcBef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50" dirty="0">
                <a:latin typeface="Calibri"/>
                <a:cs typeface="Calibri"/>
              </a:rPr>
              <a:t>Al reunirse el equipo de enfermería en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1" dirty="0">
                <a:latin typeface="Calibri"/>
                <a:cs typeface="Calibri"/>
              </a:rPr>
              <a:t>un  sitio  especial  los  pacientes  quedan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5"/>
              </a:lnSpc>
              <a:spcBef>
                <a:spcPts val="0"/>
              </a:spcBef>
            </a:pPr>
            <a:r>
              <a:rPr sz="2400" dirty="0">
                <a:latin typeface="Calibri"/>
                <a:cs typeface="Calibri"/>
              </a:rPr>
              <a:t>solos.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ts val="2880"/>
              </a:lnSpc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6" dirty="0">
                <a:latin typeface="Calibri"/>
                <a:cs typeface="Calibri"/>
              </a:rPr>
              <a:t>El  estado  del  paciente  puede  cambiar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-7" dirty="0">
                <a:latin typeface="Calibri"/>
                <a:cs typeface="Calibri"/>
              </a:rPr>
              <a:t>durante este tiempo.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ts val="2880"/>
              </a:lnSpc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43" dirty="0">
                <a:latin typeface="Calibri"/>
                <a:cs typeface="Calibri"/>
              </a:rPr>
              <a:t>No se puede corroborar la información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-5" dirty="0">
                <a:latin typeface="Calibri"/>
                <a:cs typeface="Calibri"/>
              </a:rPr>
              <a:t>proporcionada sobre el paciente.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ts val="2880"/>
              </a:lnSpc>
            </a:pPr>
            <a:r>
              <a:rPr sz="2400" spc="0" dirty="0">
                <a:latin typeface="Arial"/>
                <a:cs typeface="Arial"/>
              </a:rPr>
              <a:t>• </a:t>
            </a:r>
            <a:r>
              <a:rPr sz="2400" spc="89" dirty="0">
                <a:latin typeface="Arial"/>
                <a:cs typeface="Arial"/>
              </a:rPr>
              <a:t> </a:t>
            </a:r>
            <a:r>
              <a:rPr sz="2400" spc="-9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o  </a:t>
            </a:r>
            <a:r>
              <a:rPr sz="2400" spc="26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se  </a:t>
            </a:r>
            <a:r>
              <a:rPr sz="2400" spc="282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pued</a:t>
            </a:r>
            <a:r>
              <a:rPr sz="2400" spc="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n  </a:t>
            </a:r>
            <a:r>
              <a:rPr sz="2400" spc="272" dirty="0">
                <a:latin typeface="Calibri"/>
                <a:cs typeface="Calibri"/>
              </a:rPr>
              <a:t> </a:t>
            </a:r>
            <a:r>
              <a:rPr sz="2400" spc="-39" dirty="0">
                <a:latin typeface="Calibri"/>
                <a:cs typeface="Calibri"/>
              </a:rPr>
              <a:t>r</a:t>
            </a:r>
            <a:r>
              <a:rPr sz="2400" spc="-1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visar  </a:t>
            </a:r>
            <a:r>
              <a:rPr sz="2400" spc="277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os  </a:t>
            </a:r>
            <a:r>
              <a:rPr sz="2400" spc="26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eq</a:t>
            </a:r>
            <a:r>
              <a:rPr sz="2400" spc="-14" dirty="0">
                <a:latin typeface="Calibri"/>
                <a:cs typeface="Calibri"/>
              </a:rPr>
              <a:t>u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pos,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-54" dirty="0">
                <a:latin typeface="Calibri"/>
                <a:cs typeface="Calibri"/>
              </a:rPr>
              <a:t>f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4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h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s    </a:t>
            </a:r>
            <a:r>
              <a:rPr sz="2400" spc="3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    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spc="0" dirty="0">
                <a:latin typeface="Calibri"/>
                <a:cs typeface="Calibri"/>
              </a:rPr>
              <a:t>enc</a:t>
            </a:r>
            <a:r>
              <a:rPr sz="2400" spc="1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os,    </a:t>
            </a:r>
            <a:r>
              <a:rPr sz="2400" spc="2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-3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en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j</a:t>
            </a:r>
            <a:r>
              <a:rPr sz="2400" spc="9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s,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0" dirty="0">
                <a:latin typeface="Calibri"/>
                <a:cs typeface="Calibri"/>
              </a:rPr>
              <a:t>sond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s,   </a:t>
            </a:r>
            <a:r>
              <a:rPr sz="2400" spc="9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el   </a:t>
            </a:r>
            <a:r>
              <a:rPr sz="2400" spc="10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del   </a:t>
            </a:r>
            <a:r>
              <a:rPr sz="2400" spc="8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c</a:t>
            </a:r>
            <a:r>
              <a:rPr sz="2400" spc="9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14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e,   </a:t>
            </a:r>
            <a:r>
              <a:rPr sz="2400" spc="99" dirty="0">
                <a:latin typeface="Calibri"/>
                <a:cs typeface="Calibri"/>
              </a:rPr>
              <a:t> 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-14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c</a:t>
            </a:r>
            <a:r>
              <a:rPr sz="2400" spc="9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ts val="2880"/>
              </a:lnSpc>
            </a:pPr>
            <a:r>
              <a:rPr sz="2400" spc="-6" dirty="0">
                <a:latin typeface="Calibri"/>
                <a:cs typeface="Calibri"/>
              </a:rPr>
              <a:t>vasculares, etc.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863840" y="3357879"/>
            <a:ext cx="3251200" cy="325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7200" y="474979"/>
            <a:ext cx="8305800" cy="830580"/>
          </a:xfrm>
          <a:custGeom>
            <a:avLst/>
            <a:gdLst/>
            <a:ahLst/>
            <a:cxnLst/>
            <a:rect l="l" t="t" r="r" b="b"/>
            <a:pathLst>
              <a:path w="8305800" h="830580">
                <a:moveTo>
                  <a:pt x="0" y="830580"/>
                </a:moveTo>
                <a:lnTo>
                  <a:pt x="8305800" y="830580"/>
                </a:lnTo>
                <a:lnTo>
                  <a:pt x="8305800" y="0"/>
                </a:lnTo>
                <a:lnTo>
                  <a:pt x="0" y="0"/>
                </a:lnTo>
                <a:lnTo>
                  <a:pt x="0" y="830580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4820" y="1582420"/>
            <a:ext cx="5486400" cy="3784600"/>
          </a:xfrm>
          <a:custGeom>
            <a:avLst/>
            <a:gdLst/>
            <a:ahLst/>
            <a:cxnLst/>
            <a:rect l="l" t="t" r="r" b="b"/>
            <a:pathLst>
              <a:path w="5486400" h="3784600">
                <a:moveTo>
                  <a:pt x="0" y="3784600"/>
                </a:moveTo>
                <a:lnTo>
                  <a:pt x="5486400" y="3784600"/>
                </a:lnTo>
                <a:lnTo>
                  <a:pt x="5486400" y="0"/>
                </a:lnTo>
                <a:lnTo>
                  <a:pt x="0" y="0"/>
                </a:lnTo>
                <a:lnTo>
                  <a:pt x="0" y="3784600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38900" y="1587500"/>
            <a:ext cx="4648200" cy="1569720"/>
          </a:xfrm>
          <a:custGeom>
            <a:avLst/>
            <a:gdLst/>
            <a:ahLst/>
            <a:cxnLst/>
            <a:rect l="l" t="t" r="r" b="b"/>
            <a:pathLst>
              <a:path w="4648200" h="1569720">
                <a:moveTo>
                  <a:pt x="0" y="1569720"/>
                </a:moveTo>
                <a:lnTo>
                  <a:pt x="4648200" y="1569720"/>
                </a:lnTo>
                <a:lnTo>
                  <a:pt x="464820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38900" y="1587500"/>
            <a:ext cx="4648200" cy="1569720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92709">
              <a:lnSpc>
                <a:spcPct val="101725"/>
              </a:lnSpc>
            </a:pPr>
            <a:r>
              <a:rPr sz="2400" spc="-22" dirty="0">
                <a:latin typeface="Calibri"/>
                <a:cs typeface="Calibri"/>
              </a:rPr>
              <a:t>DESVENTAJAS:</a:t>
            </a:r>
            <a:endParaRPr sz="2400">
              <a:latin typeface="Calibri"/>
              <a:cs typeface="Calibri"/>
            </a:endParaRPr>
          </a:p>
          <a:p>
            <a:pPr marL="92709">
              <a:lnSpc>
                <a:spcPts val="2880"/>
              </a:lnSpc>
              <a:spcBef>
                <a:spcPts val="144"/>
              </a:spcBef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28" dirty="0">
                <a:latin typeface="Calibri"/>
                <a:cs typeface="Calibri"/>
              </a:rPr>
              <a:t>Las  palabras  técnicas  producen</a:t>
            </a:r>
            <a:endParaRPr sz="2400">
              <a:latin typeface="Calibri"/>
              <a:cs typeface="Calibri"/>
            </a:endParaRPr>
          </a:p>
          <a:p>
            <a:pPr marL="379729">
              <a:lnSpc>
                <a:spcPts val="2885"/>
              </a:lnSpc>
              <a:spcBef>
                <a:spcPts val="0"/>
              </a:spcBef>
            </a:pPr>
            <a:r>
              <a:rPr sz="2400" spc="0" dirty="0">
                <a:latin typeface="Calibri"/>
                <a:cs typeface="Calibri"/>
              </a:rPr>
              <a:t>ansiedad al paciente.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4820" y="1582420"/>
            <a:ext cx="5486400" cy="3784600"/>
          </a:xfrm>
          <a:prstGeom prst="rect">
            <a:avLst/>
          </a:prstGeom>
        </p:spPr>
        <p:txBody>
          <a:bodyPr wrap="square" lIns="0" tIns="34290" rIns="0" bIns="0" rtlCol="0">
            <a:noAutofit/>
          </a:bodyPr>
          <a:lstStyle/>
          <a:p>
            <a:pPr marL="91122">
              <a:lnSpc>
                <a:spcPct val="101725"/>
              </a:lnSpc>
            </a:pPr>
            <a:r>
              <a:rPr sz="2400" spc="-26" dirty="0">
                <a:latin typeface="Calibri"/>
                <a:cs typeface="Calibri"/>
              </a:rPr>
              <a:t>VENTAJAS:</a:t>
            </a:r>
            <a:endParaRPr sz="2400">
              <a:latin typeface="Calibri"/>
              <a:cs typeface="Calibri"/>
            </a:endParaRPr>
          </a:p>
          <a:p>
            <a:pPr marL="91122">
              <a:lnSpc>
                <a:spcPts val="2880"/>
              </a:lnSpc>
              <a:spcBef>
                <a:spcPts val="144"/>
              </a:spcBef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22" dirty="0">
                <a:latin typeface="Calibri"/>
                <a:cs typeface="Calibri"/>
              </a:rPr>
              <a:t>El informe que se da es más exacto, por</a:t>
            </a:r>
            <a:endParaRPr sz="2400">
              <a:latin typeface="Calibri"/>
              <a:cs typeface="Calibri"/>
            </a:endParaRPr>
          </a:p>
          <a:p>
            <a:pPr marL="378142">
              <a:lnSpc>
                <a:spcPts val="2880"/>
              </a:lnSpc>
            </a:pPr>
            <a:r>
              <a:rPr sz="2400" spc="-2" dirty="0">
                <a:latin typeface="Calibri"/>
                <a:cs typeface="Calibri"/>
              </a:rPr>
              <a:t>la  observación  y  corroboración  directa</a:t>
            </a:r>
            <a:endParaRPr sz="2400">
              <a:latin typeface="Calibri"/>
              <a:cs typeface="Calibri"/>
            </a:endParaRPr>
          </a:p>
          <a:p>
            <a:pPr marL="378142">
              <a:lnSpc>
                <a:spcPts val="2885"/>
              </a:lnSpc>
              <a:spcBef>
                <a:spcPts val="0"/>
              </a:spcBef>
            </a:pPr>
            <a:r>
              <a:rPr sz="2400" spc="-3" dirty="0">
                <a:latin typeface="Calibri"/>
                <a:cs typeface="Calibri"/>
              </a:rPr>
              <a:t>con el paciente.</a:t>
            </a:r>
            <a:endParaRPr sz="2400">
              <a:latin typeface="Calibri"/>
              <a:cs typeface="Calibri"/>
            </a:endParaRPr>
          </a:p>
          <a:p>
            <a:pPr marL="91122">
              <a:lnSpc>
                <a:spcPts val="2880"/>
              </a:lnSpc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52" dirty="0">
                <a:latin typeface="Calibri"/>
                <a:cs typeface="Calibri"/>
              </a:rPr>
              <a:t>Se puede identificar otras necesidades</a:t>
            </a:r>
            <a:endParaRPr sz="2400">
              <a:latin typeface="Calibri"/>
              <a:cs typeface="Calibri"/>
            </a:endParaRPr>
          </a:p>
          <a:p>
            <a:pPr marL="378142">
              <a:lnSpc>
                <a:spcPts val="2880"/>
              </a:lnSpc>
            </a:pPr>
            <a:r>
              <a:rPr sz="2400" spc="-1" dirty="0">
                <a:latin typeface="Calibri"/>
                <a:cs typeface="Calibri"/>
              </a:rPr>
              <a:t>del paciente.</a:t>
            </a:r>
            <a:endParaRPr sz="2400">
              <a:latin typeface="Calibri"/>
              <a:cs typeface="Calibri"/>
            </a:endParaRPr>
          </a:p>
          <a:p>
            <a:pPr marL="91122">
              <a:lnSpc>
                <a:spcPts val="2880"/>
              </a:lnSpc>
            </a:pPr>
            <a:r>
              <a:rPr sz="2400" spc="29" dirty="0">
                <a:latin typeface="Arial"/>
                <a:cs typeface="Arial"/>
              </a:rPr>
              <a:t>•  </a:t>
            </a:r>
            <a:r>
              <a:rPr sz="2400" spc="-4" dirty="0">
                <a:latin typeface="Calibri"/>
                <a:cs typeface="Calibri"/>
              </a:rPr>
              <a:t>El paciente no se siente solo.</a:t>
            </a:r>
            <a:endParaRPr sz="2400">
              <a:latin typeface="Calibri"/>
              <a:cs typeface="Calibri"/>
            </a:endParaRPr>
          </a:p>
          <a:p>
            <a:pPr marL="91122">
              <a:lnSpc>
                <a:spcPts val="2885"/>
              </a:lnSpc>
              <a:spcBef>
                <a:spcPts val="0"/>
              </a:spcBef>
            </a:pPr>
            <a:r>
              <a:rPr sz="2400" spc="0" dirty="0">
                <a:latin typeface="Arial"/>
                <a:cs typeface="Arial"/>
              </a:rPr>
              <a:t>• </a:t>
            </a:r>
            <a:r>
              <a:rPr sz="2400" spc="89" dirty="0">
                <a:latin typeface="Arial"/>
                <a:cs typeface="Arial"/>
              </a:rPr>
              <a:t> </a:t>
            </a:r>
            <a:r>
              <a:rPr sz="2400" spc="9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l  </a:t>
            </a:r>
            <a:r>
              <a:rPr sz="2400" spc="23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pe</a:t>
            </a:r>
            <a:r>
              <a:rPr sz="2400" spc="-34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son</a:t>
            </a:r>
            <a:r>
              <a:rPr sz="2400" spc="-14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l  </a:t>
            </a:r>
            <a:r>
              <a:rPr sz="2400" spc="24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y  </a:t>
            </a:r>
            <a:r>
              <a:rPr sz="2400" spc="225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l  </a:t>
            </a:r>
            <a:r>
              <a:rPr sz="2400" spc="24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paci</a:t>
            </a:r>
            <a:r>
              <a:rPr sz="2400" spc="9" dirty="0">
                <a:latin typeface="Calibri"/>
                <a:cs typeface="Calibri"/>
              </a:rPr>
              <a:t>e</a:t>
            </a:r>
            <a:r>
              <a:rPr sz="2400" spc="-19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e  </a:t>
            </a:r>
            <a:r>
              <a:rPr sz="2400" spc="234" dirty="0">
                <a:latin typeface="Calibri"/>
                <a:cs typeface="Calibri"/>
              </a:rPr>
              <a:t> </a:t>
            </a:r>
            <a:r>
              <a:rPr sz="2400" spc="4" dirty="0">
                <a:latin typeface="Calibri"/>
                <a:cs typeface="Calibri"/>
              </a:rPr>
              <a:t>ll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-44" dirty="0">
                <a:latin typeface="Calibri"/>
                <a:cs typeface="Calibri"/>
              </a:rPr>
              <a:t>g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n  </a:t>
            </a:r>
            <a:r>
              <a:rPr sz="2400" spc="23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378142">
              <a:lnSpc>
                <a:spcPts val="2880"/>
              </a:lnSpc>
            </a:pPr>
            <a:r>
              <a:rPr sz="2400" spc="-4" dirty="0">
                <a:latin typeface="Calibri"/>
                <a:cs typeface="Calibri"/>
              </a:rPr>
              <a:t>conocerse más.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474979"/>
            <a:ext cx="8305800" cy="830580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91440">
              <a:lnSpc>
                <a:spcPct val="101725"/>
              </a:lnSpc>
            </a:pPr>
            <a:r>
              <a:rPr sz="2400" spc="-4" dirty="0">
                <a:solidFill>
                  <a:srgbClr val="FF0000"/>
                </a:solidFill>
                <a:latin typeface="Calibri"/>
                <a:cs typeface="Calibri"/>
              </a:rPr>
              <a:t>En revista: </a:t>
            </a:r>
            <a:r>
              <a:rPr sz="2400" spc="-4" dirty="0">
                <a:latin typeface="Calibri"/>
                <a:cs typeface="Calibri"/>
              </a:rPr>
              <a:t>Es el recorrido que hace el personal de enfermería</a:t>
            </a:r>
            <a:endParaRPr sz="2400">
              <a:latin typeface="Calibri"/>
              <a:cs typeface="Calibri"/>
            </a:endParaRPr>
          </a:p>
          <a:p>
            <a:pPr marL="91440">
              <a:lnSpc>
                <a:spcPts val="2880"/>
              </a:lnSpc>
              <a:spcBef>
                <a:spcPts val="144"/>
              </a:spcBef>
            </a:pPr>
            <a:r>
              <a:rPr sz="2400" spc="-1" dirty="0">
                <a:latin typeface="Calibri"/>
                <a:cs typeface="Calibri"/>
              </a:rPr>
              <a:t>viendo a cada uno de los pacientes.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94360" y="881380"/>
            <a:ext cx="11003280" cy="5389880"/>
          </a:xfrm>
          <a:custGeom>
            <a:avLst/>
            <a:gdLst/>
            <a:ahLst/>
            <a:cxnLst/>
            <a:rect l="l" t="t" r="r" b="b"/>
            <a:pathLst>
              <a:path w="11003280" h="5389880">
                <a:moveTo>
                  <a:pt x="0" y="5389880"/>
                </a:moveTo>
                <a:lnTo>
                  <a:pt x="11003280" y="5389880"/>
                </a:lnTo>
                <a:lnTo>
                  <a:pt x="11003280" y="0"/>
                </a:lnTo>
                <a:lnTo>
                  <a:pt x="0" y="0"/>
                </a:lnTo>
                <a:lnTo>
                  <a:pt x="0" y="5389880"/>
                </a:lnTo>
                <a:close/>
              </a:path>
            </a:pathLst>
          </a:custGeom>
          <a:ln w="1016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0340" y="6040120"/>
            <a:ext cx="1145540" cy="58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63660" y="5189218"/>
            <a:ext cx="2804159" cy="157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86520" y="22859"/>
            <a:ext cx="3190239" cy="8153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43317" y="269001"/>
            <a:ext cx="3736616" cy="584517"/>
          </a:xfrm>
          <a:prstGeom prst="rect">
            <a:avLst/>
          </a:prstGeom>
        </p:spPr>
        <p:txBody>
          <a:bodyPr wrap="square" lIns="0" tIns="28575" rIns="0" bIns="0" rtlCol="0">
            <a:noAutofit/>
          </a:bodyPr>
          <a:lstStyle/>
          <a:p>
            <a:pPr marL="12700">
              <a:lnSpc>
                <a:spcPts val="4500"/>
              </a:lnSpc>
            </a:pPr>
            <a:r>
              <a:rPr sz="4400" spc="-60" dirty="0">
                <a:solidFill>
                  <a:srgbClr val="003882"/>
                </a:solidFill>
                <a:latin typeface="Calibri"/>
                <a:cs typeface="Calibri"/>
              </a:rPr>
              <a:t>Qué debe incluir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4360" y="881380"/>
            <a:ext cx="11003280" cy="5389880"/>
          </a:xfrm>
          <a:prstGeom prst="rect">
            <a:avLst/>
          </a:prstGeom>
        </p:spPr>
        <p:txBody>
          <a:bodyPr wrap="square" lIns="0" tIns="3432" rIns="0" bIns="0" rtlCol="0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91757">
              <a:lnSpc>
                <a:spcPct val="101725"/>
              </a:lnSpc>
            </a:pPr>
            <a:r>
              <a:rPr sz="2800" spc="0" dirty="0">
                <a:latin typeface="Arial"/>
                <a:cs typeface="Arial"/>
              </a:rPr>
              <a:t>•</a:t>
            </a:r>
            <a:r>
              <a:rPr sz="2800" spc="505" dirty="0">
                <a:latin typeface="Arial"/>
                <a:cs typeface="Arial"/>
              </a:rPr>
              <a:t> </a:t>
            </a:r>
            <a:r>
              <a:rPr sz="2800" b="1" spc="0" dirty="0">
                <a:latin typeface="Calibri"/>
                <a:cs typeface="Calibri"/>
              </a:rPr>
              <a:t>I</a:t>
            </a:r>
            <a:r>
              <a:rPr sz="2800" b="1" spc="-29" dirty="0">
                <a:latin typeface="Calibri"/>
                <a:cs typeface="Calibri"/>
              </a:rPr>
              <a:t>n</a:t>
            </a:r>
            <a:r>
              <a:rPr sz="2800" b="1" spc="-44" dirty="0">
                <a:latin typeface="Calibri"/>
                <a:cs typeface="Calibri"/>
              </a:rPr>
              <a:t>f</a:t>
            </a:r>
            <a:r>
              <a:rPr sz="2800" b="1" spc="0" dirty="0">
                <a:latin typeface="Calibri"/>
                <a:cs typeface="Calibri"/>
              </a:rPr>
              <a:t>orma</a:t>
            </a:r>
            <a:r>
              <a:rPr sz="2800" b="1" spc="4" dirty="0">
                <a:latin typeface="Calibri"/>
                <a:cs typeface="Calibri"/>
              </a:rPr>
              <a:t>c</a:t>
            </a:r>
            <a:r>
              <a:rPr sz="2800" b="1" spc="-4" dirty="0">
                <a:latin typeface="Calibri"/>
                <a:cs typeface="Calibri"/>
              </a:rPr>
              <a:t>i</a:t>
            </a:r>
            <a:r>
              <a:rPr sz="2800" b="1" spc="0" dirty="0">
                <a:latin typeface="Calibri"/>
                <a:cs typeface="Calibri"/>
              </a:rPr>
              <a:t>ón  </a:t>
            </a:r>
            <a:r>
              <a:rPr sz="2800" b="1" spc="139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g</a:t>
            </a:r>
            <a:r>
              <a:rPr sz="2800" b="1" spc="-9" dirty="0">
                <a:latin typeface="Calibri"/>
                <a:cs typeface="Calibri"/>
              </a:rPr>
              <a:t>e</a:t>
            </a:r>
            <a:r>
              <a:rPr sz="2800" b="1" spc="14" dirty="0">
                <a:latin typeface="Calibri"/>
                <a:cs typeface="Calibri"/>
              </a:rPr>
              <a:t>n</a:t>
            </a:r>
            <a:r>
              <a:rPr sz="2800" b="1" spc="-9" dirty="0">
                <a:latin typeface="Calibri"/>
                <a:cs typeface="Calibri"/>
              </a:rPr>
              <a:t>e</a:t>
            </a:r>
            <a:r>
              <a:rPr sz="2800" b="1" spc="-54" dirty="0">
                <a:latin typeface="Calibri"/>
                <a:cs typeface="Calibri"/>
              </a:rPr>
              <a:t>r</a:t>
            </a:r>
            <a:r>
              <a:rPr sz="2800" b="1" spc="0" dirty="0">
                <a:latin typeface="Calibri"/>
                <a:cs typeface="Calibri"/>
              </a:rPr>
              <a:t>a</a:t>
            </a:r>
            <a:r>
              <a:rPr sz="2800" b="1" spc="-4" dirty="0">
                <a:latin typeface="Calibri"/>
                <a:cs typeface="Calibri"/>
              </a:rPr>
              <a:t>l</a:t>
            </a:r>
            <a:r>
              <a:rPr sz="2800" b="1" spc="0" dirty="0">
                <a:latin typeface="Calibri"/>
                <a:cs typeface="Calibri"/>
              </a:rPr>
              <a:t>:  </a:t>
            </a:r>
            <a:r>
              <a:rPr sz="2800" b="1" spc="12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nomb</a:t>
            </a:r>
            <a:r>
              <a:rPr sz="2400" spc="-39" dirty="0">
                <a:latin typeface="Calibri"/>
                <a:cs typeface="Calibri"/>
              </a:rPr>
              <a:t>r</a:t>
            </a:r>
            <a:r>
              <a:rPr sz="2400" spc="0" dirty="0">
                <a:latin typeface="Calibri"/>
                <a:cs typeface="Calibri"/>
              </a:rPr>
              <a:t>e,  </a:t>
            </a:r>
            <a:r>
              <a:rPr sz="2400" spc="204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19" dirty="0">
                <a:latin typeface="Calibri"/>
                <a:cs typeface="Calibri"/>
              </a:rPr>
              <a:t>d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d,  </a:t>
            </a:r>
            <a:r>
              <a:rPr sz="2400" spc="19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4" dirty="0">
                <a:latin typeface="Calibri"/>
                <a:cs typeface="Calibri"/>
              </a:rPr>
              <a:t>i</a:t>
            </a:r>
            <a:r>
              <a:rPr sz="2400" spc="-9" dirty="0">
                <a:latin typeface="Calibri"/>
                <a:cs typeface="Calibri"/>
              </a:rPr>
              <a:t>ag</a:t>
            </a:r>
            <a:r>
              <a:rPr sz="2400" spc="0" dirty="0">
                <a:latin typeface="Calibri"/>
                <a:cs typeface="Calibri"/>
              </a:rPr>
              <a:t>nó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spc="0" dirty="0">
                <a:latin typeface="Calibri"/>
                <a:cs typeface="Calibri"/>
              </a:rPr>
              <a:t>ti</a:t>
            </a:r>
            <a:r>
              <a:rPr sz="2400" spc="-9" dirty="0">
                <a:latin typeface="Calibri"/>
                <a:cs typeface="Calibri"/>
              </a:rPr>
              <a:t>c</a:t>
            </a:r>
            <a:r>
              <a:rPr sz="2400" spc="0" dirty="0">
                <a:latin typeface="Calibri"/>
                <a:cs typeface="Calibri"/>
              </a:rPr>
              <a:t>o  </a:t>
            </a:r>
            <a:r>
              <a:rPr sz="2400" spc="194" dirty="0">
                <a:latin typeface="Calibri"/>
                <a:cs typeface="Calibri"/>
              </a:rPr>
              <a:t> </a:t>
            </a:r>
            <a:r>
              <a:rPr sz="2400" spc="-14" dirty="0">
                <a:latin typeface="Calibri"/>
                <a:cs typeface="Calibri"/>
              </a:rPr>
              <a:t>m</a:t>
            </a:r>
            <a:r>
              <a:rPr sz="2400" spc="0" dirty="0">
                <a:latin typeface="Calibri"/>
                <a:cs typeface="Calibri"/>
              </a:rPr>
              <a:t>éd</a:t>
            </a:r>
            <a:r>
              <a:rPr sz="2400" spc="9" dirty="0">
                <a:latin typeface="Calibri"/>
                <a:cs typeface="Calibri"/>
              </a:rPr>
              <a:t>i</a:t>
            </a:r>
            <a:r>
              <a:rPr sz="2400" spc="-14" dirty="0">
                <a:latin typeface="Calibri"/>
                <a:cs typeface="Calibri"/>
              </a:rPr>
              <a:t>c</a:t>
            </a:r>
            <a:r>
              <a:rPr sz="2400" spc="-4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,  </a:t>
            </a:r>
            <a:r>
              <a:rPr sz="2400" spc="194" dirty="0">
                <a:latin typeface="Calibri"/>
                <a:cs typeface="Calibri"/>
              </a:rPr>
              <a:t> </a:t>
            </a:r>
            <a:r>
              <a:rPr sz="2400" spc="-19" dirty="0">
                <a:latin typeface="Calibri"/>
                <a:cs typeface="Calibri"/>
              </a:rPr>
              <a:t>d</a:t>
            </a:r>
            <a:r>
              <a:rPr sz="2400" spc="9" dirty="0">
                <a:latin typeface="Calibri"/>
                <a:cs typeface="Calibri"/>
              </a:rPr>
              <a:t>i</a:t>
            </a:r>
            <a:r>
              <a:rPr sz="2400" spc="-9" dirty="0">
                <a:latin typeface="Calibri"/>
                <a:cs typeface="Calibri"/>
              </a:rPr>
              <a:t>e</a:t>
            </a:r>
            <a:r>
              <a:rPr sz="2400" spc="-1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a,  </a:t>
            </a:r>
            <a:r>
              <a:rPr sz="2400" spc="17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</a:t>
            </a:r>
            <a:r>
              <a:rPr sz="2400" spc="4" dirty="0">
                <a:latin typeface="Calibri"/>
                <a:cs typeface="Calibri"/>
              </a:rPr>
              <a:t>í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s  </a:t>
            </a:r>
            <a:r>
              <a:rPr sz="2400" spc="179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ct val="101725"/>
              </a:lnSpc>
              <a:spcBef>
                <a:spcPts val="1470"/>
              </a:spcBef>
            </a:pPr>
            <a:r>
              <a:rPr sz="2400" spc="-3" dirty="0">
                <a:latin typeface="Calibri"/>
                <a:cs typeface="Calibri"/>
              </a:rPr>
              <a:t>hospitalización, signos vitales, cambios de posición.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ct val="101725"/>
              </a:lnSpc>
              <a:spcBef>
                <a:spcPts val="1393"/>
              </a:spcBef>
            </a:pPr>
            <a:r>
              <a:rPr sz="2400" spc="209" dirty="0">
                <a:latin typeface="Arial"/>
                <a:cs typeface="Arial"/>
              </a:rPr>
              <a:t>•  </a:t>
            </a:r>
            <a:r>
              <a:rPr sz="2400" spc="-4" dirty="0">
                <a:latin typeface="Calibri"/>
                <a:cs typeface="Calibri"/>
              </a:rPr>
              <a:t>Cómo paso el paciente durante el turno.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ct val="101725"/>
              </a:lnSpc>
              <a:spcBef>
                <a:spcPts val="1544"/>
              </a:spcBef>
            </a:pPr>
            <a:r>
              <a:rPr sz="2800" spc="252" dirty="0">
                <a:latin typeface="Arial"/>
                <a:cs typeface="Arial"/>
              </a:rPr>
              <a:t>• </a:t>
            </a:r>
            <a:r>
              <a:rPr sz="2800" b="1" spc="23" dirty="0">
                <a:latin typeface="Calibri"/>
                <a:cs typeface="Calibri"/>
              </a:rPr>
              <a:t>Qué procedimientos se le realizaron: </a:t>
            </a:r>
            <a:r>
              <a:rPr sz="2400" spc="23" dirty="0">
                <a:latin typeface="Calibri"/>
                <a:cs typeface="Calibri"/>
              </a:rPr>
              <a:t>muestras de laboratorio, EKG, TAC, RX,</a:t>
            </a:r>
            <a:endParaRPr sz="2400">
              <a:latin typeface="Calibri"/>
              <a:cs typeface="Calibri"/>
            </a:endParaRPr>
          </a:p>
          <a:p>
            <a:pPr marL="378777">
              <a:lnSpc>
                <a:spcPct val="101725"/>
              </a:lnSpc>
              <a:spcBef>
                <a:spcPts val="1470"/>
              </a:spcBef>
            </a:pPr>
            <a:r>
              <a:rPr sz="2400" spc="-7" dirty="0">
                <a:latin typeface="Calibri"/>
                <a:cs typeface="Calibri"/>
              </a:rPr>
              <a:t>lavados, curaciones. Etc.</a:t>
            </a:r>
            <a:endParaRPr sz="2400">
              <a:latin typeface="Calibri"/>
              <a:cs typeface="Calibri"/>
            </a:endParaRPr>
          </a:p>
          <a:p>
            <a:pPr marL="91757">
              <a:lnSpc>
                <a:spcPct val="101725"/>
              </a:lnSpc>
              <a:spcBef>
                <a:spcPts val="1544"/>
              </a:spcBef>
            </a:pPr>
            <a:r>
              <a:rPr sz="2800" spc="252" dirty="0">
                <a:latin typeface="Arial"/>
                <a:cs typeface="Arial"/>
              </a:rPr>
              <a:t>• </a:t>
            </a:r>
            <a:r>
              <a:rPr sz="2800" b="1" spc="-8" dirty="0">
                <a:latin typeface="Calibri"/>
                <a:cs typeface="Calibri"/>
              </a:rPr>
              <a:t>Tratamiento médico: </a:t>
            </a:r>
            <a:r>
              <a:rPr sz="2400" spc="-8" dirty="0">
                <a:latin typeface="Calibri"/>
                <a:cs typeface="Calibri"/>
              </a:rPr>
              <a:t>medicamentos, vía y día de tto antibiótico.</a:t>
            </a:r>
            <a:endParaRPr sz="2400">
              <a:latin typeface="Calibri"/>
              <a:cs typeface="Calibri"/>
            </a:endParaRPr>
          </a:p>
          <a:p>
            <a:pPr marL="378777" marR="33685" indent="-287020">
              <a:lnSpc>
                <a:spcPts val="3417"/>
              </a:lnSpc>
              <a:spcBef>
                <a:spcPts val="1625"/>
              </a:spcBef>
              <a:tabLst>
                <a:tab pos="368300" algn="l"/>
              </a:tabLst>
            </a:pPr>
            <a:r>
              <a:rPr sz="2800" spc="0" dirty="0">
                <a:latin typeface="Arial"/>
                <a:cs typeface="Arial"/>
              </a:rPr>
              <a:t>•	</a:t>
            </a:r>
            <a:r>
              <a:rPr sz="2800" b="1" spc="0" dirty="0">
                <a:latin typeface="Calibri"/>
                <a:cs typeface="Calibri"/>
              </a:rPr>
              <a:t>I</a:t>
            </a:r>
            <a:r>
              <a:rPr sz="2800" b="1" spc="-29" dirty="0">
                <a:latin typeface="Calibri"/>
                <a:cs typeface="Calibri"/>
              </a:rPr>
              <a:t>n</a:t>
            </a:r>
            <a:r>
              <a:rPr sz="2800" b="1" spc="-44" dirty="0">
                <a:latin typeface="Calibri"/>
                <a:cs typeface="Calibri"/>
              </a:rPr>
              <a:t>f</a:t>
            </a:r>
            <a:r>
              <a:rPr sz="2800" b="1" spc="0" dirty="0">
                <a:latin typeface="Calibri"/>
                <a:cs typeface="Calibri"/>
              </a:rPr>
              <a:t>ormar  </a:t>
            </a:r>
            <a:r>
              <a:rPr sz="2800" b="1" spc="407" dirty="0">
                <a:latin typeface="Calibri"/>
                <a:cs typeface="Calibri"/>
              </a:rPr>
              <a:t> </a:t>
            </a:r>
            <a:r>
              <a:rPr sz="2800" b="1" spc="14" dirty="0">
                <a:latin typeface="Calibri"/>
                <a:cs typeface="Calibri"/>
              </a:rPr>
              <a:t>p</a:t>
            </a:r>
            <a:r>
              <a:rPr sz="2800" b="1" spc="-9" dirty="0">
                <a:latin typeface="Calibri"/>
                <a:cs typeface="Calibri"/>
              </a:rPr>
              <a:t>e</a:t>
            </a:r>
            <a:r>
              <a:rPr sz="2800" b="1" spc="0" dirty="0">
                <a:latin typeface="Calibri"/>
                <a:cs typeface="Calibri"/>
              </a:rPr>
              <a:t>ndie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29" dirty="0">
                <a:latin typeface="Calibri"/>
                <a:cs typeface="Calibri"/>
              </a:rPr>
              <a:t>t</a:t>
            </a:r>
            <a:r>
              <a:rPr sz="2800" b="1" spc="-9" dirty="0">
                <a:latin typeface="Calibri"/>
                <a:cs typeface="Calibri"/>
              </a:rPr>
              <a:t>e</a:t>
            </a:r>
            <a:r>
              <a:rPr sz="2800" b="1" spc="9" dirty="0">
                <a:latin typeface="Calibri"/>
                <a:cs typeface="Calibri"/>
              </a:rPr>
              <a:t>s</a:t>
            </a:r>
            <a:r>
              <a:rPr sz="2800" b="1" spc="0" dirty="0">
                <a:latin typeface="Calibri"/>
                <a:cs typeface="Calibri"/>
              </a:rPr>
              <a:t>:  </a:t>
            </a:r>
            <a:r>
              <a:rPr sz="2800" b="1" spc="40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e</a:t>
            </a:r>
            <a:r>
              <a:rPr sz="2400" spc="9" dirty="0">
                <a:latin typeface="Calibri"/>
                <a:cs typeface="Calibri"/>
              </a:rPr>
              <a:t>j</a:t>
            </a:r>
            <a:r>
              <a:rPr sz="2400" spc="0" dirty="0">
                <a:latin typeface="Calibri"/>
                <a:cs typeface="Calibri"/>
              </a:rPr>
              <a:t>emp</a:t>
            </a:r>
            <a:r>
              <a:rPr sz="2400" spc="1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o:  </a:t>
            </a:r>
            <a:r>
              <a:rPr sz="2400" spc="472" dirty="0">
                <a:latin typeface="Calibri"/>
                <a:cs typeface="Calibri"/>
              </a:rPr>
              <a:t> </a:t>
            </a:r>
            <a:r>
              <a:rPr sz="2400" spc="-34" dirty="0">
                <a:latin typeface="Calibri"/>
                <a:cs typeface="Calibri"/>
              </a:rPr>
              <a:t>e</a:t>
            </a:r>
            <a:r>
              <a:rPr sz="2400" spc="-39" dirty="0">
                <a:latin typeface="Calibri"/>
                <a:cs typeface="Calibri"/>
              </a:rPr>
              <a:t>x</a:t>
            </a:r>
            <a:r>
              <a:rPr sz="2400" spc="-9" dirty="0">
                <a:latin typeface="Calibri"/>
                <a:cs typeface="Calibri"/>
              </a:rPr>
              <a:t>á</a:t>
            </a:r>
            <a:r>
              <a:rPr sz="2400" spc="0" dirty="0">
                <a:latin typeface="Calibri"/>
                <a:cs typeface="Calibri"/>
              </a:rPr>
              <a:t>men</a:t>
            </a:r>
            <a:r>
              <a:rPr sz="2400" spc="9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s  </a:t>
            </a:r>
            <a:r>
              <a:rPr sz="2400" spc="477" dirty="0">
                <a:latin typeface="Calibri"/>
                <a:cs typeface="Calibri"/>
              </a:rPr>
              <a:t> </a:t>
            </a:r>
            <a:r>
              <a:rPr sz="2400" spc="0" dirty="0">
                <a:latin typeface="Calibri"/>
                <a:cs typeface="Calibri"/>
              </a:rPr>
              <a:t>de  </a:t>
            </a:r>
            <a:r>
              <a:rPr sz="2400" spc="477" dirty="0">
                <a:latin typeface="Calibri"/>
                <a:cs typeface="Calibri"/>
              </a:rPr>
              <a:t> </a:t>
            </a:r>
            <a:r>
              <a:rPr sz="2400" spc="9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a</a:t>
            </a:r>
            <a:r>
              <a:rPr sz="2400" spc="9" dirty="0">
                <a:latin typeface="Calibri"/>
                <a:cs typeface="Calibri"/>
              </a:rPr>
              <a:t>b</a:t>
            </a:r>
            <a:r>
              <a:rPr sz="2400" spc="0" dirty="0">
                <a:latin typeface="Calibri"/>
                <a:cs typeface="Calibri"/>
              </a:rPr>
              <a:t>o</a:t>
            </a:r>
            <a:r>
              <a:rPr sz="2400" spc="-39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9" dirty="0">
                <a:latin typeface="Calibri"/>
                <a:cs typeface="Calibri"/>
              </a:rPr>
              <a:t>t</a:t>
            </a:r>
            <a:r>
              <a:rPr sz="2400" spc="0" dirty="0">
                <a:latin typeface="Calibri"/>
                <a:cs typeface="Calibri"/>
              </a:rPr>
              <a:t>or</a:t>
            </a:r>
            <a:r>
              <a:rPr sz="2400" spc="9" dirty="0">
                <a:latin typeface="Calibri"/>
                <a:cs typeface="Calibri"/>
              </a:rPr>
              <a:t>i</a:t>
            </a:r>
            <a:r>
              <a:rPr sz="2400" spc="-44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,  </a:t>
            </a:r>
            <a:r>
              <a:rPr sz="2400" spc="462" dirty="0">
                <a:latin typeface="Calibri"/>
                <a:cs typeface="Calibri"/>
              </a:rPr>
              <a:t> </a:t>
            </a:r>
            <a:r>
              <a:rPr sz="2400" spc="-9" dirty="0">
                <a:latin typeface="Calibri"/>
                <a:cs typeface="Calibri"/>
              </a:rPr>
              <a:t>i</a:t>
            </a:r>
            <a:r>
              <a:rPr sz="2400" spc="0" dirty="0">
                <a:latin typeface="Calibri"/>
                <a:cs typeface="Calibri"/>
              </a:rPr>
              <a:t>m</a:t>
            </a:r>
            <a:r>
              <a:rPr sz="2400" spc="-4" dirty="0">
                <a:latin typeface="Calibri"/>
                <a:cs typeface="Calibri"/>
              </a:rPr>
              <a:t>a</a:t>
            </a:r>
            <a:r>
              <a:rPr sz="2400" spc="-29" dirty="0">
                <a:latin typeface="Calibri"/>
                <a:cs typeface="Calibri"/>
              </a:rPr>
              <a:t>g</a:t>
            </a:r>
            <a:r>
              <a:rPr sz="2400" spc="0" dirty="0">
                <a:latin typeface="Calibri"/>
                <a:cs typeface="Calibri"/>
              </a:rPr>
              <a:t>eno</a:t>
            </a:r>
            <a:r>
              <a:rPr sz="2400" spc="4" dirty="0">
                <a:latin typeface="Calibri"/>
                <a:cs typeface="Calibri"/>
              </a:rPr>
              <a:t>l</a:t>
            </a:r>
            <a:r>
              <a:rPr sz="2400" spc="0" dirty="0">
                <a:latin typeface="Calibri"/>
                <a:cs typeface="Calibri"/>
              </a:rPr>
              <a:t>o</a:t>
            </a:r>
            <a:r>
              <a:rPr sz="2400" spc="-14" dirty="0">
                <a:latin typeface="Calibri"/>
                <a:cs typeface="Calibri"/>
              </a:rPr>
              <a:t>g</a:t>
            </a:r>
            <a:r>
              <a:rPr sz="2400" spc="4" dirty="0">
                <a:latin typeface="Calibri"/>
                <a:cs typeface="Calibri"/>
              </a:rPr>
              <a:t>í</a:t>
            </a:r>
            <a:r>
              <a:rPr sz="2400" spc="-9" dirty="0">
                <a:latin typeface="Calibri"/>
                <a:cs typeface="Calibri"/>
              </a:rPr>
              <a:t>a</a:t>
            </a:r>
            <a:r>
              <a:rPr sz="2400" spc="0" dirty="0">
                <a:latin typeface="Calibri"/>
                <a:cs typeface="Calibri"/>
              </a:rPr>
              <a:t>, </a:t>
            </a:r>
            <a:endParaRPr sz="2400">
              <a:latin typeface="Calibri"/>
              <a:cs typeface="Calibri"/>
            </a:endParaRPr>
          </a:p>
          <a:p>
            <a:pPr marL="378777" marR="33685">
              <a:lnSpc>
                <a:spcPts val="2929"/>
              </a:lnSpc>
              <a:spcBef>
                <a:spcPts val="1473"/>
              </a:spcBef>
              <a:tabLst>
                <a:tab pos="368300" algn="l"/>
              </a:tabLst>
            </a:pPr>
            <a:r>
              <a:rPr sz="2400" spc="-7" dirty="0">
                <a:latin typeface="Calibri"/>
                <a:cs typeface="Calibri"/>
              </a:rPr>
              <a:t>ecografías, interconsultas, trámites administrativos.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650</Words>
  <Application>Microsoft Office PowerPoint</Application>
  <PresentationFormat>Panorámica</PresentationFormat>
  <Paragraphs>172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Unicode MS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Milena Duque</dc:creator>
  <cp:lastModifiedBy>Robin981</cp:lastModifiedBy>
  <cp:revision>2</cp:revision>
  <dcterms:modified xsi:type="dcterms:W3CDTF">2022-08-25T11:57:57Z</dcterms:modified>
</cp:coreProperties>
</file>