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81" r:id="rId7"/>
    <p:sldId id="264" r:id="rId8"/>
    <p:sldId id="266" r:id="rId9"/>
    <p:sldId id="267" r:id="rId10"/>
    <p:sldId id="268" r:id="rId11"/>
    <p:sldId id="28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CIgirvpOI4CaDfIDvNUbkJZAg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/>
          <p:nvPr/>
        </p:nvSpPr>
        <p:spPr>
          <a:xfrm>
            <a:off x="0" y="4323810"/>
            <a:ext cx="1744652" cy="778589"/>
          </a:xfrm>
          <a:custGeom>
            <a:avLst/>
            <a:gdLst/>
            <a:ahLst/>
            <a:cxnLst/>
            <a:rect l="l" t="t" r="r" b="b"/>
            <a:pathLst>
              <a:path w="372" h="166" extrusionOk="0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5"/>
          <p:cNvSpPr txBox="1"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5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6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body" idx="1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2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6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23" name="Google Shape;123;p3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6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7"/>
          <p:cNvSpPr txBox="1"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7"/>
          <p:cNvSpPr txBox="1">
            <a:spLocks noGrp="1"/>
          </p:cNvSpPr>
          <p:nvPr>
            <p:ph type="body" idx="1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 txBox="1"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8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8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8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40" name="Google Shape;140;p38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8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s-CO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9"/>
          <p:cNvSpPr txBox="1"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sz="4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9"/>
          <p:cNvSpPr txBox="1">
            <a:spLocks noGrp="1"/>
          </p:cNvSpPr>
          <p:nvPr>
            <p:ph type="body" idx="1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body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9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9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body" idx="1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1"/>
          <p:cNvSpPr txBox="1">
            <a:spLocks noGrp="1"/>
          </p:cNvSpPr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1"/>
          <p:cNvSpPr txBox="1">
            <a:spLocks noGrp="1"/>
          </p:cNvSpPr>
          <p:nvPr>
            <p:ph type="body" idx="1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60" name="Google Shape;160;p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/>
          <p:nvPr/>
        </p:nvSpPr>
        <p:spPr>
          <a:xfrm rot="10800000" flipH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body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body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2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body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>
            <a:spLocks noGrp="1"/>
          </p:cNvSpPr>
          <p:nvPr>
            <p:ph type="pic" idx="2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4"/>
          <p:cNvSpPr txBox="1">
            <a:spLocks noGrp="1"/>
          </p:cNvSpPr>
          <p:nvPr>
            <p:ph type="body" idx="1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/>
          <p:nvPr/>
        </p:nvSpPr>
        <p:spPr>
          <a:xfrm rot="10800000" flipH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4"/>
          <p:cNvSpPr txBox="1">
            <a:spLocks noGrp="1"/>
          </p:cNvSpPr>
          <p:nvPr>
            <p:ph type="sldNum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5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25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5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5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5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5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5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5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25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25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5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5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5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5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5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es-CO"/>
              <a:t>PROCESO ENFERMERO</a:t>
            </a:r>
            <a:endParaRPr/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O"/>
              <a:t>SANDRA DUQUE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s-CO"/>
              <a:t>ENFERMERA DOCENTE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B6C8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PRIORIZACIÓN</a:t>
            </a:r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D1DC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Tras la valoración, se deben tomar decisiones respecto a la priorización de los diagnósticos. Las prioridades se establecen basándose en las necesidades detectadas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s-CO" sz="2100" b="1">
                <a:solidFill>
                  <a:srgbClr val="215868"/>
                </a:solidFill>
                <a:latin typeface="Arial"/>
                <a:ea typeface="Arial"/>
                <a:cs typeface="Arial"/>
                <a:sym typeface="Arial"/>
              </a:rPr>
              <a:t>Unión de los diagnósticos enfermeros con los resultados e intervenciones: </a:t>
            </a:r>
            <a:r>
              <a:rPr lang="es-CO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diagnóstico enfermero exacto y válido determina el resultado sensible a la actuación enfermera. 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200" b="1"/>
          </a:p>
          <a:p>
            <a:pPr marL="3429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200" i="1"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C3DAE46-C6BE-4025-B20C-6F1C267F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680" y="501911"/>
            <a:ext cx="8911687" cy="1189920"/>
          </a:xfrm>
        </p:spPr>
        <p:txBody>
          <a:bodyPr/>
          <a:lstStyle/>
          <a:p>
            <a:pPr algn="ctr"/>
            <a:r>
              <a:rPr lang="es-ES" dirty="0"/>
              <a:t>MODELO AREA: Análisis de resultado esperado actual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AC5FD8-42EF-4D5F-A899-09B432B12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3DA5C4-7E79-BE48-8348-6674F3C635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D7CBC15-8C6B-D642-9AF9-F853BE7EB9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60E1DB-29B4-C74F-AFA9-C5C22C5A9F92}" type="slidenum">
              <a:rPr lang="es-ES_tradnl" smtClean="0"/>
              <a:t>11</a:t>
            </a:fld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00DFF10-0E4F-1E47-8E1C-7305C5AAB8F0}"/>
              </a:ext>
            </a:extLst>
          </p:cNvPr>
          <p:cNvSpPr/>
          <p:nvPr/>
        </p:nvSpPr>
        <p:spPr>
          <a:xfrm>
            <a:off x="1847697" y="3967227"/>
            <a:ext cx="1880315" cy="837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</a:rPr>
              <a:t>FATIGA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65A2806-CCF5-6B4B-A236-220C5F677B65}"/>
              </a:ext>
            </a:extLst>
          </p:cNvPr>
          <p:cNvSpPr/>
          <p:nvPr/>
        </p:nvSpPr>
        <p:spPr>
          <a:xfrm>
            <a:off x="1861089" y="5450928"/>
            <a:ext cx="1880315" cy="837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</a:rPr>
              <a:t>RIESGO DE SUICIDIO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C6385FF-4236-C844-930F-6E7B91F1BF22}"/>
              </a:ext>
            </a:extLst>
          </p:cNvPr>
          <p:cNvSpPr/>
          <p:nvPr/>
        </p:nvSpPr>
        <p:spPr>
          <a:xfrm>
            <a:off x="1861089" y="2590058"/>
            <a:ext cx="1880315" cy="837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</a:rPr>
              <a:t>ANSIEDAD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6F4CAC6-B4CE-B84C-AE4C-53B2F656BF3C}"/>
              </a:ext>
            </a:extLst>
          </p:cNvPr>
          <p:cNvSpPr/>
          <p:nvPr/>
        </p:nvSpPr>
        <p:spPr>
          <a:xfrm>
            <a:off x="1503367" y="2185494"/>
            <a:ext cx="10095966" cy="4479395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9BFCFDD-C71E-FF49-8E6F-936BAB3A6A96}"/>
              </a:ext>
            </a:extLst>
          </p:cNvPr>
          <p:cNvSpPr/>
          <p:nvPr/>
        </p:nvSpPr>
        <p:spPr>
          <a:xfrm>
            <a:off x="9255661" y="4101079"/>
            <a:ext cx="1880315" cy="837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</a:rPr>
              <a:t>DETERIORO DE LA REGULACIÓN DEL ESTADO DE ÁNIMO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4954E7-30CA-884D-9BC3-D4F9F12DC645}"/>
              </a:ext>
            </a:extLst>
          </p:cNvPr>
          <p:cNvSpPr/>
          <p:nvPr/>
        </p:nvSpPr>
        <p:spPr>
          <a:xfrm>
            <a:off x="9269053" y="5604953"/>
            <a:ext cx="1880315" cy="837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</a:rPr>
              <a:t>AUTOMUTILACIÓN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DA6796C-61AE-9D48-AD2A-059252E7ADFD}"/>
              </a:ext>
            </a:extLst>
          </p:cNvPr>
          <p:cNvSpPr/>
          <p:nvPr/>
        </p:nvSpPr>
        <p:spPr>
          <a:xfrm>
            <a:off x="9269052" y="2683332"/>
            <a:ext cx="1880315" cy="837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dirty="0">
                <a:solidFill>
                  <a:schemeClr val="tx1"/>
                </a:solidFill>
              </a:rPr>
              <a:t>AFRONTAMIENTO INEFICAZ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61A381-D77C-7A45-8732-D15D4B640103}"/>
              </a:ext>
            </a:extLst>
          </p:cNvPr>
          <p:cNvSpPr txBox="1"/>
          <p:nvPr/>
        </p:nvSpPr>
        <p:spPr>
          <a:xfrm>
            <a:off x="1716805" y="1664407"/>
            <a:ext cx="969326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DEPRESIÓN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BD04453F-0802-EE40-82A9-1DB9D71B3C08}"/>
              </a:ext>
            </a:extLst>
          </p:cNvPr>
          <p:cNvCxnSpPr>
            <a:cxnSpLocks/>
            <a:stCxn id="12" idx="2"/>
            <a:endCxn id="2" idx="0"/>
          </p:cNvCxnSpPr>
          <p:nvPr/>
        </p:nvCxnSpPr>
        <p:spPr>
          <a:xfrm flipH="1">
            <a:off x="6551350" y="2033739"/>
            <a:ext cx="12088" cy="151755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7448F058-3FEF-BA43-8A40-D902B85ED58A}"/>
              </a:ext>
            </a:extLst>
          </p:cNvPr>
          <p:cNvCxnSpPr>
            <a:cxnSpLocks/>
            <a:stCxn id="2" idx="1"/>
            <a:endCxn id="26" idx="1"/>
          </p:cNvCxnSpPr>
          <p:nvPr/>
        </p:nvCxnSpPr>
        <p:spPr>
          <a:xfrm flipV="1">
            <a:off x="1503367" y="3008622"/>
            <a:ext cx="357722" cy="141657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6440545-1324-A740-9676-EC4672B07ACB}"/>
              </a:ext>
            </a:extLst>
          </p:cNvPr>
          <p:cNvCxnSpPr>
            <a:cxnSpLocks/>
            <a:stCxn id="2" idx="1"/>
            <a:endCxn id="9" idx="1"/>
          </p:cNvCxnSpPr>
          <p:nvPr/>
        </p:nvCxnSpPr>
        <p:spPr>
          <a:xfrm flipV="1">
            <a:off x="1503367" y="4385791"/>
            <a:ext cx="344330" cy="3940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3407C71-C436-3540-9DE3-9404F27783D4}"/>
              </a:ext>
            </a:extLst>
          </p:cNvPr>
          <p:cNvCxnSpPr>
            <a:cxnSpLocks/>
            <a:stCxn id="2" idx="1"/>
            <a:endCxn id="10" idx="1"/>
          </p:cNvCxnSpPr>
          <p:nvPr/>
        </p:nvCxnSpPr>
        <p:spPr>
          <a:xfrm>
            <a:off x="1503367" y="4425192"/>
            <a:ext cx="357722" cy="144430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FBF8DEA6-C3CA-9848-B360-63831120A076}"/>
              </a:ext>
            </a:extLst>
          </p:cNvPr>
          <p:cNvCxnSpPr>
            <a:cxnSpLocks/>
            <a:stCxn id="2" idx="3"/>
            <a:endCxn id="19" idx="3"/>
          </p:cNvCxnSpPr>
          <p:nvPr/>
        </p:nvCxnSpPr>
        <p:spPr>
          <a:xfrm flipH="1" flipV="1">
            <a:off x="11149367" y="3101896"/>
            <a:ext cx="449966" cy="13232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F1FF2B95-F415-5C4A-B96F-CBE1CAAE17EF}"/>
              </a:ext>
            </a:extLst>
          </p:cNvPr>
          <p:cNvCxnSpPr>
            <a:cxnSpLocks/>
            <a:stCxn id="2" idx="3"/>
            <a:endCxn id="17" idx="3"/>
          </p:cNvCxnSpPr>
          <p:nvPr/>
        </p:nvCxnSpPr>
        <p:spPr>
          <a:xfrm flipH="1">
            <a:off x="11149368" y="4425192"/>
            <a:ext cx="449965" cy="1598325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7D80371-D710-9C49-BFC6-29C8C1728E42}"/>
              </a:ext>
            </a:extLst>
          </p:cNvPr>
          <p:cNvCxnSpPr>
            <a:cxnSpLocks/>
            <a:stCxn id="2" idx="3"/>
            <a:endCxn id="16" idx="3"/>
          </p:cNvCxnSpPr>
          <p:nvPr/>
        </p:nvCxnSpPr>
        <p:spPr>
          <a:xfrm flipH="1">
            <a:off x="11135976" y="4425192"/>
            <a:ext cx="463357" cy="9445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77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solidFill>
            <a:srgbClr val="B6C8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ELABORACIÓN DEL DIAGNÓSTICO</a:t>
            </a:r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solidFill>
            <a:srgbClr val="D1DCB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 b="1"/>
              <a:t>CLASIFICACIÓN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i="1"/>
              <a:t>Diagnóstico real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i="1"/>
              <a:t>Diagnóstico de riesgo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i="1"/>
              <a:t>Diagnóstico de promoción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i="1"/>
              <a:t>Diagnóstico de síndrome (Real)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DIAGNÓSTICO DE ENFERMERÍA REAL</a:t>
            </a:r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B1AB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 dirty="0"/>
              <a:t>Representa  un estado clínicamente validado por características definitorias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dirty="0"/>
              <a:t>ETIQUETA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dirty="0"/>
              <a:t>FACTORES RELACIONADOS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dirty="0"/>
              <a:t>CARACTERÍSTICAS DEFINITORIA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ES" sz="2400" dirty="0"/>
              <a:t>S</a:t>
            </a:r>
            <a:r>
              <a:rPr lang="es-CO" sz="2400" dirty="0"/>
              <a:t>ECUNDARIO 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8399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DIAGNÓSTICO DE ENFERMERÍA DE RIESGO</a:t>
            </a:r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B1AB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/>
              <a:t>Juicio clínico de que el sujeto de cuidado , es más vulnerable a presentar el problema, que otros en situación igual o similar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ETIQUETA DIAGNÓSTICA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FACTORES RELACIONADOS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DIAGNÓSTICO DE ENFERMERÍA DE PROMOCIÓN</a:t>
            </a:r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F49D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/>
              <a:t>Describe la transición desde un nivel específico de bienestar hacia un nivel más alto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ETIQUETA DIAGNÓSTICA</a:t>
            </a:r>
            <a:endParaRPr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CARACTERÍSTICAS DEFINITORIA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EFB1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DIAGNÓSTICO DE ENFERMERÍA DE SÍNDROME</a:t>
            </a:r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EE6C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/>
              <a:t>Agrupa diagnósticos de enfermería reales o potenciales como consecuencia de un acontecimiento o situación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ETIQUETA DIAGNÓSTICA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FACTOR RELACIONADO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CARACTERÍSTICAS DEFINITORIAS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ABBB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REGLAS PARA EVITAR ERRORES EN LA FORMULACIÓN DEL DIAGNÓSTICO</a:t>
            </a:r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EFB1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/>
              <a:t>No formular diagnósticos de enfermería con terminología médica: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Mastectomía relacionada con cáncer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Riesgo de baja autoestima situacional relacionado con la alteración de la imagen corporal secundaria a mastectomía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D3DEB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REGLAS PARA EVITAR ERRORES EN LA FORMULACIÓN DEL DIAGNÓSTICO</a:t>
            </a:r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F9CD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/>
              <a:t>No formular  varios problemas al tiempo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Temor y dolor relacionados con los procedimientos diagnósticos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Temor relacionado con los procedimientos diagnósticos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E2E8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REGLAS PARA EVITAR ERRORES EN LA FORMULACIÓN DEL DIAGNÓSTICO</a:t>
            </a:r>
            <a:endParaRPr/>
          </a:p>
        </p:txBody>
      </p:sp>
      <p:sp>
        <p:nvSpPr>
          <p:cNvPr id="313" name="Google Shape;313;p2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F49D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/>
              <a:t>Evitar enunciados que puedan tener implicaciones legales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Riesgo de lesión relacionado con falta de barandas en la cama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Riesgo de lesión relacionado con incapacidad para mantener la posición en la cama, secundario a agitación marcada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</a:pPr>
            <a:r>
              <a:rPr lang="es-CO" sz="4000" b="1"/>
              <a:t>DEFINICIÓN </a:t>
            </a:r>
            <a:endParaRPr b="1"/>
          </a:p>
        </p:txBody>
      </p:sp>
      <p:sp>
        <p:nvSpPr>
          <p:cNvPr id="175" name="Google Shape;175;p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?"/>
            </a:pPr>
            <a:r>
              <a:rPr lang="es-CO" sz="1900" b="1" dirty="0">
                <a:solidFill>
                  <a:srgbClr val="0070C0"/>
                </a:solidFill>
              </a:rPr>
              <a:t>Método que permite a la profesión de enfermería identificar el estado de salud del sujeto de cuidado y brindar la atención que requiera para satisfacer sus necesidades de </a:t>
            </a:r>
            <a:r>
              <a:rPr lang="es-CO" sz="1900" b="1" dirty="0" smtClean="0">
                <a:solidFill>
                  <a:srgbClr val="0070C0"/>
                </a:solidFill>
              </a:rPr>
              <a:t>cuidado</a:t>
            </a:r>
            <a:r>
              <a:rPr lang="es-CO" sz="1900" b="1" dirty="0" smtClean="0">
                <a:solidFill>
                  <a:srgbClr val="0070C0"/>
                </a:solidFill>
              </a:rPr>
              <a:t>.</a:t>
            </a:r>
            <a:endParaRPr sz="1900" dirty="0"/>
          </a:p>
        </p:txBody>
      </p:sp>
      <p:pic>
        <p:nvPicPr>
          <p:cNvPr id="176" name="Google Shape;176;p2" descr="http://www.fancyicons.com/free-icons/103/pretty-office-6/png/256/nurse_25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9908" y="2979864"/>
            <a:ext cx="3754510" cy="375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ABBB9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REGLAS PARA EVITAR ERRORES EN LA FORMULACIÓN DEL DIAGNÓSTICO</a:t>
            </a:r>
            <a:endParaRPr/>
          </a:p>
        </p:txBody>
      </p:sp>
      <p:sp>
        <p:nvSpPr>
          <p:cNvPr id="319" name="Google Shape;319;p22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C6D1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CO" sz="2400"/>
              <a:t>El problema y la etiología no deben significar lo mismo 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Alteración en el patrón del sueño, relacionado con problemas al dormir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Deterioro en el patrón de sueño, relacionado con angustia secundaria a conflictos familiares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DACDB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VERIFICACIÓN DEL DIAGNÓSTICO</a:t>
            </a:r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F49D8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¿Son suficientes los datos para formular este diagnóstico?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¿Existen datos subjetivos y objetivos que respalden el diagnóstico?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La situación descrita por el diagnóstico se puede solucionar solo con intervenciones de enfermería?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A4CDB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PLANEACIÓN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solidFill>
            <a:srgbClr val="BECE9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Selección de prioridades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Planteamiento de resultados esperados (NOC)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Determinación de intervenciones propias de enfermería para conseguir los resultados esperados (NIC)</a:t>
            </a:r>
            <a:endParaRPr sz="240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/>
              <a:t>Documentación o registro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 b="1"/>
              <a:t>FASES DEL PROCESO DE ATENCIÓN DE ENFERMERÍA</a:t>
            </a:r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>
            <a:off x="2589213" y="2211784"/>
            <a:ext cx="8915399" cy="3621881"/>
            <a:chOff x="0" y="78184"/>
            <a:chExt cx="8915399" cy="3621881"/>
          </a:xfrm>
        </p:grpSpPr>
        <p:sp>
          <p:nvSpPr>
            <p:cNvPr id="190" name="Google Shape;190;p4"/>
            <p:cNvSpPr/>
            <p:nvPr/>
          </p:nvSpPr>
          <p:spPr>
            <a:xfrm>
              <a:off x="0" y="78184"/>
              <a:ext cx="2786062" cy="1671637"/>
            </a:xfrm>
            <a:prstGeom prst="rect">
              <a:avLst/>
            </a:prstGeom>
            <a:solidFill>
              <a:srgbClr val="DD7C16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0" y="78184"/>
              <a:ext cx="2786062" cy="1671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VALORACIÓN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064668" y="78184"/>
              <a:ext cx="2786062" cy="1671637"/>
            </a:xfrm>
            <a:prstGeom prst="rect">
              <a:avLst/>
            </a:prstGeom>
            <a:solidFill>
              <a:srgbClr val="9F834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3064668" y="78184"/>
              <a:ext cx="2786062" cy="1671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DIAGNÓSTICO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6129337" y="78184"/>
              <a:ext cx="2786062" cy="1671637"/>
            </a:xfrm>
            <a:prstGeom prst="rect">
              <a:avLst/>
            </a:prstGeom>
            <a:solidFill>
              <a:srgbClr val="708553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6129337" y="78184"/>
              <a:ext cx="2786062" cy="1671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PLANEACIÓN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532334" y="2028428"/>
              <a:ext cx="2786062" cy="1671637"/>
            </a:xfrm>
            <a:prstGeom prst="rect">
              <a:avLst/>
            </a:prstGeom>
            <a:solidFill>
              <a:schemeClr val="accent5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1532334" y="2028428"/>
              <a:ext cx="2786062" cy="1671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EJECUCIÓN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4597003" y="2028428"/>
              <a:ext cx="2786062" cy="1671637"/>
            </a:xfrm>
            <a:prstGeom prst="rect">
              <a:avLst/>
            </a:prstGeom>
            <a:solidFill>
              <a:srgbClr val="6AAA8F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 txBox="1"/>
            <p:nvPr/>
          </p:nvSpPr>
          <p:spPr>
            <a:xfrm>
              <a:off x="4597003" y="2028428"/>
              <a:ext cx="2786062" cy="16716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s-CO" sz="2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EVALUACIÓN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2199030" y="328689"/>
            <a:ext cx="8911687" cy="1280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VALORACIÓN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?"/>
            </a:pPr>
            <a:r>
              <a:rPr lang="es-CO" sz="2000" b="1"/>
              <a:t>Proceso a través del cual se reúne, organiza y valida información sobre el estado de salud del sujeto de cuidado</a:t>
            </a:r>
            <a:endParaRPr/>
          </a:p>
        </p:txBody>
      </p:sp>
      <p:grpSp>
        <p:nvGrpSpPr>
          <p:cNvPr id="206" name="Google Shape;206;p5"/>
          <p:cNvGrpSpPr/>
          <p:nvPr/>
        </p:nvGrpSpPr>
        <p:grpSpPr>
          <a:xfrm>
            <a:off x="3019298" y="2799471"/>
            <a:ext cx="7108402" cy="3826412"/>
            <a:chOff x="1457784" y="0"/>
            <a:chExt cx="7108402" cy="3826412"/>
          </a:xfrm>
        </p:grpSpPr>
        <p:sp>
          <p:nvSpPr>
            <p:cNvPr id="207" name="Google Shape;207;p5"/>
            <p:cNvSpPr/>
            <p:nvPr/>
          </p:nvSpPr>
          <p:spPr>
            <a:xfrm>
              <a:off x="3239102" y="0"/>
              <a:ext cx="3826412" cy="3826412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rgbClr val="E0C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457784" y="164306"/>
              <a:ext cx="3467127" cy="1530564"/>
            </a:xfrm>
            <a:prstGeom prst="roundRect">
              <a:avLst>
                <a:gd name="adj" fmla="val 16667"/>
              </a:avLst>
            </a:prstGeom>
            <a:solidFill>
              <a:srgbClr val="A52F0D">
                <a:alpha val="89411"/>
              </a:srgbClr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5"/>
            <p:cNvSpPr txBox="1"/>
            <p:nvPr/>
          </p:nvSpPr>
          <p:spPr>
            <a:xfrm>
              <a:off x="1532500" y="239022"/>
              <a:ext cx="3317695" cy="1381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RECOLECCIÓN DE DATOS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5381670" y="136174"/>
              <a:ext cx="3139356" cy="1530564"/>
            </a:xfrm>
            <a:prstGeom prst="roundRect">
              <a:avLst>
                <a:gd name="adj" fmla="val 16667"/>
              </a:avLst>
            </a:prstGeom>
            <a:solidFill>
              <a:srgbClr val="A52F0D">
                <a:alpha val="76470"/>
              </a:srgbClr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5"/>
            <p:cNvSpPr txBox="1"/>
            <p:nvPr/>
          </p:nvSpPr>
          <p:spPr>
            <a:xfrm>
              <a:off x="5456386" y="210890"/>
              <a:ext cx="2989924" cy="1381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VALIDACIÓN DE DATOS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548340" y="2105215"/>
              <a:ext cx="3332116" cy="1530564"/>
            </a:xfrm>
            <a:prstGeom prst="roundRect">
              <a:avLst>
                <a:gd name="adj" fmla="val 16667"/>
              </a:avLst>
            </a:prstGeom>
            <a:solidFill>
              <a:srgbClr val="A52F0D">
                <a:alpha val="62745"/>
              </a:srgbClr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 txBox="1"/>
            <p:nvPr/>
          </p:nvSpPr>
          <p:spPr>
            <a:xfrm>
              <a:off x="1623056" y="2179931"/>
              <a:ext cx="3182684" cy="1381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ORGANIZACIÓN DE LOS DATOS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22682" y="2105215"/>
              <a:ext cx="3143504" cy="1530564"/>
            </a:xfrm>
            <a:prstGeom prst="roundRect">
              <a:avLst>
                <a:gd name="adj" fmla="val 16667"/>
              </a:avLst>
            </a:prstGeom>
            <a:solidFill>
              <a:srgbClr val="A52F0D">
                <a:alpha val="49411"/>
              </a:srgbClr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5"/>
            <p:cNvSpPr txBox="1"/>
            <p:nvPr/>
          </p:nvSpPr>
          <p:spPr>
            <a:xfrm>
              <a:off x="5497398" y="2179931"/>
              <a:ext cx="2994072" cy="1381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CO" sz="18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INFORME Y REGISTRO DE LOS DATOS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"/>
          <p:cNvSpPr txBox="1"/>
          <p:nvPr/>
        </p:nvSpPr>
        <p:spPr>
          <a:xfrm>
            <a:off x="2589212" y="5520806"/>
            <a:ext cx="8915400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s-CO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FUENTE PRIMARIA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s-CO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FUENTE SECUNDARIA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2589212" y="3938514"/>
            <a:ext cx="8915400" cy="9541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s-CO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Entrevista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s-CO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Valoración física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solidFill>
            <a:srgbClr val="EE6C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 b="1"/>
              <a:t>RECOLECCIÓN DE DATOS</a:t>
            </a:r>
            <a:endParaRPr/>
          </a:p>
        </p:txBody>
      </p:sp>
      <p:sp>
        <p:nvSpPr>
          <p:cNvPr id="223" name="Google Shape;223;p6"/>
          <p:cNvSpPr txBox="1">
            <a:spLocks noGrp="1"/>
          </p:cNvSpPr>
          <p:nvPr>
            <p:ph type="body" idx="1"/>
          </p:nvPr>
        </p:nvSpPr>
        <p:spPr>
          <a:xfrm>
            <a:off x="2589212" y="2133601"/>
            <a:ext cx="8915400" cy="1242646"/>
          </a:xfrm>
          <a:prstGeom prst="rect">
            <a:avLst/>
          </a:prstGeom>
          <a:solidFill>
            <a:srgbClr val="B6C8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?"/>
            </a:pPr>
            <a:r>
              <a:rPr lang="es-CO" sz="2800"/>
              <a:t>Datos históricos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?"/>
            </a:pPr>
            <a:r>
              <a:rPr lang="es-CO" sz="2800"/>
              <a:t>Datos actuales</a:t>
            </a:r>
            <a:endParaRPr/>
          </a:p>
        </p:txBody>
      </p:sp>
      <p:pic>
        <p:nvPicPr>
          <p:cNvPr id="224" name="Google Shape;224;p6" descr="http://1.bp.blogspot.com/-6-FT5EEd3lI/UEexUNsxFzI/AAAAAAAACO4/YsmxZwOmZyA/s1600/informacion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7224" y="2738291"/>
            <a:ext cx="3505200" cy="321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595" y="783771"/>
            <a:ext cx="8219172" cy="55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7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9" descr="Resultado de imagen para dominios nan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3" y="0"/>
            <a:ext cx="10428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DIAGNÓSTICO</a:t>
            </a:r>
            <a:endParaRPr/>
          </a:p>
        </p:txBody>
      </p:sp>
      <p:sp>
        <p:nvSpPr>
          <p:cNvPr id="253" name="Google Shape;253;p11"/>
          <p:cNvSpPr txBox="1">
            <a:spLocks noGrp="1"/>
          </p:cNvSpPr>
          <p:nvPr>
            <p:ph type="body" idx="1"/>
          </p:nvPr>
        </p:nvSpPr>
        <p:spPr>
          <a:xfrm>
            <a:off x="2589212" y="2133599"/>
            <a:ext cx="8915400" cy="4028100"/>
          </a:xfrm>
          <a:prstGeom prst="rect">
            <a:avLst/>
          </a:prstGeom>
          <a:solidFill>
            <a:srgbClr val="EE6C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b="1" dirty="0"/>
              <a:t>identifica respuestas humanas que pueden ser tratadas por el profesional de enfermería sin que para ello se requiera de orden o autorización por parte de otros profesionales. </a:t>
            </a:r>
            <a:endParaRPr sz="2400" b="1"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?"/>
            </a:pPr>
            <a:r>
              <a:rPr lang="es-CO" sz="2400" b="1" dirty="0"/>
              <a:t>El diagnóstico enfermero proporciona la base para la selección de las intervenciones enfermeras destinadas a lograr  los objetivos de los </a:t>
            </a:r>
            <a:r>
              <a:rPr lang="es-CO" sz="2400" b="1" dirty="0" smtClean="0"/>
              <a:t>el profesional de enfermería es responsable</a:t>
            </a:r>
            <a:endParaRPr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s-CO"/>
              <a:t>DIAGNÓSTICO</a:t>
            </a:r>
            <a:endParaRPr/>
          </a:p>
        </p:txBody>
      </p:sp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2589212" y="2133599"/>
            <a:ext cx="8915400" cy="4028100"/>
          </a:xfrm>
          <a:prstGeom prst="rect">
            <a:avLst/>
          </a:prstGeom>
          <a:solidFill>
            <a:srgbClr val="EE6C4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O" sz="2000" b="1" dirty="0">
                <a:solidFill>
                  <a:srgbClr val="215868"/>
                </a:solidFill>
                <a:latin typeface="Arial"/>
                <a:ea typeface="Arial"/>
                <a:cs typeface="Arial"/>
                <a:sym typeface="Arial"/>
              </a:rPr>
              <a:t>El problema de cuidado (Etiqueta diagnóstica): </a:t>
            </a:r>
            <a:r>
              <a:rPr lang="es-CO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identifica durante la valoración y en la fase del procesamiento y análisis de los datos.</a:t>
            </a:r>
            <a:r>
              <a:rPr lang="es-CO" sz="2000" b="1" dirty="0">
                <a:solidFill>
                  <a:srgbClr val="21586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dirty="0">
              <a:solidFill>
                <a:srgbClr val="21586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rgbClr val="21586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O" sz="2000" b="1" dirty="0">
                <a:solidFill>
                  <a:srgbClr val="215868"/>
                </a:solidFill>
                <a:latin typeface="Arial"/>
                <a:ea typeface="Arial"/>
                <a:cs typeface="Arial"/>
                <a:sym typeface="Arial"/>
              </a:rPr>
              <a:t>La etiología (Factor relacionado): </a:t>
            </a:r>
            <a:r>
              <a:rPr lang="es-CO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 los factores ambientales, socioeconómicos, fisiológicos, emocionales o Espirituales, que se creen que están contribuyendo al problema de cuidado.</a:t>
            </a: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O" sz="2000" b="1" dirty="0">
                <a:solidFill>
                  <a:srgbClr val="215868"/>
                </a:solidFill>
                <a:latin typeface="Arial"/>
                <a:ea typeface="Arial"/>
                <a:cs typeface="Arial"/>
                <a:sym typeface="Arial"/>
              </a:rPr>
              <a:t>Características definitorias</a:t>
            </a:r>
            <a:r>
              <a:rPr lang="es-CO" sz="2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Definen al problema. </a:t>
            </a:r>
            <a:endParaRPr sz="3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639</Words>
  <Application>Microsoft Office PowerPoint</Application>
  <PresentationFormat>Panorámica</PresentationFormat>
  <Paragraphs>106</Paragraphs>
  <Slides>22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Century Gothic</vt:lpstr>
      <vt:lpstr>Calibri</vt:lpstr>
      <vt:lpstr>Arial</vt:lpstr>
      <vt:lpstr>Noto Sans Symbols</vt:lpstr>
      <vt:lpstr>Espiral</vt:lpstr>
      <vt:lpstr>PROCESO ENFERMERO</vt:lpstr>
      <vt:lpstr>DEFINICIÓN </vt:lpstr>
      <vt:lpstr>FASES DEL PROCESO DE ATENCIÓN DE ENFERMERÍA</vt:lpstr>
      <vt:lpstr>VALORACIÓN</vt:lpstr>
      <vt:lpstr>RECOLECCIÓN DE DATOS</vt:lpstr>
      <vt:lpstr>Presentación de PowerPoint</vt:lpstr>
      <vt:lpstr>Presentación de PowerPoint</vt:lpstr>
      <vt:lpstr>DIAGNÓSTICO</vt:lpstr>
      <vt:lpstr>DIAGNÓSTICO</vt:lpstr>
      <vt:lpstr>PRIORIZACIÓN</vt:lpstr>
      <vt:lpstr>MODELO AREA: Análisis de resultado esperado actual</vt:lpstr>
      <vt:lpstr>ELABORACIÓN DEL DIAGNÓSTICO</vt:lpstr>
      <vt:lpstr>DIAGNÓSTICO DE ENFERMERÍA REAL</vt:lpstr>
      <vt:lpstr>DIAGNÓSTICO DE ENFERMERÍA DE RIESGO</vt:lpstr>
      <vt:lpstr>DIAGNÓSTICO DE ENFERMERÍA DE PROMOCIÓN</vt:lpstr>
      <vt:lpstr>DIAGNÓSTICO DE ENFERMERÍA DE SÍNDROME</vt:lpstr>
      <vt:lpstr>REGLAS PARA EVITAR ERRORES EN LA FORMULACIÓN DEL DIAGNÓSTICO</vt:lpstr>
      <vt:lpstr>REGLAS PARA EVITAR ERRORES EN LA FORMULACIÓN DEL DIAGNÓSTICO</vt:lpstr>
      <vt:lpstr>REGLAS PARA EVITAR ERRORES EN LA FORMULACIÓN DEL DIAGNÓSTICO</vt:lpstr>
      <vt:lpstr>REGLAS PARA EVITAR ERRORES EN LA FORMULACIÓN DEL DIAGNÓSTICO</vt:lpstr>
      <vt:lpstr>VERIFICACIÓN DEL DIAGNÓSTICO</vt:lpstr>
      <vt:lpstr>PLANEACIÓN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ENFERMERO</dc:title>
  <dc:creator>Robin981</dc:creator>
  <cp:lastModifiedBy>Diana Carolina Montes Gaviria</cp:lastModifiedBy>
  <cp:revision>5</cp:revision>
  <dcterms:modified xsi:type="dcterms:W3CDTF">2024-09-23T00:52:04Z</dcterms:modified>
</cp:coreProperties>
</file>