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31" r:id="rId3"/>
    <p:sldId id="330" r:id="rId4"/>
    <p:sldId id="332" r:id="rId5"/>
    <p:sldId id="268" r:id="rId6"/>
    <p:sldId id="269" r:id="rId7"/>
    <p:sldId id="267" r:id="rId8"/>
    <p:sldId id="257" r:id="rId9"/>
    <p:sldId id="258" r:id="rId10"/>
    <p:sldId id="259" r:id="rId11"/>
    <p:sldId id="270" r:id="rId12"/>
    <p:sldId id="271" r:id="rId13"/>
    <p:sldId id="272" r:id="rId14"/>
    <p:sldId id="262" r:id="rId15"/>
    <p:sldId id="273" r:id="rId16"/>
    <p:sldId id="274" r:id="rId17"/>
    <p:sldId id="275" r:id="rId18"/>
    <p:sldId id="263" r:id="rId19"/>
    <p:sldId id="264" r:id="rId20"/>
    <p:sldId id="265" r:id="rId21"/>
    <p:sldId id="266" r:id="rId22"/>
    <p:sldId id="276" r:id="rId23"/>
    <p:sldId id="277" r:id="rId24"/>
    <p:sldId id="284" r:id="rId25"/>
    <p:sldId id="318" r:id="rId26"/>
    <p:sldId id="285" r:id="rId27"/>
    <p:sldId id="286" r:id="rId28"/>
    <p:sldId id="287" r:id="rId29"/>
    <p:sldId id="279" r:id="rId30"/>
    <p:sldId id="322" r:id="rId31"/>
    <p:sldId id="280" r:id="rId32"/>
    <p:sldId id="289" r:id="rId33"/>
    <p:sldId id="290" r:id="rId34"/>
    <p:sldId id="291" r:id="rId35"/>
    <p:sldId id="293" r:id="rId36"/>
    <p:sldId id="294" r:id="rId37"/>
    <p:sldId id="295" r:id="rId38"/>
    <p:sldId id="296" r:id="rId39"/>
    <p:sldId id="297" r:id="rId40"/>
    <p:sldId id="292" r:id="rId41"/>
    <p:sldId id="299" r:id="rId42"/>
    <p:sldId id="300" r:id="rId43"/>
    <p:sldId id="301" r:id="rId44"/>
    <p:sldId id="308" r:id="rId45"/>
    <p:sldId id="302" r:id="rId46"/>
    <p:sldId id="328" r:id="rId47"/>
    <p:sldId id="329" r:id="rId48"/>
    <p:sldId id="307" r:id="rId49"/>
    <p:sldId id="309" r:id="rId50"/>
    <p:sldId id="310" r:id="rId51"/>
    <p:sldId id="311" r:id="rId52"/>
    <p:sldId id="321" r:id="rId53"/>
    <p:sldId id="282" r:id="rId54"/>
    <p:sldId id="316" r:id="rId55"/>
    <p:sldId id="317" r:id="rId56"/>
    <p:sldId id="327" r:id="rId57"/>
    <p:sldId id="333" r:id="rId58"/>
    <p:sldId id="303" r:id="rId59"/>
    <p:sldId id="312" r:id="rId60"/>
    <p:sldId id="313" r:id="rId61"/>
    <p:sldId id="314" r:id="rId62"/>
    <p:sldId id="315" r:id="rId63"/>
    <p:sldId id="323" r:id="rId64"/>
    <p:sldId id="319" r:id="rId65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1326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470AA-70B5-4826-9E1D-4C16839ADA86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EB125-6794-4D46-8C26-062103C68DE1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5988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14B6B3-0DFC-4F12-BF01-A8D0BFF59385}" type="slidenum">
              <a:rPr lang="en-US"/>
              <a:pPr/>
              <a:t>5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554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71B4F-08D9-4F02-BFCE-05A317159061}" type="slidenum">
              <a:rPr lang="en-US"/>
              <a:pPr/>
              <a:t>33</a:t>
            </a:fld>
            <a:endParaRPr lang="en-US"/>
          </a:p>
        </p:txBody>
      </p:sp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71976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B3D23-7F71-4325-8BC8-48E306D388D3}" type="slidenum">
              <a:rPr lang="en-US"/>
              <a:pPr/>
              <a:t>34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9145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A6B52-71E7-4605-9863-106B7688A7DA}" type="slidenum">
              <a:rPr lang="en-US"/>
              <a:pPr/>
              <a:t>35</a:t>
            </a:fld>
            <a:endParaRPr lang="en-US"/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1098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1BC65-110A-441C-B40B-2CB3A7874F67}" type="slidenum">
              <a:rPr lang="en-US"/>
              <a:pPr/>
              <a:t>36</a:t>
            </a:fld>
            <a:endParaRPr lang="en-US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87283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43F7B-802A-4FBD-BE2E-E985C7596ADB}" type="slidenum">
              <a:rPr lang="en-US"/>
              <a:pPr/>
              <a:t>37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89130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BBBA0-AF18-41B0-A764-C18A12B3A7E4}" type="slidenum">
              <a:rPr lang="en-US"/>
              <a:pPr/>
              <a:t>38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62541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7EDD4-7099-467F-BC2A-9441C80E2398}" type="slidenum">
              <a:rPr lang="en-US"/>
              <a:pPr/>
              <a:t>39</a:t>
            </a:fld>
            <a:endParaRPr lang="en-US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5344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79070D-0B3F-4933-8869-2A30E3A22258}" type="slidenum">
              <a:rPr lang="en-US"/>
              <a:pPr/>
              <a:t>40</a:t>
            </a:fld>
            <a:endParaRPr lang="en-US"/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19433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A81F43-C44B-4D83-8B60-B497E1046CE8}" type="slidenum">
              <a:rPr lang="en-US"/>
              <a:pPr/>
              <a:t>41</a:t>
            </a:fld>
            <a:endParaRPr lang="en-US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09605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EB637-F7E2-4AA0-BD2E-1BCB2097A6FF}" type="slidenum">
              <a:rPr lang="en-US"/>
              <a:pPr/>
              <a:t>42</a:t>
            </a:fld>
            <a:endParaRPr lang="en-US"/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894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B29CC-C28D-4CC8-BBA1-E4D89CD15F8E}" type="slidenum">
              <a:rPr lang="en-US"/>
              <a:pPr/>
              <a:t>6</a:t>
            </a:fld>
            <a:endParaRPr lang="en-US"/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27626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A163E-EE04-48F7-93FD-55DF3FB9153F}" type="slidenum">
              <a:rPr lang="en-US"/>
              <a:pPr/>
              <a:t>43</a:t>
            </a:fld>
            <a:endParaRPr lang="en-US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74186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F2215-3D04-4348-A6A1-88D8742BB918}" type="slidenum">
              <a:rPr lang="en-US"/>
              <a:pPr/>
              <a:t>44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28320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622C6-9000-47CC-A28B-611033315442}" type="slidenum">
              <a:rPr lang="en-US"/>
              <a:pPr/>
              <a:t>45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74866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5E5EA9-82AD-4D4B-B091-729E5A68ABCA}" type="slidenum">
              <a:rPr lang="en-US"/>
              <a:pPr/>
              <a:t>48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95540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4DD9D7-EFE8-40D5-B320-117AC4FB7C50}" type="slidenum">
              <a:rPr lang="en-US"/>
              <a:pPr/>
              <a:t>49</a:t>
            </a:fld>
            <a:endParaRPr lang="en-US"/>
          </a:p>
        </p:txBody>
      </p:sp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33066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EF6E5-F65C-4B06-8D50-09E369C08353}" type="slidenum">
              <a:rPr lang="en-US"/>
              <a:pPr/>
              <a:t>50</a:t>
            </a:fld>
            <a:endParaRPr lang="en-US"/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57071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E282CC-F451-4839-A7C5-FAC7E054C6C2}" type="slidenum">
              <a:rPr lang="en-US"/>
              <a:pPr/>
              <a:t>51</a:t>
            </a:fld>
            <a:endParaRPr lang="en-US"/>
          </a:p>
        </p:txBody>
      </p:sp>
      <p:sp>
        <p:nvSpPr>
          <p:cNvPr id="76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21654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2F5A4-3291-4AFC-AC99-317D032004F9}" type="slidenum">
              <a:rPr lang="en-US"/>
              <a:pPr/>
              <a:t>52</a:t>
            </a:fld>
            <a:endParaRPr lang="en-US"/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3524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7250D-D9AD-4562-B1A9-24AF7FF29458}" type="slidenum">
              <a:rPr lang="en-US"/>
              <a:pPr/>
              <a:t>54</a:t>
            </a:fld>
            <a:endParaRPr lang="en-US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98591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40F1C-EFEC-40A5-A8CD-2063C8FEF7F5}" type="slidenum">
              <a:rPr lang="en-US"/>
              <a:pPr/>
              <a:t>55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6792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5305A-0076-4201-A485-EAB0CB3DA679}" type="slidenum">
              <a:rPr lang="en-US"/>
              <a:pPr/>
              <a:t>7</a:t>
            </a:fld>
            <a:endParaRPr lang="en-US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94100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7DED1-58C1-4172-B46A-C34F48E5FD43}" type="slidenum">
              <a:rPr lang="en-US"/>
              <a:pPr/>
              <a:t>58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02262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024CD-5F20-4E96-9F05-B282D636C969}" type="slidenum">
              <a:rPr lang="en-US"/>
              <a:pPr/>
              <a:t>59</a:t>
            </a:fld>
            <a:endParaRPr lang="en-US"/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35047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E19CE-635B-4C5B-BA58-72BBDBF56021}" type="slidenum">
              <a:rPr lang="en-US"/>
              <a:pPr/>
              <a:t>60</a:t>
            </a:fld>
            <a:endParaRPr lang="en-US"/>
          </a:p>
        </p:txBody>
      </p:sp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65172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AAA6A-1D35-4B56-8942-EF147B683448}" type="slidenum">
              <a:rPr lang="en-US"/>
              <a:pPr/>
              <a:t>61</a:t>
            </a:fld>
            <a:endParaRPr lang="en-US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8449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10A56-6794-4119-88DD-BE3B9092616C}" type="slidenum">
              <a:rPr lang="en-US"/>
              <a:pPr/>
              <a:t>62</a:t>
            </a:fld>
            <a:endParaRPr lang="en-US"/>
          </a:p>
        </p:txBody>
      </p:sp>
      <p:sp>
        <p:nvSpPr>
          <p:cNvPr id="77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74327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A1992-F6B6-4BFD-A797-BD30F2F1A9ED}" type="slidenum">
              <a:rPr lang="en-US"/>
              <a:pPr/>
              <a:t>64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6413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30F1F-E8CC-464C-A3C5-37ADBD1EDF38}" type="slidenum">
              <a:rPr lang="en-US"/>
              <a:pPr/>
              <a:t>11</a:t>
            </a:fld>
            <a:endParaRPr lang="en-US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5657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2D8D5-3059-4815-BBE6-4E63D9A0AA0C}" type="slidenum">
              <a:rPr lang="en-US"/>
              <a:pPr/>
              <a:t>12</a:t>
            </a:fld>
            <a:endParaRPr lang="en-US"/>
          </a:p>
        </p:txBody>
      </p:sp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1214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87C39-5984-4912-9D2E-20535DECCE4D}" type="slidenum">
              <a:rPr lang="en-US"/>
              <a:pPr/>
              <a:t>13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8632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0C0E1-5F6C-489C-9DC1-A27E3BFE80AD}" type="slidenum">
              <a:rPr lang="en-US"/>
              <a:pPr/>
              <a:t>25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4788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E42DD-CFEC-4F30-BC21-2CB103C27CA2}" type="slidenum">
              <a:rPr lang="en-US"/>
              <a:pPr/>
              <a:t>30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3452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1566F-E079-4D8E-8FF0-ECAB03C9B9C6}" type="slidenum">
              <a:rPr lang="en-US"/>
              <a:pPr/>
              <a:t>32</a:t>
            </a:fld>
            <a:endParaRPr lang="en-US"/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505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438400" y="64008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FA4358-351A-4EF6-B6F8-889495B17A3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28A4B8-07C5-4BA7-8471-B0382D1F2F9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98AA4-5952-4905-B9A8-29A3D04A8C2F}" type="datetimeFigureOut">
              <a:rPr lang="es-CR" smtClean="0"/>
              <a:pPr/>
              <a:t>18/11/2014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BB38-819E-4833-A1DA-24371DD437BD}" type="slidenum">
              <a:rPr lang="es-CR" smtClean="0"/>
              <a:pPr/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1026" name="Picture 2" descr="laminaestrat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84381"/>
            <a:ext cx="6429420" cy="542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098" name="Picture 2" descr="5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1285852" y="829395"/>
            <a:ext cx="6643734" cy="530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5588"/>
            <a:ext cx="9110663" cy="70643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Asymmetric Ripples – Cross Beds</a:t>
            </a:r>
          </a:p>
        </p:txBody>
      </p:sp>
      <p:pic>
        <p:nvPicPr>
          <p:cNvPr id="334852" name="Picture 4" descr="AssymetricRipp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1227138"/>
            <a:ext cx="7526337" cy="4275137"/>
          </a:xfrm>
          <a:prstGeom prst="rect">
            <a:avLst/>
          </a:prstGeom>
          <a:noFill/>
        </p:spPr>
      </p:pic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998538" y="5519738"/>
            <a:ext cx="7242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Migrating small straight crested ripples, flatter than asymmetric wave ripples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0213"/>
            <a:ext cx="9110663" cy="66833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Linguoid Ripples</a:t>
            </a:r>
          </a:p>
        </p:txBody>
      </p:sp>
      <p:pic>
        <p:nvPicPr>
          <p:cNvPr id="350213" name="Picture 5" descr="LingoidRipple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1104900"/>
            <a:ext cx="8572500" cy="4543425"/>
          </a:xfrm>
          <a:prstGeom prst="rect">
            <a:avLst/>
          </a:prstGeom>
          <a:noFill/>
        </p:spPr>
      </p:pic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950913" y="5776913"/>
            <a:ext cx="7242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Greater complexity reflects even higher energy ripples with strong festooned shapes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pic>
        <p:nvPicPr>
          <p:cNvPr id="349189" name="Picture 5" descr="LiguoidRipl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7900"/>
            <a:ext cx="9144000" cy="4700588"/>
          </a:xfrm>
          <a:prstGeom prst="rect">
            <a:avLst/>
          </a:prstGeom>
          <a:noFill/>
        </p:spPr>
      </p:pic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" y="274638"/>
            <a:ext cx="9110663" cy="6683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Lunate</a:t>
            </a:r>
            <a:r>
              <a:rPr lang="en-US" dirty="0" smtClean="0"/>
              <a:t> </a:t>
            </a:r>
            <a:r>
              <a:rPr lang="en-US" dirty="0" err="1" smtClean="0"/>
              <a:t>Megaripples</a:t>
            </a:r>
            <a:r>
              <a:rPr lang="en-US" dirty="0" smtClean="0"/>
              <a:t> </a:t>
            </a:r>
            <a:r>
              <a:rPr lang="en-US" dirty="0"/>
              <a:t>or Bars</a:t>
            </a: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950913" y="5776913"/>
            <a:ext cx="7242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These are higher energy ripples with strong festooned shapes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7170" name="Picture 2" descr="3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714480" y="-142900"/>
            <a:ext cx="4714908" cy="67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76200" y="9906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To preserve internal cross-stratification requires preservation of part of the bed form.</a:t>
            </a:r>
            <a:endParaRPr lang="en-CA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0" y="510540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Without net deposition (aggradation) on the bed the bed forms will migrate through each other and preserve only a thin veneer in the migrating troughs.</a:t>
            </a:r>
            <a:endParaRPr lang="en-CA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0" y="-3492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As a bed form migrates there is erosion in the trough and stoss slope and deposition on the lee slope.</a:t>
            </a:r>
            <a:endParaRPr lang="en-CA"/>
          </a:p>
        </p:txBody>
      </p:sp>
      <p:pic>
        <p:nvPicPr>
          <p:cNvPr id="62473" name="Picture 9" descr="F:\Sedimentology\chapter5\sli5-19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2325688"/>
            <a:ext cx="6686550" cy="2081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utoUpdateAnimBg="0"/>
      <p:bldP spid="6247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Sedimentology\chapter5\sli5-19b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320925"/>
            <a:ext cx="7248525" cy="4537075"/>
          </a:xfrm>
          <a:prstGeom prst="rect">
            <a:avLst/>
          </a:prstGeom>
          <a:noFill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-3492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With net deposition the bed aggrades and the internal deposits of the bed forms are preserved.</a:t>
            </a: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2065338"/>
            <a:chOff x="0" y="0"/>
            <a:chExt cx="5760" cy="1301"/>
          </a:xfrm>
        </p:grpSpPr>
        <p:pic>
          <p:nvPicPr>
            <p:cNvPr id="69634" name="Picture 2" descr="F:\Sedimentology\chapter5\sli5-21a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0" y="0"/>
              <a:ext cx="2880" cy="1301"/>
            </a:xfrm>
            <a:prstGeom prst="rect">
              <a:avLst/>
            </a:prstGeom>
            <a:noFill/>
          </p:spPr>
        </p:pic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279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Angular internal cross-strata produced by bed forms lacking rough scour and with completely eroded stoss sides.</a:t>
              </a:r>
              <a:endParaRPr lang="en-CA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2246313"/>
            <a:ext cx="9144000" cy="2373312"/>
            <a:chOff x="0" y="1415"/>
            <a:chExt cx="5760" cy="1495"/>
          </a:xfrm>
        </p:grpSpPr>
        <p:pic>
          <p:nvPicPr>
            <p:cNvPr id="69635" name="Picture 3" descr="F:\Sedimentology\chapter5\sli5-21b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415"/>
              <a:ext cx="2880" cy="1495"/>
            </a:xfrm>
            <a:prstGeom prst="rect">
              <a:avLst/>
            </a:prstGeom>
            <a:noFill/>
          </p:spPr>
        </p:pic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2966" y="1834"/>
              <a:ext cx="279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Tangential cross-strata with scour in troughs and completely eroded stoss sides.</a:t>
              </a:r>
              <a:endParaRPr lang="en-CA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4471988"/>
            <a:ext cx="9144000" cy="2386012"/>
            <a:chOff x="0" y="2817"/>
            <a:chExt cx="5760" cy="1503"/>
          </a:xfrm>
        </p:grpSpPr>
        <p:pic>
          <p:nvPicPr>
            <p:cNvPr id="69636" name="Picture 4" descr="F:\Sedimentology\chapter5\sli5-21c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817"/>
              <a:ext cx="2880" cy="1503"/>
            </a:xfrm>
            <a:prstGeom prst="rect">
              <a:avLst/>
            </a:prstGeom>
            <a:noFill/>
          </p:spPr>
        </p:pic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0" y="3360"/>
              <a:ext cx="279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Sigmoidal cross-strata with scour in troughs and partial stoss side preservation.</a:t>
              </a:r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8194" name="Picture 2" descr="5"/>
          <p:cNvPicPr>
            <a:picLocks noChangeAspect="1" noChangeArrowheads="1"/>
          </p:cNvPicPr>
          <p:nvPr/>
        </p:nvPicPr>
        <p:blipFill>
          <a:blip r:embed="rId2">
            <a:lum bright="12000" contrast="-12000"/>
          </a:blip>
          <a:srcRect/>
          <a:stretch>
            <a:fillRect/>
          </a:stretch>
        </p:blipFill>
        <p:spPr bwMode="auto">
          <a:xfrm>
            <a:off x="766373" y="2285992"/>
            <a:ext cx="758252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>
            <a:lum bright="18000" contrast="-18000"/>
          </a:blip>
          <a:srcRect/>
          <a:stretch>
            <a:fillRect/>
          </a:stretch>
        </p:blipFill>
        <p:spPr bwMode="auto">
          <a:xfrm>
            <a:off x="2643174" y="403037"/>
            <a:ext cx="4500594" cy="582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scanear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71594"/>
            <a:ext cx="12215898" cy="18592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10242" name="Picture 2" descr="5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1214414" y="214290"/>
            <a:ext cx="5905514" cy="606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11266" name="Picture 2" descr="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571604" y="210098"/>
            <a:ext cx="6215106" cy="624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1026" name="Picture 2" descr="7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2428859" y="590828"/>
            <a:ext cx="5379129" cy="526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2050" name="Picture 2" descr="7"/>
          <p:cNvPicPr>
            <a:picLocks noChangeAspect="1" noChangeArrowheads="1"/>
          </p:cNvPicPr>
          <p:nvPr/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 bwMode="auto">
          <a:xfrm>
            <a:off x="2071670" y="-70927"/>
            <a:ext cx="5072098" cy="662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1147763" y="0"/>
            <a:ext cx="758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Cross-stratification formed by oscillatory flow bed forms</a:t>
            </a:r>
            <a:endParaRPr lang="en-CA" b="1"/>
          </a:p>
        </p:txBody>
      </p:sp>
      <p:pic>
        <p:nvPicPr>
          <p:cNvPr id="194563" name="Picture 3" descr="F:\Sedimentology\chapter6\sli6-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8" y="838200"/>
            <a:ext cx="8074025" cy="5478463"/>
          </a:xfrm>
          <a:prstGeom prst="rect">
            <a:avLst/>
          </a:prstGeom>
          <a:noFill/>
        </p:spPr>
      </p:pic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152400" y="6507163"/>
            <a:ext cx="9144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700" b="1"/>
              <a:t>Note I = L/H (L is the length of the ripple, H is the height) and is known as the “ripple index”</a:t>
            </a:r>
            <a:endParaRPr lang="en-CA" sz="17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0"/>
            <a:ext cx="8458200" cy="1143000"/>
          </a:xfrm>
        </p:spPr>
        <p:txBody>
          <a:bodyPr/>
          <a:lstStyle/>
          <a:p>
            <a:r>
              <a:rPr lang="en-US" sz="4000"/>
              <a:t>Bedforms &amp; Wave Generated Currents</a:t>
            </a:r>
          </a:p>
        </p:txBody>
      </p:sp>
      <p:pic>
        <p:nvPicPr>
          <p:cNvPr id="289796" name="Picture 4" descr="HummockyWalk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888" y="1246188"/>
            <a:ext cx="6342062" cy="484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026" descr="F:\Sedimentology\chapter6\sli6-1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8493125" cy="1292225"/>
          </a:xfrm>
          <a:prstGeom prst="rect">
            <a:avLst/>
          </a:prstGeom>
          <a:noFill/>
        </p:spPr>
      </p:pic>
      <p:sp>
        <p:nvSpPr>
          <p:cNvPr id="197636" name="Text Box 1028"/>
          <p:cNvSpPr txBox="1">
            <a:spLocks noChangeArrowheads="1"/>
          </p:cNvSpPr>
          <p:nvPr/>
        </p:nvSpPr>
        <p:spPr bwMode="auto">
          <a:xfrm>
            <a:off x="136525" y="117475"/>
            <a:ext cx="4837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HCS produced in a wave duct at MIT.</a:t>
            </a:r>
            <a:endParaRPr lang="en-CA"/>
          </a:p>
        </p:txBody>
      </p:sp>
      <p:pic>
        <p:nvPicPr>
          <p:cNvPr id="197641" name="Picture 1033" descr="F:\Sedimentology\chapter6\HCSPho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92425"/>
            <a:ext cx="9144000" cy="3965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8931275" cy="3657600"/>
            <a:chOff x="0" y="2016"/>
            <a:chExt cx="5626" cy="2304"/>
          </a:xfrm>
        </p:grpSpPr>
        <p:grpSp>
          <p:nvGrpSpPr>
            <p:cNvPr id="3" name="Group 1027"/>
            <p:cNvGrpSpPr>
              <a:grpSpLocks/>
            </p:cNvGrpSpPr>
            <p:nvPr/>
          </p:nvGrpSpPr>
          <p:grpSpPr bwMode="auto">
            <a:xfrm>
              <a:off x="0" y="2916"/>
              <a:ext cx="3292" cy="1404"/>
              <a:chOff x="0" y="2916"/>
              <a:chExt cx="3292" cy="1404"/>
            </a:xfrm>
          </p:grpSpPr>
          <p:pic>
            <p:nvPicPr>
              <p:cNvPr id="201732" name="Picture 102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2916"/>
                <a:ext cx="2832" cy="1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1733" name="Text Box 1029"/>
              <p:cNvSpPr txBox="1">
                <a:spLocks noChangeArrowheads="1"/>
              </p:cNvSpPr>
              <p:nvPr/>
            </p:nvSpPr>
            <p:spPr bwMode="auto">
              <a:xfrm>
                <a:off x="2880" y="3070"/>
                <a:ext cx="412" cy="1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SCS</a:t>
                </a:r>
              </a:p>
              <a:p>
                <a:endParaRPr lang="en-US" sz="1800" b="1"/>
              </a:p>
              <a:p>
                <a:endParaRPr lang="en-US" sz="1800" b="1"/>
              </a:p>
              <a:p>
                <a:endParaRPr lang="en-US" sz="1800" b="1"/>
              </a:p>
              <a:p>
                <a:endParaRPr lang="en-US" sz="1800" b="1"/>
              </a:p>
              <a:p>
                <a:r>
                  <a:rPr lang="en-US" sz="1800" b="1"/>
                  <a:t>HCS</a:t>
                </a:r>
                <a:endParaRPr lang="en-CA" sz="1800" b="1"/>
              </a:p>
            </p:txBody>
          </p:sp>
        </p:grpSp>
        <p:sp>
          <p:nvSpPr>
            <p:cNvPr id="201734" name="Text Box 1030"/>
            <p:cNvSpPr txBox="1">
              <a:spLocks noChangeArrowheads="1"/>
            </p:cNvSpPr>
            <p:nvPr/>
          </p:nvSpPr>
          <p:spPr bwMode="auto">
            <a:xfrm>
              <a:off x="0" y="2016"/>
              <a:ext cx="562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Swaley cross-stratification is similar to HCS but lacks hummocks and internal laminae and bounding surfaces commonly exceed 15</a:t>
              </a:r>
              <a:r>
                <a:rPr lang="en-CA">
                  <a:latin typeface="Symbol" pitchFamily="18" charset="2"/>
                </a:rPr>
                <a:t>°</a:t>
              </a:r>
            </a:p>
          </p:txBody>
        </p:sp>
      </p:grpSp>
      <p:pic>
        <p:nvPicPr>
          <p:cNvPr id="201735" name="Picture 1031" descr="F:\Sedimentology\chapter6\SCSPho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1275"/>
            <a:ext cx="6446838" cy="3006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1820863" y="152400"/>
            <a:ext cx="580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Combined flow bedforms and stratification</a:t>
            </a:r>
            <a:endParaRPr lang="en-CA" b="1"/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0" y="960438"/>
            <a:ext cx="9083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bed forms and stratification vary with the relative strength of the unidirectional and oscillatory flows.</a:t>
            </a:r>
            <a:endParaRPr lang="en-CA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981200"/>
            <a:ext cx="9083675" cy="4876800"/>
            <a:chOff x="0" y="1248"/>
            <a:chExt cx="5722" cy="3072"/>
          </a:xfrm>
        </p:grpSpPr>
        <p:pic>
          <p:nvPicPr>
            <p:cNvPr id="196610" name="Picture 2" descr="F:\Sedimentology\chapter6\SLI6-12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" y="2038"/>
              <a:ext cx="5328" cy="2282"/>
            </a:xfrm>
            <a:prstGeom prst="rect">
              <a:avLst/>
            </a:prstGeom>
            <a:noFill/>
          </p:spPr>
        </p:pic>
        <p:sp>
          <p:nvSpPr>
            <p:cNvPr id="196613" name="Text Box 5"/>
            <p:cNvSpPr txBox="1">
              <a:spLocks noChangeArrowheads="1"/>
            </p:cNvSpPr>
            <p:nvPr/>
          </p:nvSpPr>
          <p:spPr bwMode="auto">
            <a:xfrm>
              <a:off x="0" y="1248"/>
              <a:ext cx="572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Ripples become more 2-D in plan form and symmetrical in cross-section as the flow ranges from purely undirectional to purely oscillatory.</a:t>
              </a:r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rigenflasl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15" y="428604"/>
            <a:ext cx="798364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scanear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7222" y="-10072782"/>
            <a:ext cx="11593548" cy="17645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4513"/>
            <a:ext cx="911066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Bedforms </a:t>
            </a:r>
            <a:br>
              <a:rPr lang="en-US"/>
            </a:br>
            <a:r>
              <a:rPr lang="en-US"/>
              <a:t>Current Ripples</a:t>
            </a:r>
          </a:p>
        </p:txBody>
      </p:sp>
      <p:pic>
        <p:nvPicPr>
          <p:cNvPr id="303108" name="Picture 4" descr="LenticularWaveyFlaz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1860550"/>
            <a:ext cx="8001000" cy="3783013"/>
          </a:xfrm>
          <a:prstGeom prst="rect">
            <a:avLst/>
          </a:prstGeom>
          <a:noFill/>
        </p:spPr>
      </p:pic>
      <p:sp>
        <p:nvSpPr>
          <p:cNvPr id="303109" name="AutoShape 5"/>
          <p:cNvSpPr>
            <a:spLocks noChangeArrowheads="1"/>
          </p:cNvSpPr>
          <p:nvPr/>
        </p:nvSpPr>
        <p:spPr bwMode="auto">
          <a:xfrm rot="3736005">
            <a:off x="-381000" y="1485900"/>
            <a:ext cx="3797300" cy="1130300"/>
          </a:xfrm>
          <a:prstGeom prst="homePlate">
            <a:avLst>
              <a:gd name="adj" fmla="val 839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Sand in mud matrix</a:t>
            </a:r>
          </a:p>
        </p:txBody>
      </p:sp>
      <p:sp>
        <p:nvSpPr>
          <p:cNvPr id="303111" name="AutoShape 7"/>
          <p:cNvSpPr>
            <a:spLocks noChangeArrowheads="1"/>
          </p:cNvSpPr>
          <p:nvPr/>
        </p:nvSpPr>
        <p:spPr bwMode="auto">
          <a:xfrm rot="3736005">
            <a:off x="4483100" y="1498600"/>
            <a:ext cx="3797300" cy="1130300"/>
          </a:xfrm>
          <a:prstGeom prst="homePlate">
            <a:avLst>
              <a:gd name="adj" fmla="val 839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Sand predominates</a:t>
            </a:r>
          </a:p>
        </p:txBody>
      </p:sp>
      <p:sp>
        <p:nvSpPr>
          <p:cNvPr id="303112" name="AutoShape 8"/>
          <p:cNvSpPr>
            <a:spLocks noChangeArrowheads="1"/>
          </p:cNvSpPr>
          <p:nvPr/>
        </p:nvSpPr>
        <p:spPr bwMode="auto">
          <a:xfrm rot="3736005">
            <a:off x="2019300" y="1524000"/>
            <a:ext cx="3797300" cy="1130300"/>
          </a:xfrm>
          <a:prstGeom prst="homePlate">
            <a:avLst>
              <a:gd name="adj" fmla="val 839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Sand &amp; Mud 50/50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9" grpId="0" animBg="1"/>
      <p:bldP spid="303111" grpId="0" animBg="1"/>
      <p:bldP spid="3031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rigestrabimo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73" y="714356"/>
            <a:ext cx="789273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68300"/>
            <a:ext cx="3340100" cy="5524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Gravitational Settling</a:t>
            </a:r>
            <a:br>
              <a:rPr lang="en-US" sz="4000"/>
            </a:br>
            <a:r>
              <a:rPr lang="en-US" sz="4000"/>
              <a:t>-</a:t>
            </a:r>
            <a:br>
              <a:rPr lang="en-US" sz="4000"/>
            </a:br>
            <a:r>
              <a:rPr lang="en-US" sz="4000"/>
              <a:t>Varves</a:t>
            </a:r>
            <a:br>
              <a:rPr lang="en-US" sz="4000"/>
            </a:br>
            <a:r>
              <a:rPr lang="en-US" sz="4000"/>
              <a:t>-</a:t>
            </a:r>
            <a:br>
              <a:rPr lang="en-US" sz="4000"/>
            </a:br>
            <a:r>
              <a:rPr lang="en-US" sz="4000"/>
              <a:t>Cariaco Basin</a:t>
            </a:r>
            <a:br>
              <a:rPr lang="en-US" sz="4000"/>
            </a:br>
            <a:r>
              <a:rPr lang="en-US" sz="4000"/>
              <a:t>-</a:t>
            </a:r>
            <a:br>
              <a:rPr lang="en-US" sz="4000"/>
            </a:br>
            <a:r>
              <a:rPr lang="en-US" sz="4000"/>
              <a:t>Northern shelf of Venezuela </a:t>
            </a:r>
          </a:p>
        </p:txBody>
      </p:sp>
      <p:pic>
        <p:nvPicPr>
          <p:cNvPr id="407559" name="Picture 7" descr="CaricoBasinvarvesDLea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19500" y="396875"/>
            <a:ext cx="4114800" cy="6038850"/>
          </a:xfrm>
          <a:noFill/>
          <a:ln/>
        </p:spPr>
      </p:pic>
      <p:sp>
        <p:nvSpPr>
          <p:cNvPr id="407561" name="Text Box 9"/>
          <p:cNvSpPr txBox="1">
            <a:spLocks noChangeArrowheads="1"/>
          </p:cNvSpPr>
          <p:nvPr/>
        </p:nvSpPr>
        <p:spPr bwMode="auto">
          <a:xfrm>
            <a:off x="7924800" y="2878138"/>
            <a:ext cx="901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Photo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-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David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Lea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0663" cy="1143000"/>
          </a:xfrm>
        </p:spPr>
        <p:txBody>
          <a:bodyPr/>
          <a:lstStyle/>
          <a:p>
            <a:r>
              <a:rPr lang="en-US"/>
              <a:t>Bedforms &amp; Back Flow Current Ripple</a:t>
            </a:r>
          </a:p>
        </p:txBody>
      </p:sp>
      <p:pic>
        <p:nvPicPr>
          <p:cNvPr id="292868" name="Picture 4" descr="BackF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882187"/>
            <a:ext cx="3562365" cy="597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2228850"/>
            <a:ext cx="2814638" cy="30400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Bedforms</a:t>
            </a:r>
            <a:br>
              <a:rPr lang="en-US"/>
            </a:br>
            <a:r>
              <a:rPr lang="en-US"/>
              <a:t>-</a:t>
            </a:r>
            <a:br>
              <a:rPr lang="en-US"/>
            </a:br>
            <a:r>
              <a:rPr lang="en-US"/>
              <a:t>Current Ripples Migrating in Channel</a:t>
            </a:r>
          </a:p>
        </p:txBody>
      </p:sp>
      <p:pic>
        <p:nvPicPr>
          <p:cNvPr id="305156" name="Picture 4" descr="Migrating rippleHo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9663" y="207963"/>
            <a:ext cx="4229100" cy="63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220663"/>
            <a:ext cx="6764337" cy="66833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Current  Ripples</a:t>
            </a:r>
          </a:p>
        </p:txBody>
      </p:sp>
      <p:pic>
        <p:nvPicPr>
          <p:cNvPr id="362501" name="Picture 5" descr="StraightAsymet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8075" y="865188"/>
            <a:ext cx="6397625" cy="4759325"/>
          </a:xfrm>
          <a:prstGeom prst="rect">
            <a:avLst/>
          </a:prstGeom>
          <a:noFill/>
        </p:spPr>
      </p:pic>
      <p:sp>
        <p:nvSpPr>
          <p:cNvPr id="362502" name="Text Box 6"/>
          <p:cNvSpPr txBox="1">
            <a:spLocks noChangeArrowheads="1"/>
          </p:cNvSpPr>
          <p:nvPr/>
        </p:nvSpPr>
        <p:spPr bwMode="auto">
          <a:xfrm>
            <a:off x="255588" y="1892300"/>
            <a:ext cx="19589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Migrating small straight crested ripples, flatter than asymmetric wave ripples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pic>
        <p:nvPicPr>
          <p:cNvPr id="337925" name="Picture 5" descr="DSCN06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Asymmetric Ripples on Bedding Plane</a:t>
            </a:r>
          </a:p>
        </p:txBody>
      </p:sp>
      <p:sp>
        <p:nvSpPr>
          <p:cNvPr id="337926" name="Text Box 6"/>
          <p:cNvSpPr txBox="1">
            <a:spLocks noChangeArrowheads="1"/>
          </p:cNvSpPr>
          <p:nvPr/>
        </p:nvSpPr>
        <p:spPr bwMode="auto">
          <a:xfrm>
            <a:off x="4492625" y="5110163"/>
            <a:ext cx="39100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FC02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These migrating small flat straight crested ripples, are probably current ripples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pic>
        <p:nvPicPr>
          <p:cNvPr id="351237" name="Picture 1029" descr="LinguoidRipp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325" y="1187450"/>
            <a:ext cx="6735763" cy="5038725"/>
          </a:xfrm>
          <a:prstGeom prst="rect">
            <a:avLst/>
          </a:prstGeom>
          <a:noFill/>
        </p:spPr>
      </p:pic>
      <p:sp>
        <p:nvSpPr>
          <p:cNvPr id="351239" name="Rectangle 1031"/>
          <p:cNvSpPr>
            <a:spLocks noGrp="1" noChangeArrowheads="1"/>
          </p:cNvSpPr>
          <p:nvPr>
            <p:ph type="title"/>
          </p:nvPr>
        </p:nvSpPr>
        <p:spPr>
          <a:xfrm>
            <a:off x="685800" y="77788"/>
            <a:ext cx="7772400" cy="1143000"/>
          </a:xfrm>
          <a:noFill/>
          <a:ln/>
        </p:spPr>
        <p:txBody>
          <a:bodyPr/>
          <a:lstStyle/>
          <a:p>
            <a:pPr algn="ctr"/>
            <a:r>
              <a:rPr lang="en-US"/>
              <a:t>Linguoid Ripples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title"/>
          </p:nvPr>
        </p:nvSpPr>
        <p:spPr>
          <a:xfrm>
            <a:off x="1674813" y="307975"/>
            <a:ext cx="7221537" cy="66833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Rhomboid Ripples</a:t>
            </a:r>
          </a:p>
        </p:txBody>
      </p:sp>
      <p:pic>
        <p:nvPicPr>
          <p:cNvPr id="357381" name="Picture 5" descr="Rhomboi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75" y="1033463"/>
            <a:ext cx="6780213" cy="4908550"/>
          </a:xfrm>
          <a:prstGeom prst="rect">
            <a:avLst/>
          </a:prstGeom>
          <a:noFill/>
        </p:spPr>
      </p:pic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63500" y="2120900"/>
            <a:ext cx="19589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Migrating rhomboid ripples, formed in the shallowest of water and the highest of velocities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Trough Cross-bed - Current Ripples</a:t>
            </a:r>
          </a:p>
        </p:txBody>
      </p:sp>
      <p:pic>
        <p:nvPicPr>
          <p:cNvPr id="326660" name="Picture 4" descr="CurrentRipp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escanear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57850" y="-1643098"/>
            <a:ext cx="10715700" cy="163091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0663" cy="1143000"/>
          </a:xfrm>
        </p:spPr>
        <p:txBody>
          <a:bodyPr/>
          <a:lstStyle/>
          <a:p>
            <a:pPr algn="ctr"/>
            <a:r>
              <a:rPr lang="en-US"/>
              <a:t>Trough Cross Bed Current Ripples</a:t>
            </a:r>
          </a:p>
        </p:txBody>
      </p:sp>
      <p:pic>
        <p:nvPicPr>
          <p:cNvPr id="315396" name="Picture 4" descr="310-Stony-Gap-Miss-Pound-G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" y="1233488"/>
            <a:ext cx="6469063" cy="485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Asymmetric Current Ripples</a:t>
            </a:r>
          </a:p>
        </p:txBody>
      </p:sp>
      <p:pic>
        <p:nvPicPr>
          <p:cNvPr id="321540" name="Picture 4" descr="378-Pennington-&amp;-Lee-Formations-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4613" y="1476375"/>
            <a:ext cx="6421437" cy="4816475"/>
          </a:xfrm>
          <a:prstGeom prst="rect">
            <a:avLst/>
          </a:prstGeom>
          <a:noFill/>
        </p:spPr>
      </p:pic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1389063" y="5437188"/>
            <a:ext cx="6272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Upper Mississippian – Pennington Formation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Pound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4950"/>
            <a:ext cx="9110663" cy="819150"/>
          </a:xfrm>
        </p:spPr>
        <p:txBody>
          <a:bodyPr/>
          <a:lstStyle/>
          <a:p>
            <a:pPr algn="ctr"/>
            <a:r>
              <a:rPr lang="en-US"/>
              <a:t>Asymmetric Current Ripples</a:t>
            </a:r>
          </a:p>
        </p:txBody>
      </p:sp>
      <p:pic>
        <p:nvPicPr>
          <p:cNvPr id="322564" name="Picture 4" descr="380-Pennington-&amp;-Lee-Formations-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300" y="1130300"/>
            <a:ext cx="6592888" cy="4945063"/>
          </a:xfrm>
          <a:prstGeom prst="rect">
            <a:avLst/>
          </a:prstGeom>
          <a:noFill/>
        </p:spPr>
      </p:pic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1266825" y="5148263"/>
            <a:ext cx="6272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Upper Mississippian – Pennington Formation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Pound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0663" cy="1143000"/>
          </a:xfrm>
        </p:spPr>
        <p:txBody>
          <a:bodyPr/>
          <a:lstStyle/>
          <a:p>
            <a:pPr algn="ctr"/>
            <a:r>
              <a:rPr lang="en-US"/>
              <a:t>Asymmetric Current Ripples</a:t>
            </a:r>
          </a:p>
        </p:txBody>
      </p:sp>
      <p:pic>
        <p:nvPicPr>
          <p:cNvPr id="323588" name="Picture 4" descr="382-Pennington-&amp;-Lee-Formations-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663" y="1246188"/>
            <a:ext cx="6637337" cy="4978400"/>
          </a:xfrm>
          <a:prstGeom prst="rect">
            <a:avLst/>
          </a:prstGeom>
          <a:noFill/>
        </p:spPr>
      </p:pic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1389063" y="5437188"/>
            <a:ext cx="6272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Upper Mississippian – Pennington Formation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Pound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Trough Cross-bed Current Ripples</a:t>
            </a:r>
          </a:p>
        </p:txBody>
      </p:sp>
      <p:pic>
        <p:nvPicPr>
          <p:cNvPr id="324612" name="Picture 4" descr="391-Pennington-&amp;-Lee-Formations-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988" y="1474788"/>
            <a:ext cx="6515100" cy="4886325"/>
          </a:xfrm>
          <a:prstGeom prst="rect">
            <a:avLst/>
          </a:prstGeom>
          <a:noFill/>
        </p:spPr>
      </p:pic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1419225" y="5437188"/>
            <a:ext cx="6272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Upper Mississippian – Pennington Formation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Pound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Channel Fill &amp;  Current Ripples</a:t>
            </a:r>
          </a:p>
        </p:txBody>
      </p:sp>
      <p:pic>
        <p:nvPicPr>
          <p:cNvPr id="325636" name="Picture 4" descr="396-Pennington-&amp;-Lee-Formations-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950" y="1281113"/>
            <a:ext cx="6608763" cy="4956175"/>
          </a:xfrm>
          <a:prstGeom prst="rect">
            <a:avLst/>
          </a:prstGeom>
          <a:noFill/>
        </p:spPr>
      </p:pic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1389063" y="5437188"/>
            <a:ext cx="6272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Upper Mississippian – Pennington Formation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Pound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7170" name="Picture 2" descr="D:\Mis documentos\teza Carlos Guzman oct 2001\tfigjpg\fig9Climbrip1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54957"/>
            <a:ext cx="6975474" cy="4831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3" name="2 Imagen" descr="climbing ripp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857232"/>
            <a:ext cx="4417975" cy="4456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0663"/>
            <a:ext cx="9110663" cy="922337"/>
          </a:xfrm>
        </p:spPr>
        <p:txBody>
          <a:bodyPr/>
          <a:lstStyle/>
          <a:p>
            <a:pPr algn="ctr"/>
            <a:r>
              <a:rPr lang="en-US"/>
              <a:t>Asymmetric Current Ripples</a:t>
            </a:r>
          </a:p>
        </p:txBody>
      </p:sp>
      <p:pic>
        <p:nvPicPr>
          <p:cNvPr id="320516" name="Picture 4" descr="374-Pennington-&amp;-Lee-Formations-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376363"/>
            <a:ext cx="6591300" cy="4943475"/>
          </a:xfrm>
          <a:prstGeom prst="rect">
            <a:avLst/>
          </a:prstGeom>
          <a:noFill/>
        </p:spPr>
      </p:pic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1419225" y="5437188"/>
            <a:ext cx="6272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Upper Mississippian – Pennington Formation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Pound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pic>
        <p:nvPicPr>
          <p:cNvPr id="327684" name="Picture 4" descr="DSCN0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Trough Cross-bed Current Ripples</a:t>
            </a:r>
          </a:p>
        </p:txBody>
      </p: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1389063" y="5437188"/>
            <a:ext cx="6272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Ordovician – Near Winchester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Kentucky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6713"/>
            <a:ext cx="911066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Bedforms </a:t>
            </a:r>
            <a:br>
              <a:rPr lang="en-US"/>
            </a:br>
            <a:r>
              <a:rPr lang="en-US"/>
              <a:t>Current Ripple Rose Diagram</a:t>
            </a:r>
          </a:p>
        </p:txBody>
      </p:sp>
      <p:pic>
        <p:nvPicPr>
          <p:cNvPr id="375811" name="Picture 3" descr="Stratification&amp;Bedfor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pic>
        <p:nvPicPr>
          <p:cNvPr id="328708" name="Picture 4" descr="DSCN0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Trough Cross-bed Current Ripples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1389063" y="5437188"/>
            <a:ext cx="6272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Ordovician – Near Winchester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Kentucky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9110663" cy="841375"/>
          </a:xfrm>
        </p:spPr>
        <p:txBody>
          <a:bodyPr/>
          <a:lstStyle/>
          <a:p>
            <a:pPr algn="ctr"/>
            <a:r>
              <a:rPr lang="en-US"/>
              <a:t>Trough Cross-bed Current Ripples</a:t>
            </a:r>
          </a:p>
        </p:txBody>
      </p:sp>
      <p:pic>
        <p:nvPicPr>
          <p:cNvPr id="330756" name="Picture 4" descr="Trough cross-stratified shelly sandstoneJohnHo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913" y="1247775"/>
            <a:ext cx="7369175" cy="4605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203200"/>
            <a:ext cx="8458200" cy="1143000"/>
          </a:xfrm>
        </p:spPr>
        <p:txBody>
          <a:bodyPr/>
          <a:lstStyle/>
          <a:p>
            <a:r>
              <a:rPr lang="en-US" sz="4000"/>
              <a:t>Beach Face - South Carolina Foreshore</a:t>
            </a:r>
          </a:p>
        </p:txBody>
      </p:sp>
      <p:pic>
        <p:nvPicPr>
          <p:cNvPr id="402441" name="Picture 9" descr="DSCN0622we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651000"/>
            <a:ext cx="2641600" cy="1981200"/>
          </a:xfrm>
          <a:noFill/>
          <a:ln/>
        </p:spPr>
      </p:pic>
      <p:pic>
        <p:nvPicPr>
          <p:cNvPr id="402440" name="Picture 8" descr="DGVoulgarisForesho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73300" y="2076450"/>
            <a:ext cx="5605463" cy="4203700"/>
          </a:xfrm>
          <a:noFill/>
          <a:ln/>
        </p:spPr>
      </p:pic>
      <p:sp>
        <p:nvSpPr>
          <p:cNvPr id="402447" name="AutoShape 15"/>
          <p:cNvSpPr>
            <a:spLocks noChangeArrowheads="1"/>
          </p:cNvSpPr>
          <p:nvPr/>
        </p:nvSpPr>
        <p:spPr bwMode="auto">
          <a:xfrm>
            <a:off x="342900" y="2641600"/>
            <a:ext cx="3352800" cy="482600"/>
          </a:xfrm>
          <a:prstGeom prst="curvedDownArrow">
            <a:avLst>
              <a:gd name="adj1" fmla="val 138947"/>
              <a:gd name="adj2" fmla="val 27789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402448" name="Rectangle 16"/>
          <p:cNvSpPr>
            <a:spLocks noChangeArrowheads="1"/>
          </p:cNvSpPr>
          <p:nvPr/>
        </p:nvSpPr>
        <p:spPr bwMode="auto">
          <a:xfrm>
            <a:off x="3543300" y="1689100"/>
            <a:ext cx="53213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Note High Energy Planar Beds</a:t>
            </a:r>
          </a:p>
        </p:txBody>
      </p:sp>
      <p:sp>
        <p:nvSpPr>
          <p:cNvPr id="402450" name="Text Box 18"/>
          <p:cNvSpPr txBox="1">
            <a:spLocks noChangeArrowheads="1"/>
          </p:cNvSpPr>
          <p:nvPr/>
        </p:nvSpPr>
        <p:spPr bwMode="auto">
          <a:xfrm>
            <a:off x="5775325" y="58928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i="1"/>
              <a:t>Photo: G. Voulgaris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nimBg="1"/>
      <p:bldP spid="40244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Strom wave ripp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4413"/>
          </a:xfrm>
          <a:prstGeom prst="rect">
            <a:avLst/>
          </a:prstGeom>
          <a:noFill/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212725" y="6034088"/>
            <a:ext cx="8931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CA" sz="2000"/>
              <a:t>Coarse-grained wave ripples in Wales (Photograph by Roger Suthren; borrowed from</a:t>
            </a:r>
          </a:p>
          <a:p>
            <a:r>
              <a:rPr lang="en-CA" sz="2000"/>
              <a:t>http://www.brookes.ac.uk/geology/sedstruc/wavrip/piccap.htm).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914400"/>
          </a:xfrm>
        </p:spPr>
        <p:txBody>
          <a:bodyPr/>
          <a:lstStyle/>
          <a:p>
            <a:pPr algn="ctr"/>
            <a:r>
              <a:rPr lang="en-US"/>
              <a:t>Wave Ripples Cross-bed</a:t>
            </a:r>
          </a:p>
        </p:txBody>
      </p:sp>
      <p:pic>
        <p:nvPicPr>
          <p:cNvPr id="331780" name="Picture 4" descr="wavexstr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1147763"/>
            <a:ext cx="7981950" cy="3898900"/>
          </a:xfrm>
          <a:prstGeom prst="rect">
            <a:avLst/>
          </a:prstGeom>
          <a:noFill/>
        </p:spPr>
      </p:pic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814388" y="5153025"/>
            <a:ext cx="72421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Asymmetric wave ripples with wave rippled cross bedding. Note irregular bounding surface &amp;  well developed asymmetrical shapes on this surface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0213"/>
            <a:ext cx="9110663" cy="66833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Wave Ripples</a:t>
            </a:r>
          </a:p>
        </p:txBody>
      </p:sp>
      <p:pic>
        <p:nvPicPr>
          <p:cNvPr id="376835" name="Picture 3" descr="RippleMarksPar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1113" y="1273175"/>
            <a:ext cx="6835775" cy="4386263"/>
          </a:xfrm>
          <a:prstGeom prst="rect">
            <a:avLst/>
          </a:prstGeom>
          <a:noFill/>
        </p:spPr>
      </p:pic>
      <p:sp>
        <p:nvSpPr>
          <p:cNvPr id="376836" name="Text Box 4"/>
          <p:cNvSpPr txBox="1">
            <a:spLocks noChangeArrowheads="1"/>
          </p:cNvSpPr>
          <p:nvPr/>
        </p:nvSpPr>
        <p:spPr bwMode="auto">
          <a:xfrm>
            <a:off x="6191250" y="5705475"/>
            <a:ext cx="163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i="1">
                <a:latin typeface="Impact" pitchFamily="34" charset="0"/>
              </a:rPr>
              <a:t>Mike Paros!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8194" name="Picture 2" descr="D:\Mis documentos\teza Carlos Guzman oct 2001\tfigjpg\fig112ballandp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651798"/>
            <a:ext cx="8324943" cy="5777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 4.9bc.jpg                                                      00016DBBMacintosh HD                   B75E31B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0"/>
            <a:ext cx="5002213" cy="6580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825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Bimodal Current History</a:t>
            </a:r>
            <a:br>
              <a:rPr lang="en-US" sz="4000"/>
            </a:br>
            <a:r>
              <a:rPr lang="en-US" sz="4000"/>
              <a:t>Herring Bone Structures</a:t>
            </a:r>
          </a:p>
        </p:txBody>
      </p:sp>
      <p:pic>
        <p:nvPicPr>
          <p:cNvPr id="428039" name="Picture 7" descr="HerringBone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1447800"/>
            <a:ext cx="6586538" cy="4940300"/>
          </a:xfrm>
          <a:noFill/>
          <a:ln/>
        </p:spPr>
      </p:pic>
      <p:sp>
        <p:nvSpPr>
          <p:cNvPr id="428041" name="Text Box 9"/>
          <p:cNvSpPr txBox="1">
            <a:spLocks noChangeArrowheads="1"/>
          </p:cNvSpPr>
          <p:nvPr/>
        </p:nvSpPr>
        <p:spPr bwMode="auto">
          <a:xfrm>
            <a:off x="8034338" y="2116138"/>
            <a:ext cx="9572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Photo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-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Peach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Tree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Rock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-</a:t>
            </a:r>
          </a:p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317500"/>
            <a:ext cx="7772400" cy="1143000"/>
          </a:xfrm>
        </p:spPr>
        <p:txBody>
          <a:bodyPr/>
          <a:lstStyle/>
          <a:p>
            <a:pPr algn="ctr"/>
            <a:r>
              <a:rPr lang="en-US" sz="4000"/>
              <a:t>Barchan Dunes - Mauritania, West</a:t>
            </a:r>
          </a:p>
        </p:txBody>
      </p:sp>
      <p:pic>
        <p:nvPicPr>
          <p:cNvPr id="541699" name="Picture 3" descr="Mauritania, Wes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04900" y="1689100"/>
            <a:ext cx="54864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504825"/>
            <a:ext cx="3986213" cy="5059363"/>
          </a:xfrm>
        </p:spPr>
        <p:txBody>
          <a:bodyPr/>
          <a:lstStyle/>
          <a:p>
            <a:pPr algn="ctr"/>
            <a:r>
              <a:rPr lang="en-US"/>
              <a:t>Bedforms </a:t>
            </a:r>
            <a:br>
              <a:rPr lang="en-US"/>
            </a:br>
            <a:r>
              <a:rPr lang="en-US"/>
              <a:t>–</a:t>
            </a:r>
            <a:br>
              <a:rPr lang="en-US"/>
            </a:br>
            <a:r>
              <a:rPr lang="en-US"/>
              <a:t>Unidirectional Current Ripples</a:t>
            </a:r>
            <a:br>
              <a:rPr lang="en-US"/>
            </a:br>
            <a:r>
              <a:rPr lang="en-US"/>
              <a:t>-</a:t>
            </a:r>
            <a:br>
              <a:rPr lang="en-US"/>
            </a:br>
            <a:r>
              <a:rPr lang="en-US"/>
              <a:t>increasing Flow</a:t>
            </a:r>
            <a:br>
              <a:rPr lang="en-US"/>
            </a:br>
            <a:r>
              <a:rPr lang="en-US"/>
              <a:t>Velocities</a:t>
            </a:r>
          </a:p>
        </p:txBody>
      </p:sp>
      <p:pic>
        <p:nvPicPr>
          <p:cNvPr id="306181" name="Picture 5" descr="Ripple-Response-to-flow-st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75" y="501650"/>
            <a:ext cx="3673475" cy="556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pic>
        <p:nvPicPr>
          <p:cNvPr id="542722" name="Picture 2" descr="Erg Bourarhet region, Algeria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41400" y="1104900"/>
            <a:ext cx="6570663" cy="4927600"/>
          </a:xfrm>
          <a:noFill/>
          <a:ln/>
        </p:spPr>
      </p:pic>
      <p:sp>
        <p:nvSpPr>
          <p:cNvPr id="54272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algn="ctr"/>
            <a:r>
              <a:rPr lang="en-US"/>
              <a:t>Dunes - Algeria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10663" cy="1143000"/>
          </a:xfrm>
        </p:spPr>
        <p:txBody>
          <a:bodyPr/>
          <a:lstStyle/>
          <a:p>
            <a:pPr algn="ctr"/>
            <a:r>
              <a:rPr lang="en-US"/>
              <a:t>Wind blown Cross-bed Current Ripples</a:t>
            </a:r>
          </a:p>
        </p:txBody>
      </p:sp>
      <p:pic>
        <p:nvPicPr>
          <p:cNvPr id="398339" name="Picture 3" descr="KanabXb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300" y="1255713"/>
            <a:ext cx="6848475" cy="462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0213"/>
            <a:ext cx="9110663" cy="66833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Wind  Cross Beds in Carbonates</a:t>
            </a:r>
          </a:p>
        </p:txBody>
      </p:sp>
      <p:pic>
        <p:nvPicPr>
          <p:cNvPr id="395267" name="Picture 3" descr="128-Pleistocene-Miliolite-Evans-Sc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263" y="1123950"/>
            <a:ext cx="7265987" cy="4732338"/>
          </a:xfrm>
          <a:prstGeom prst="rect">
            <a:avLst/>
          </a:prstGeom>
          <a:noFill/>
        </p:spPr>
      </p:pic>
      <p:sp>
        <p:nvSpPr>
          <p:cNvPr id="395268" name="Text Box 4"/>
          <p:cNvSpPr txBox="1">
            <a:spLocks noChangeArrowheads="1"/>
          </p:cNvSpPr>
          <p:nvPr/>
        </p:nvSpPr>
        <p:spPr bwMode="auto">
          <a:xfrm>
            <a:off x="1123950" y="6061075"/>
            <a:ext cx="6272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Pleistocene – Near Abu Dhabi - UAE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6146" name="Picture 2" descr="D:\Mis documentos\SEDIMENTOLOGIE\fotoscampo\DSC007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42952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-244475"/>
            <a:ext cx="7772400" cy="1143000"/>
          </a:xfrm>
        </p:spPr>
        <p:txBody>
          <a:bodyPr/>
          <a:lstStyle/>
          <a:p>
            <a:pPr algn="ctr"/>
            <a:r>
              <a:rPr lang="en-US"/>
              <a:t>Graded Beds</a:t>
            </a:r>
          </a:p>
        </p:txBody>
      </p:sp>
      <p:pic>
        <p:nvPicPr>
          <p:cNvPr id="600067" name="Picture 3" descr="Bouma Sequenc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68613" y="1319213"/>
            <a:ext cx="3144837" cy="5226050"/>
          </a:xfrm>
          <a:noFill/>
          <a:ln/>
        </p:spPr>
      </p:pic>
      <p:sp>
        <p:nvSpPr>
          <p:cNvPr id="600068" name="AutoShape 4"/>
          <p:cNvSpPr>
            <a:spLocks noChangeArrowheads="1"/>
          </p:cNvSpPr>
          <p:nvPr/>
        </p:nvSpPr>
        <p:spPr bwMode="auto">
          <a:xfrm>
            <a:off x="2122488" y="4456113"/>
            <a:ext cx="334962" cy="130651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600069" name="AutoShape 5"/>
          <p:cNvSpPr>
            <a:spLocks noChangeArrowheads="1"/>
          </p:cNvSpPr>
          <p:nvPr/>
        </p:nvSpPr>
        <p:spPr bwMode="auto">
          <a:xfrm>
            <a:off x="2122488" y="2693988"/>
            <a:ext cx="334962" cy="174148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600070" name="AutoShape 6"/>
          <p:cNvSpPr>
            <a:spLocks noChangeArrowheads="1"/>
          </p:cNvSpPr>
          <p:nvPr/>
        </p:nvSpPr>
        <p:spPr bwMode="auto">
          <a:xfrm>
            <a:off x="2122488" y="1952625"/>
            <a:ext cx="334962" cy="711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600071" name="AutoShape 7"/>
          <p:cNvSpPr>
            <a:spLocks noChangeArrowheads="1"/>
          </p:cNvSpPr>
          <p:nvPr/>
        </p:nvSpPr>
        <p:spPr bwMode="auto">
          <a:xfrm>
            <a:off x="2122488" y="1320800"/>
            <a:ext cx="334962" cy="5810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CR"/>
          </a:p>
        </p:txBody>
      </p:sp>
      <p:sp>
        <p:nvSpPr>
          <p:cNvPr id="600072" name="Text Box 8"/>
          <p:cNvSpPr txBox="1">
            <a:spLocks noChangeArrowheads="1"/>
          </p:cNvSpPr>
          <p:nvPr/>
        </p:nvSpPr>
        <p:spPr bwMode="auto">
          <a:xfrm>
            <a:off x="952500" y="2698750"/>
            <a:ext cx="8588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Impact" pitchFamily="34" charset="0"/>
              </a:rPr>
              <a:t>Grain</a:t>
            </a:r>
          </a:p>
          <a:p>
            <a:pPr algn="ctr"/>
            <a:r>
              <a:rPr lang="en-US" b="0">
                <a:latin typeface="Impact" pitchFamily="34" charset="0"/>
              </a:rPr>
              <a:t>Size</a:t>
            </a:r>
          </a:p>
          <a:p>
            <a:pPr algn="ctr"/>
            <a:r>
              <a:rPr lang="en-US" b="0">
                <a:latin typeface="Impact" pitchFamily="34" charset="0"/>
              </a:rPr>
              <a:t>Fines</a:t>
            </a:r>
          </a:p>
          <a:p>
            <a:pPr algn="ctr"/>
            <a:r>
              <a:rPr lang="en-US" b="0">
                <a:latin typeface="Impact" pitchFamily="34" charset="0"/>
              </a:rPr>
              <a:t>up</a:t>
            </a:r>
          </a:p>
        </p:txBody>
      </p:sp>
      <p:sp>
        <p:nvSpPr>
          <p:cNvPr id="600073" name="Text Box 9"/>
          <p:cNvSpPr txBox="1">
            <a:spLocks noChangeArrowheads="1"/>
          </p:cNvSpPr>
          <p:nvPr/>
        </p:nvSpPr>
        <p:spPr bwMode="auto">
          <a:xfrm>
            <a:off x="6742113" y="1617663"/>
            <a:ext cx="17113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Suspension </a:t>
            </a:r>
          </a:p>
          <a:p>
            <a:pPr algn="ctr"/>
            <a: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&amp; transport associated with </a:t>
            </a:r>
          </a:p>
          <a:p>
            <a:pPr algn="ctr"/>
            <a: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turbidites on a submarine fan</a:t>
            </a:r>
          </a:p>
          <a:p>
            <a:pPr algn="ctr"/>
            <a:endParaRPr lang="en-US" b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325 Lecture 6: </a:t>
            </a:r>
            <a:r>
              <a:rPr lang="en-US" i="1"/>
              <a:t>Sedimentary Structures</a:t>
            </a:r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81605" name="Picture 5" descr="Bedforms&amp;Grain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987801"/>
            <a:ext cx="6643734" cy="5355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2050" name="Picture 2" descr="5"/>
          <p:cNvPicPr>
            <a:picLocks noChangeAspect="1" noChangeArrowheads="1"/>
          </p:cNvPicPr>
          <p:nvPr/>
        </p:nvPicPr>
        <p:blipFill>
          <a:blip r:embed="rId2">
            <a:lum bright="18000" contrast="-18000"/>
          </a:blip>
          <a:srcRect/>
          <a:stretch>
            <a:fillRect/>
          </a:stretch>
        </p:blipFill>
        <p:spPr bwMode="auto">
          <a:xfrm>
            <a:off x="1357290" y="277701"/>
            <a:ext cx="6572296" cy="55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1857356" y="642918"/>
            <a:ext cx="5357850" cy="575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839</Words>
  <Application>Microsoft Office PowerPoint</Application>
  <PresentationFormat>Presentación en pantalla (4:3)</PresentationFormat>
  <Paragraphs>174</Paragraphs>
  <Slides>64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9" baseType="lpstr">
      <vt:lpstr>Arial</vt:lpstr>
      <vt:lpstr>Calibri</vt:lpstr>
      <vt:lpstr>Impact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Bedforms  Current Ripple Rose Diagram</vt:lpstr>
      <vt:lpstr>Bedforms  – Unidirectional Current Ripples - increasing Flow Velocities</vt:lpstr>
      <vt:lpstr>Presentación de PowerPoint</vt:lpstr>
      <vt:lpstr>Presentación de PowerPoint</vt:lpstr>
      <vt:lpstr>Presentación de PowerPoint</vt:lpstr>
      <vt:lpstr>Presentación de PowerPoint</vt:lpstr>
      <vt:lpstr>Asymmetric Ripples – Cross Beds</vt:lpstr>
      <vt:lpstr>Linguoid Ripples</vt:lpstr>
      <vt:lpstr>Lunate Megaripples or Bars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Bedforms &amp; Wave Generated Currents</vt:lpstr>
      <vt:lpstr>Presentación de PowerPoint</vt:lpstr>
      <vt:lpstr>Presentación de PowerPoint</vt:lpstr>
      <vt:lpstr>Presentación de PowerPoint</vt:lpstr>
      <vt:lpstr>Presentación de PowerPoint</vt:lpstr>
      <vt:lpstr>Bedforms  Current Ripples</vt:lpstr>
      <vt:lpstr>Presentación de PowerPoint</vt:lpstr>
      <vt:lpstr>Gravitational Settling - Varves - Cariaco Basin - Northern shelf of Venezuela </vt:lpstr>
      <vt:lpstr>Bedforms &amp; Back Flow Current Ripple</vt:lpstr>
      <vt:lpstr>Bedforms - Current Ripples Migrating in Channel</vt:lpstr>
      <vt:lpstr>Current  Ripples</vt:lpstr>
      <vt:lpstr>Asymmetric Ripples on Bedding Plane</vt:lpstr>
      <vt:lpstr>Linguoid Ripples</vt:lpstr>
      <vt:lpstr>Rhomboid Ripples</vt:lpstr>
      <vt:lpstr>Trough Cross-bed - Current Ripples</vt:lpstr>
      <vt:lpstr>Trough Cross Bed Current Ripples</vt:lpstr>
      <vt:lpstr>Asymmetric Current Ripples</vt:lpstr>
      <vt:lpstr>Asymmetric Current Ripples</vt:lpstr>
      <vt:lpstr>Asymmetric Current Ripples</vt:lpstr>
      <vt:lpstr>Trough Cross-bed Current Ripples</vt:lpstr>
      <vt:lpstr>Channel Fill &amp;  Current Ripples</vt:lpstr>
      <vt:lpstr>Presentación de PowerPoint</vt:lpstr>
      <vt:lpstr>Presentación de PowerPoint</vt:lpstr>
      <vt:lpstr>Asymmetric Current Ripples</vt:lpstr>
      <vt:lpstr>Trough Cross-bed Current Ripples</vt:lpstr>
      <vt:lpstr>Trough Cross-bed Current Ripples</vt:lpstr>
      <vt:lpstr>Trough Cross-bed Current Ripples</vt:lpstr>
      <vt:lpstr>Beach Face - South Carolina Foreshore</vt:lpstr>
      <vt:lpstr>Presentación de PowerPoint</vt:lpstr>
      <vt:lpstr>Wave Ripples Cross-bed</vt:lpstr>
      <vt:lpstr>Wave Ripples</vt:lpstr>
      <vt:lpstr>Presentación de PowerPoint</vt:lpstr>
      <vt:lpstr>Presentación de PowerPoint</vt:lpstr>
      <vt:lpstr>Bimodal Current History Herring Bone Structures</vt:lpstr>
      <vt:lpstr>Barchan Dunes - Mauritania, West</vt:lpstr>
      <vt:lpstr>Dunes - Algeria</vt:lpstr>
      <vt:lpstr>Wind blown Cross-bed Current Ripples</vt:lpstr>
      <vt:lpstr>Wind  Cross Beds in Carbonates</vt:lpstr>
      <vt:lpstr>Presentación de PowerPoint</vt:lpstr>
      <vt:lpstr>Graded Beds</vt:lpstr>
    </vt:vector>
  </TitlesOfParts>
  <Company>Heaven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Angelical</dc:creator>
  <cp:lastModifiedBy>Carlos Guzmán</cp:lastModifiedBy>
  <cp:revision>18</cp:revision>
  <dcterms:created xsi:type="dcterms:W3CDTF">2009-06-02T04:33:10Z</dcterms:created>
  <dcterms:modified xsi:type="dcterms:W3CDTF">2014-11-19T03:08:01Z</dcterms:modified>
</cp:coreProperties>
</file>