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42" r:id="rId21"/>
    <p:sldId id="344" r:id="rId22"/>
    <p:sldId id="341" r:id="rId23"/>
    <p:sldId id="309" r:id="rId24"/>
    <p:sldId id="280" r:id="rId25"/>
    <p:sldId id="313" r:id="rId26"/>
    <p:sldId id="314" r:id="rId27"/>
    <p:sldId id="312" r:id="rId28"/>
    <p:sldId id="315" r:id="rId29"/>
    <p:sldId id="316" r:id="rId30"/>
    <p:sldId id="317" r:id="rId31"/>
    <p:sldId id="320" r:id="rId32"/>
    <p:sldId id="323" r:id="rId33"/>
    <p:sldId id="321" r:id="rId34"/>
    <p:sldId id="322" r:id="rId35"/>
    <p:sldId id="340" r:id="rId36"/>
    <p:sldId id="276" r:id="rId37"/>
    <p:sldId id="318" r:id="rId38"/>
    <p:sldId id="304" r:id="rId39"/>
    <p:sldId id="310" r:id="rId40"/>
    <p:sldId id="305" r:id="rId41"/>
    <p:sldId id="306" r:id="rId42"/>
    <p:sldId id="302" r:id="rId43"/>
    <p:sldId id="308" r:id="rId44"/>
    <p:sldId id="343" r:id="rId45"/>
    <p:sldId id="277" r:id="rId46"/>
    <p:sldId id="303" r:id="rId47"/>
    <p:sldId id="338" r:id="rId48"/>
    <p:sldId id="337" r:id="rId49"/>
    <p:sldId id="326" r:id="rId50"/>
    <p:sldId id="325" r:id="rId51"/>
    <p:sldId id="1517" r:id="rId52"/>
    <p:sldId id="336" r:id="rId53"/>
    <p:sldId id="278" r:id="rId54"/>
    <p:sldId id="329" r:id="rId55"/>
    <p:sldId id="327" r:id="rId56"/>
    <p:sldId id="328" r:id="rId57"/>
    <p:sldId id="330" r:id="rId58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C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08B0D4B-3A7E-409E-8554-33CBEA71483F}" type="datetimeFigureOut">
              <a:rPr lang="es-CR" smtClean="0"/>
              <a:pPr/>
              <a:t>10/6/2024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C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6F83E2-B638-403D-BBCB-21DC368E0B96}" type="slidenum">
              <a:rPr lang="es-CR" smtClean="0"/>
              <a:pPr/>
              <a:t>‹Nº›</a:t>
            </a:fld>
            <a:endParaRPr lang="es-C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2fig3.jpg"/>
          <p:cNvPicPr>
            <a:picLocks noChangeAspect="1"/>
          </p:cNvPicPr>
          <p:nvPr/>
        </p:nvPicPr>
        <p:blipFill rotWithShape="1">
          <a:blip r:embed="rId2"/>
          <a:srcRect b="43796"/>
          <a:stretch/>
        </p:blipFill>
        <p:spPr>
          <a:xfrm>
            <a:off x="857224" y="1"/>
            <a:ext cx="7405629" cy="63093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oto 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25" y="1465263"/>
            <a:ext cx="7373938" cy="49911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31925" y="533400"/>
            <a:ext cx="630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DESERTIQUE ACTUEL </a:t>
            </a:r>
            <a:r>
              <a:rPr lang="fr-CH" b="1" dirty="0">
                <a:solidFill>
                  <a:srgbClr val="FF0000"/>
                </a:solidFill>
              </a:rPr>
              <a:t>(Sahara):</a:t>
            </a:r>
          </a:p>
          <a:p>
            <a:pPr algn="ctr"/>
            <a:r>
              <a:rPr lang="fr-CH" sz="1600" b="1" dirty="0">
                <a:solidFill>
                  <a:srgbClr val="FF0000"/>
                </a:solidFill>
              </a:rPr>
              <a:t>le sable est le produit de l’altération des grès fossiles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679700" y="2370138"/>
            <a:ext cx="1139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FF00"/>
                </a:solidFill>
              </a:rPr>
              <a:t>Grès fossiles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711950" y="3089275"/>
            <a:ext cx="59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Sable</a:t>
            </a:r>
            <a:endParaRPr lang="fr-FR" sz="12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hoto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1711325"/>
            <a:ext cx="7277100" cy="4779963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303338" y="604838"/>
            <a:ext cx="6797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DESERTIQUE ACTUEL ET FOSSILE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1600" b="1" dirty="0">
                <a:solidFill>
                  <a:srgbClr val="FF0000"/>
                </a:solidFill>
              </a:rPr>
              <a:t>(Sultanat d’Oman, SE de l’Arabie)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64025" y="2370138"/>
            <a:ext cx="1258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Dunes fossiles</a:t>
            </a:r>
            <a:endParaRPr lang="fr-FR" sz="1200" b="1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485900" y="4962525"/>
            <a:ext cx="1065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>
                <a:solidFill>
                  <a:srgbClr val="FFFF00"/>
                </a:solidFill>
              </a:rPr>
              <a:t>Cours d’eau</a:t>
            </a:r>
          </a:p>
          <a:p>
            <a:pPr algn="ctr"/>
            <a:r>
              <a:rPr lang="fr-CH" sz="1200" b="1">
                <a:solidFill>
                  <a:srgbClr val="FFFF00"/>
                </a:solidFill>
              </a:rPr>
              <a:t>temporaires</a:t>
            </a:r>
            <a:endParaRPr lang="fr-FR" sz="12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oto 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382588"/>
            <a:ext cx="4997450" cy="6303962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635625" y="736600"/>
            <a:ext cx="3065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 DESERTIQUE FOSSILE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b="1" dirty="0">
                <a:solidFill>
                  <a:srgbClr val="FF0000"/>
                </a:solidFill>
              </a:rPr>
              <a:t>(</a:t>
            </a:r>
            <a:r>
              <a:rPr lang="fr-CH" b="1" dirty="0" err="1">
                <a:solidFill>
                  <a:srgbClr val="FF0000"/>
                </a:solidFill>
              </a:rPr>
              <a:t>Zion</a:t>
            </a:r>
            <a:r>
              <a:rPr lang="fr-CH" b="1" dirty="0">
                <a:solidFill>
                  <a:srgbClr val="FF0000"/>
                </a:solidFill>
              </a:rPr>
              <a:t> Nat. Park, USA):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783263" y="2105025"/>
            <a:ext cx="31734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600" b="1" dirty="0">
                <a:solidFill>
                  <a:srgbClr val="FF0000"/>
                </a:solidFill>
              </a:rPr>
              <a:t>Coupe dans des dunes de plus</a:t>
            </a:r>
          </a:p>
          <a:p>
            <a:pPr algn="ctr"/>
            <a:r>
              <a:rPr lang="fr-CH" sz="1600" b="1" dirty="0">
                <a:solidFill>
                  <a:srgbClr val="FF0000"/>
                </a:solidFill>
              </a:rPr>
              <a:t>de 200 millions d’années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hoto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3" y="214313"/>
            <a:ext cx="4310062" cy="64262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911725" y="758825"/>
            <a:ext cx="3886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GLACIAIRE</a:t>
            </a:r>
          </a:p>
          <a:p>
            <a:pPr algn="ctr"/>
            <a:r>
              <a:rPr lang="fr-CH" b="1" dirty="0">
                <a:solidFill>
                  <a:srgbClr val="FF0000"/>
                </a:solidFill>
              </a:rPr>
              <a:t>(Alaska)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311775" y="1927225"/>
            <a:ext cx="3303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600" b="1" dirty="0">
                <a:solidFill>
                  <a:srgbClr val="FF0000"/>
                </a:solidFill>
              </a:rPr>
              <a:t>Formation et transport de blocs,</a:t>
            </a:r>
          </a:p>
          <a:p>
            <a:pPr algn="ctr"/>
            <a:r>
              <a:rPr lang="fr-CH" sz="1600" b="1" dirty="0">
                <a:solidFill>
                  <a:srgbClr val="FF0000"/>
                </a:solidFill>
              </a:rPr>
              <a:t>gravier, sable et boue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oto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738" y="1524000"/>
            <a:ext cx="7551737" cy="5057775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73150" y="490538"/>
            <a:ext cx="7389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GLACIAIRE « FOSSILE » </a:t>
            </a:r>
            <a:r>
              <a:rPr lang="fr-CH" b="1" dirty="0">
                <a:solidFill>
                  <a:srgbClr val="FF0000"/>
                </a:solidFill>
              </a:rPr>
              <a:t>(</a:t>
            </a:r>
            <a:r>
              <a:rPr lang="fr-CH" b="1" dirty="0" err="1">
                <a:solidFill>
                  <a:srgbClr val="FF0000"/>
                </a:solidFill>
              </a:rPr>
              <a:t>Yosemite</a:t>
            </a:r>
            <a:r>
              <a:rPr lang="fr-CH" b="1" dirty="0">
                <a:solidFill>
                  <a:srgbClr val="FF0000"/>
                </a:solidFill>
              </a:rPr>
              <a:t>, USA):</a:t>
            </a:r>
          </a:p>
          <a:p>
            <a:pPr algn="ctr"/>
            <a:r>
              <a:rPr lang="fr-CH" sz="1600" b="1" dirty="0">
                <a:solidFill>
                  <a:srgbClr val="FF0000"/>
                </a:solidFill>
              </a:rPr>
              <a:t>vallées en U, lacs glaciaires, sédiments associés</a:t>
            </a:r>
            <a:r>
              <a:rPr lang="fr-CH" sz="2000" b="1" dirty="0">
                <a:solidFill>
                  <a:srgbClr val="FFFF00"/>
                </a:solidFill>
              </a:rPr>
              <a:t>…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06538" y="395288"/>
            <a:ext cx="575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PRINCIPAUX ENVIRONNEMENTS SEDIMENTAIRES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58825" y="993775"/>
            <a:ext cx="326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0000"/>
                </a:solidFill>
              </a:rPr>
              <a:t>1) ENVIRONNEMENTS CLASTIQUES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11313" y="1390650"/>
            <a:ext cx="1500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AGENTS DE</a:t>
            </a:r>
          </a:p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 TRANSPORT, DEPOT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80988" y="1573213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ENVIRONNEMENT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322638" y="1549400"/>
            <a:ext cx="917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SEDIMENTS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36650" y="208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CR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49250" y="1857375"/>
            <a:ext cx="13684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CONTINENTAL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44488" y="2232025"/>
            <a:ext cx="407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FFFF00"/>
                </a:solidFill>
              </a:rPr>
              <a:t>   </a:t>
            </a:r>
            <a:r>
              <a:rPr lang="fr-CH" sz="1200" b="1" dirty="0">
                <a:solidFill>
                  <a:srgbClr val="66FF33"/>
                </a:solidFill>
              </a:rPr>
              <a:t>Alluvial</a:t>
            </a:r>
            <a:r>
              <a:rPr lang="fr-CH" sz="1200" b="1" dirty="0">
                <a:solidFill>
                  <a:srgbClr val="FFFF00"/>
                </a:solidFill>
              </a:rPr>
              <a:t>                  </a:t>
            </a:r>
            <a:r>
              <a:rPr lang="fr-CH" sz="1200" b="1" dirty="0">
                <a:solidFill>
                  <a:srgbClr val="FF0000"/>
                </a:solidFill>
              </a:rPr>
              <a:t>Rivières                    Sable, gravier</a:t>
            </a:r>
          </a:p>
          <a:p>
            <a:r>
              <a:rPr lang="fr-CH" sz="1200" b="1" dirty="0">
                <a:solidFill>
                  <a:srgbClr val="FF0000"/>
                </a:solidFill>
              </a:rPr>
              <a:t>                                                                        boue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63550" y="2679700"/>
            <a:ext cx="4151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Désert</a:t>
            </a:r>
            <a:r>
              <a:rPr lang="fr-CH" sz="1200" b="1">
                <a:solidFill>
                  <a:srgbClr val="FFFF00"/>
                </a:solidFill>
              </a:rPr>
              <a:t>                    Vent                          sable, poussière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54025" y="2954338"/>
            <a:ext cx="3806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Lac</a:t>
            </a:r>
            <a:r>
              <a:rPr lang="fr-CH" sz="1200" b="1">
                <a:solidFill>
                  <a:srgbClr val="FFFF00"/>
                </a:solidFill>
              </a:rPr>
              <a:t>                        Courants, vagues 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54025" y="3262313"/>
            <a:ext cx="397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Glaciaire</a:t>
            </a:r>
            <a:r>
              <a:rPr lang="fr-CH" sz="1200" b="1">
                <a:solidFill>
                  <a:srgbClr val="FFFF00"/>
                </a:solidFill>
              </a:rPr>
              <a:t>                Glace                        sable, gravier,</a:t>
            </a:r>
          </a:p>
          <a:p>
            <a:r>
              <a:rPr lang="fr-CH" sz="1200" b="1">
                <a:solidFill>
                  <a:srgbClr val="FFFF00"/>
                </a:solidFill>
              </a:rPr>
              <a:t>                                                                    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349250" y="3622675"/>
            <a:ext cx="8080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COTIER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30200" y="4879975"/>
            <a:ext cx="7254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MARIN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468313" y="3921125"/>
            <a:ext cx="3798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Delta </a:t>
            </a:r>
            <a:r>
              <a:rPr lang="fr-CH" sz="1200" b="1">
                <a:solidFill>
                  <a:srgbClr val="FFFF00"/>
                </a:solidFill>
              </a:rPr>
              <a:t>                     Rivières + vagues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458788" y="4238625"/>
            <a:ext cx="3954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Plage</a:t>
            </a:r>
            <a:r>
              <a:rPr lang="fr-CH" sz="1200" b="1">
                <a:solidFill>
                  <a:srgbClr val="FFFF00"/>
                </a:solidFill>
              </a:rPr>
              <a:t>                     vagues, marées        sable, gravier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449263" y="4564063"/>
            <a:ext cx="3843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Plaine tidale</a:t>
            </a:r>
            <a:r>
              <a:rPr lang="fr-CH" sz="1200" b="1">
                <a:solidFill>
                  <a:srgbClr val="FFFF00"/>
                </a:solidFill>
              </a:rPr>
              <a:t>          courants                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454025" y="5221288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Plate-forme</a:t>
            </a:r>
            <a:r>
              <a:rPr lang="fr-CH" sz="1200" b="1">
                <a:solidFill>
                  <a:srgbClr val="FFFF00"/>
                </a:solidFill>
              </a:rPr>
              <a:t>           vagues, marées         sable, boue</a:t>
            </a:r>
          </a:p>
          <a:p>
            <a:r>
              <a:rPr lang="fr-CH" sz="1200" b="1">
                <a:solidFill>
                  <a:srgbClr val="66FF33"/>
                </a:solidFill>
              </a:rPr>
              <a:t>continentale</a:t>
            </a:r>
            <a:endParaRPr lang="fr-FR" sz="1200" b="1">
              <a:solidFill>
                <a:srgbClr val="66FF33"/>
              </a:solidFill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449263" y="5681663"/>
            <a:ext cx="3871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Marge</a:t>
            </a:r>
            <a:r>
              <a:rPr lang="fr-CH" sz="1200" b="1">
                <a:solidFill>
                  <a:srgbClr val="FFFF00"/>
                </a:solidFill>
              </a:rPr>
              <a:t>                    courants                     boue, sable</a:t>
            </a:r>
          </a:p>
          <a:p>
            <a:r>
              <a:rPr lang="fr-CH" sz="1200" b="1">
                <a:solidFill>
                  <a:srgbClr val="66FF33"/>
                </a:solidFill>
              </a:rPr>
              <a:t>continentale</a:t>
            </a:r>
            <a:r>
              <a:rPr lang="fr-CH" sz="1200" b="1">
                <a:solidFill>
                  <a:srgbClr val="FFFF00"/>
                </a:solidFill>
              </a:rPr>
              <a:t>           océaniques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458788" y="6159500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Mer profonde</a:t>
            </a:r>
            <a:r>
              <a:rPr lang="fr-CH" sz="1200" b="1">
                <a:solidFill>
                  <a:srgbClr val="FFFF00"/>
                </a:solidFill>
              </a:rPr>
              <a:t>       courants océan.         boue</a:t>
            </a:r>
          </a:p>
          <a:p>
            <a:r>
              <a:rPr lang="fr-CH" sz="1200" b="1">
                <a:solidFill>
                  <a:srgbClr val="FFFF00"/>
                </a:solidFill>
              </a:rPr>
              <a:t>                                sédimentation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282575" y="981075"/>
            <a:ext cx="4300538" cy="567213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285750" y="1323975"/>
            <a:ext cx="431482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282575" y="1835150"/>
            <a:ext cx="4295775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hoto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763" y="1543050"/>
            <a:ext cx="7307262" cy="4762500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684463" y="644525"/>
            <a:ext cx="401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>
                <a:solidFill>
                  <a:srgbClr val="FFFF00"/>
                </a:solidFill>
              </a:rPr>
              <a:t>ENVIRONNEMENT COTIER:</a:t>
            </a:r>
          </a:p>
          <a:p>
            <a:pPr algn="ctr"/>
            <a:r>
              <a:rPr lang="fr-CH" sz="1600" b="1">
                <a:solidFill>
                  <a:srgbClr val="FFFF00"/>
                </a:solidFill>
              </a:rPr>
              <a:t>Transport de sable par courants côtiers</a:t>
            </a:r>
            <a:endParaRPr lang="fr-FR" sz="1600" b="1">
              <a:solidFill>
                <a:srgbClr val="FFFF00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 rot="715510">
            <a:off x="3533775" y="2809875"/>
            <a:ext cx="1360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Flèche sableuse</a:t>
            </a:r>
            <a:endParaRPr lang="fr-FR" sz="1200" b="1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717395">
            <a:off x="4179888" y="2333625"/>
            <a:ext cx="195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Courant côtier dominant</a:t>
            </a:r>
            <a:endParaRPr lang="fr-FR" sz="1200" b="1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4541838" y="2549525"/>
            <a:ext cx="1177925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06538" y="395288"/>
            <a:ext cx="575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>
                <a:solidFill>
                  <a:srgbClr val="FFFF00"/>
                </a:solidFill>
              </a:rPr>
              <a:t>PRINCIPAUX ENVIRONNEMENTS SEDIMENTAIRES</a:t>
            </a:r>
            <a:endParaRPr lang="fr-FR" b="1">
              <a:solidFill>
                <a:srgbClr val="FFFF00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58825" y="993775"/>
            <a:ext cx="326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0000"/>
                </a:solidFill>
              </a:rPr>
              <a:t>1) ENVIRONNEMENTS CLASTIQUES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11313" y="1390650"/>
            <a:ext cx="1500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AGENTS DE</a:t>
            </a:r>
          </a:p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 TRANSPORT, DEPOT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80988" y="1573213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ENVIRONNEMENT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322638" y="1549400"/>
            <a:ext cx="917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SEDIMENTS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136650" y="208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CR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49250" y="1857375"/>
            <a:ext cx="13684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CONTINENTAL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44488" y="2232025"/>
            <a:ext cx="407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FF00"/>
                </a:solidFill>
              </a:rPr>
              <a:t>   </a:t>
            </a:r>
            <a:r>
              <a:rPr lang="fr-CH" sz="1200" b="1">
                <a:solidFill>
                  <a:srgbClr val="66FF33"/>
                </a:solidFill>
              </a:rPr>
              <a:t>Alluvial</a:t>
            </a:r>
            <a:r>
              <a:rPr lang="fr-CH" sz="1200" b="1">
                <a:solidFill>
                  <a:srgbClr val="FFFF00"/>
                </a:solidFill>
              </a:rPr>
              <a:t>                  Rivières                    Sable, gravier</a:t>
            </a:r>
          </a:p>
          <a:p>
            <a:r>
              <a:rPr lang="fr-CH" sz="1200" b="1">
                <a:solidFill>
                  <a:srgbClr val="FFFF00"/>
                </a:solidFill>
              </a:rPr>
              <a:t>                                                                       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63550" y="2679700"/>
            <a:ext cx="4151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Désert</a:t>
            </a:r>
            <a:r>
              <a:rPr lang="fr-CH" sz="1200" b="1">
                <a:solidFill>
                  <a:srgbClr val="FFFF00"/>
                </a:solidFill>
              </a:rPr>
              <a:t>                    Vent                          sable, poussière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54025" y="2954338"/>
            <a:ext cx="3806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Lac</a:t>
            </a:r>
            <a:r>
              <a:rPr lang="fr-CH" sz="1200" b="1">
                <a:solidFill>
                  <a:srgbClr val="FFFF00"/>
                </a:solidFill>
              </a:rPr>
              <a:t>                        Courants, vagues 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4025" y="3262313"/>
            <a:ext cx="397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Glaciaire</a:t>
            </a:r>
            <a:r>
              <a:rPr lang="fr-CH" sz="1200" b="1">
                <a:solidFill>
                  <a:srgbClr val="FFFF00"/>
                </a:solidFill>
              </a:rPr>
              <a:t>                Glace                        sable, gravier,</a:t>
            </a:r>
          </a:p>
          <a:p>
            <a:r>
              <a:rPr lang="fr-CH" sz="1200" b="1">
                <a:solidFill>
                  <a:srgbClr val="FFFF00"/>
                </a:solidFill>
              </a:rPr>
              <a:t>                                                                    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49250" y="3622675"/>
            <a:ext cx="8080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COTIER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330200" y="4879975"/>
            <a:ext cx="7254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MARIN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68313" y="3921125"/>
            <a:ext cx="3798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Delta </a:t>
            </a:r>
            <a:r>
              <a:rPr lang="fr-CH" sz="1200" b="1">
                <a:solidFill>
                  <a:srgbClr val="FFFF00"/>
                </a:solidFill>
              </a:rPr>
              <a:t>                     Rivières + vagues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8788" y="4238625"/>
            <a:ext cx="3954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Plage</a:t>
            </a:r>
            <a:r>
              <a:rPr lang="fr-CH" sz="1200" b="1">
                <a:solidFill>
                  <a:srgbClr val="FFFF00"/>
                </a:solidFill>
              </a:rPr>
              <a:t>                     vagues, marées        sable, gravier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449263" y="4564063"/>
            <a:ext cx="3843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Plaine tidale</a:t>
            </a:r>
            <a:r>
              <a:rPr lang="fr-CH" sz="1200" b="1">
                <a:solidFill>
                  <a:srgbClr val="FFFF00"/>
                </a:solidFill>
              </a:rPr>
              <a:t>          courants                    sable, boue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454025" y="5221288"/>
            <a:ext cx="385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Plate-forme</a:t>
            </a:r>
            <a:r>
              <a:rPr lang="fr-CH" sz="1200" b="1">
                <a:solidFill>
                  <a:srgbClr val="FFFF00"/>
                </a:solidFill>
              </a:rPr>
              <a:t>           vagues, marées         sable, boue</a:t>
            </a:r>
          </a:p>
          <a:p>
            <a:r>
              <a:rPr lang="fr-CH" sz="1200" b="1">
                <a:solidFill>
                  <a:srgbClr val="66FF33"/>
                </a:solidFill>
              </a:rPr>
              <a:t>continentale</a:t>
            </a:r>
            <a:endParaRPr lang="fr-FR" sz="1200" b="1">
              <a:solidFill>
                <a:srgbClr val="66FF33"/>
              </a:solidFill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9263" y="5681663"/>
            <a:ext cx="3871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Marge</a:t>
            </a:r>
            <a:r>
              <a:rPr lang="fr-CH" sz="1200" b="1">
                <a:solidFill>
                  <a:srgbClr val="FFFF00"/>
                </a:solidFill>
              </a:rPr>
              <a:t>                    courants                     boue, sable</a:t>
            </a:r>
          </a:p>
          <a:p>
            <a:r>
              <a:rPr lang="fr-CH" sz="1200" b="1">
                <a:solidFill>
                  <a:srgbClr val="66FF33"/>
                </a:solidFill>
              </a:rPr>
              <a:t>continentale</a:t>
            </a:r>
            <a:r>
              <a:rPr lang="fr-CH" sz="1200" b="1">
                <a:solidFill>
                  <a:srgbClr val="FFFF00"/>
                </a:solidFill>
              </a:rPr>
              <a:t>           océaniques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458788" y="6159500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Mer profonde</a:t>
            </a:r>
            <a:r>
              <a:rPr lang="fr-CH" sz="1200" b="1">
                <a:solidFill>
                  <a:srgbClr val="FFFF00"/>
                </a:solidFill>
              </a:rPr>
              <a:t>       courants océan.         boue</a:t>
            </a:r>
          </a:p>
          <a:p>
            <a:r>
              <a:rPr lang="fr-CH" sz="1200" b="1">
                <a:solidFill>
                  <a:srgbClr val="FFFF00"/>
                </a:solidFill>
              </a:rPr>
              <a:t>                                sédimentation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282575" y="981075"/>
            <a:ext cx="4300538" cy="567213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285750" y="1323975"/>
            <a:ext cx="431482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282575" y="1835150"/>
            <a:ext cx="4295775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4794250" y="996950"/>
            <a:ext cx="4100513" cy="42719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4906963" y="1006475"/>
            <a:ext cx="3948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0000"/>
                </a:solidFill>
                <a:latin typeface="Arial Narrow" pitchFamily="34" charset="0"/>
              </a:rPr>
              <a:t>2) ENVIRONNEMENTS CHIMIQUES ET BIOCHIMIQUES</a:t>
            </a:r>
            <a:endParaRPr lang="fr-FR" sz="14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4849813" y="1531938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ENVIRONNEMENT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7881938" y="1555750"/>
            <a:ext cx="917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SEDIMENTS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6396038" y="1346200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AGENT DE</a:t>
            </a:r>
          </a:p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PRECIPITATION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4791075" y="1323975"/>
            <a:ext cx="410527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4826000" y="1844675"/>
            <a:ext cx="410527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4841875" y="3778250"/>
            <a:ext cx="13684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CONTINENTAL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4841875" y="1866900"/>
            <a:ext cx="16525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COTIER ET MARIN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4835525" y="2225675"/>
            <a:ext cx="40941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Carbonaté</a:t>
            </a:r>
            <a:r>
              <a:rPr lang="fr-CH" sz="1200" b="1">
                <a:solidFill>
                  <a:srgbClr val="FFFF00"/>
                </a:solidFill>
              </a:rPr>
              <a:t>                </a:t>
            </a:r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Organismes, quelques     Sables et boues</a:t>
            </a:r>
          </a:p>
          <a:p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                                        algues; précipitation à      carbonatées,</a:t>
            </a:r>
          </a:p>
          <a:p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                                        partir de l’eau de mer        récifs</a:t>
            </a:r>
            <a:endParaRPr lang="fr-F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4845050" y="2863850"/>
            <a:ext cx="392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Evaporitique</a:t>
            </a:r>
            <a:r>
              <a:rPr lang="fr-CH" sz="1200" b="1">
                <a:solidFill>
                  <a:srgbClr val="FFFF00"/>
                </a:solidFill>
              </a:rPr>
              <a:t>             </a:t>
            </a:r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Evaporation d’eau de      Gypse, halite</a:t>
            </a:r>
          </a:p>
          <a:p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                                               mer                              autres sels</a:t>
            </a:r>
            <a:endParaRPr lang="fr-F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4845050" y="3378200"/>
            <a:ext cx="3467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  <a:latin typeface="Arial Narrow" pitchFamily="34" charset="0"/>
              </a:rPr>
              <a:t>Siliceux:</a:t>
            </a:r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mer profonde   Organismes                      Silice</a:t>
            </a:r>
            <a:endParaRPr lang="fr-F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840288" y="4170363"/>
            <a:ext cx="4044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Evaporitique</a:t>
            </a:r>
            <a:r>
              <a:rPr lang="fr-CH" sz="1200" b="1">
                <a:solidFill>
                  <a:srgbClr val="FFFF00"/>
                </a:solidFill>
              </a:rPr>
              <a:t>             Evaporation              </a:t>
            </a:r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Halite, borates,</a:t>
            </a:r>
          </a:p>
          <a:p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                                                                                   nitrates, autres</a:t>
            </a:r>
          </a:p>
          <a:p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                                                                                     sels</a:t>
            </a:r>
            <a:endParaRPr lang="fr-F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840288" y="4867275"/>
            <a:ext cx="3582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66FF33"/>
                </a:solidFill>
              </a:rPr>
              <a:t>Marais</a:t>
            </a:r>
            <a:r>
              <a:rPr lang="fr-CH" sz="1200" b="1">
                <a:solidFill>
                  <a:srgbClr val="FFFF00"/>
                </a:solidFill>
              </a:rPr>
              <a:t>                        Végétation                </a:t>
            </a:r>
            <a:r>
              <a:rPr lang="fr-CH" sz="1200" b="1">
                <a:solidFill>
                  <a:srgbClr val="FFFF00"/>
                </a:solidFill>
                <a:latin typeface="Arial Narrow" pitchFamily="34" charset="0"/>
              </a:rPr>
              <a:t>Tourbe</a:t>
            </a:r>
            <a:endParaRPr lang="fr-F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oto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25" y="185738"/>
            <a:ext cx="4648200" cy="6438900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416550" y="831850"/>
            <a:ext cx="3321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FFFF00"/>
                </a:solidFill>
              </a:rPr>
              <a:t>ENVIRONNEMENT MARIN</a:t>
            </a:r>
          </a:p>
          <a:p>
            <a:r>
              <a:rPr lang="fr-CH" sz="2000" b="1">
                <a:solidFill>
                  <a:srgbClr val="FFFF00"/>
                </a:solidFill>
              </a:rPr>
              <a:t>COTIER: </a:t>
            </a:r>
            <a:r>
              <a:rPr lang="fr-CH" b="1">
                <a:solidFill>
                  <a:srgbClr val="FFFF00"/>
                </a:solidFill>
              </a:rPr>
              <a:t>Florida Keys, USA</a:t>
            </a:r>
            <a:endParaRPr lang="fr-FR" b="1">
              <a:solidFill>
                <a:srgbClr val="FFFF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365750" y="1979613"/>
            <a:ext cx="3541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600" b="1">
                <a:solidFill>
                  <a:srgbClr val="FFFF00"/>
                </a:solidFill>
              </a:rPr>
              <a:t>Récifs et sable (érosion des récifs)</a:t>
            </a:r>
            <a:endParaRPr lang="fr-FR" sz="1600" b="1">
              <a:solidFill>
                <a:srgbClr val="FFFF00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671638" y="3571875"/>
            <a:ext cx="715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Récifs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660775" y="1704975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Plate-forme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08038" y="5803900"/>
            <a:ext cx="1189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Mer ouverte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2530475" y="3444875"/>
            <a:ext cx="334963" cy="8636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 rot="-4154774">
            <a:off x="2484438" y="3808413"/>
            <a:ext cx="630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FF00"/>
                </a:solidFill>
              </a:rPr>
              <a:t>marée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331913" y="4497388"/>
            <a:ext cx="657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Sable</a:t>
            </a:r>
            <a:endParaRPr lang="fr-FR" sz="14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hoto 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825" y="1603375"/>
            <a:ext cx="7747000" cy="4932363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79475" y="471488"/>
            <a:ext cx="7402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FFFF00"/>
                </a:solidFill>
              </a:rPr>
              <a:t>ENVIRONNEMENT MARIN ET COTIER: </a:t>
            </a:r>
            <a:r>
              <a:rPr lang="fr-CH" b="1">
                <a:solidFill>
                  <a:srgbClr val="FFFF00"/>
                </a:solidFill>
              </a:rPr>
              <a:t>Exuma Keys, Bahamas</a:t>
            </a:r>
            <a:endParaRPr lang="fr-FR" b="1">
              <a:solidFill>
                <a:srgbClr val="FFFF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903663" y="1771650"/>
            <a:ext cx="1189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Mer ouverte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01700" y="6111875"/>
            <a:ext cx="714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Lagon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751138" y="2635250"/>
            <a:ext cx="715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Récifs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450087">
            <a:off x="4514850" y="3732213"/>
            <a:ext cx="160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FF00"/>
                </a:solidFill>
              </a:rPr>
              <a:t>Chenal de marée</a:t>
            </a:r>
            <a:endParaRPr lang="fr-FR" sz="1400" b="1">
              <a:solidFill>
                <a:srgbClr val="FFFF00"/>
              </a:solidFill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4206875" y="3271838"/>
            <a:ext cx="131763" cy="4873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C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95300" y="1720850"/>
            <a:ext cx="8350250" cy="149542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>
                <a:solidFill>
                  <a:srgbClr val="FF0000"/>
                </a:solidFill>
                <a:cs typeface="Arial" charset="0"/>
              </a:rPr>
              <a:t>● </a:t>
            </a:r>
            <a:r>
              <a:rPr lang="fr-CH" b="1">
                <a:solidFill>
                  <a:srgbClr val="FF0000"/>
                </a:solidFill>
              </a:rPr>
              <a:t>Un </a:t>
            </a:r>
            <a:r>
              <a:rPr lang="fr-CH" sz="2000" b="1" u="sng">
                <a:solidFill>
                  <a:srgbClr val="66FF33"/>
                </a:solidFill>
              </a:rPr>
              <a:t>environnement sédimentaire</a:t>
            </a:r>
            <a:r>
              <a:rPr lang="fr-CH" b="1">
                <a:solidFill>
                  <a:srgbClr val="FF0000"/>
                </a:solidFill>
              </a:rPr>
              <a:t> est un </a:t>
            </a:r>
            <a:r>
              <a:rPr lang="fr-CH" b="1" u="sng">
                <a:solidFill>
                  <a:srgbClr val="66FF33"/>
                </a:solidFill>
              </a:rPr>
              <a:t>lieu géographique</a:t>
            </a:r>
            <a:r>
              <a:rPr lang="fr-CH" b="1">
                <a:solidFill>
                  <a:srgbClr val="FF0000"/>
                </a:solidFill>
              </a:rPr>
              <a:t> caractérisé</a:t>
            </a:r>
          </a:p>
          <a:p>
            <a:r>
              <a:rPr lang="fr-CH" b="1">
                <a:solidFill>
                  <a:srgbClr val="FF0000"/>
                </a:solidFill>
              </a:rPr>
              <a:t>   par une </a:t>
            </a:r>
            <a:r>
              <a:rPr lang="fr-CH" b="1">
                <a:solidFill>
                  <a:srgbClr val="66FF33"/>
                </a:solidFill>
              </a:rPr>
              <a:t>combinaison de </a:t>
            </a:r>
            <a:r>
              <a:rPr lang="fr-CH" b="1" u="sng">
                <a:solidFill>
                  <a:srgbClr val="66FF33"/>
                </a:solidFill>
              </a:rPr>
              <a:t>processus géologiques</a:t>
            </a:r>
            <a:r>
              <a:rPr lang="fr-CH" b="1">
                <a:solidFill>
                  <a:srgbClr val="FF0000"/>
                </a:solidFill>
              </a:rPr>
              <a:t> (courants, volcans,</a:t>
            </a:r>
          </a:p>
          <a:p>
            <a:r>
              <a:rPr lang="fr-CH" b="1">
                <a:solidFill>
                  <a:srgbClr val="FF0000"/>
                </a:solidFill>
              </a:rPr>
              <a:t>   tectonique…) </a:t>
            </a:r>
            <a:r>
              <a:rPr lang="fr-CH" b="1">
                <a:solidFill>
                  <a:srgbClr val="66FF33"/>
                </a:solidFill>
              </a:rPr>
              <a:t>et de </a:t>
            </a:r>
            <a:r>
              <a:rPr lang="fr-CH" b="1" u="sng">
                <a:solidFill>
                  <a:srgbClr val="66FF33"/>
                </a:solidFill>
              </a:rPr>
              <a:t>conditions environnementales</a:t>
            </a:r>
            <a:r>
              <a:rPr lang="fr-CH" b="1">
                <a:solidFill>
                  <a:srgbClr val="FF0000"/>
                </a:solidFill>
              </a:rPr>
              <a:t> (type et quantité d’eau,</a:t>
            </a:r>
          </a:p>
          <a:p>
            <a:r>
              <a:rPr lang="fr-CH" b="1">
                <a:solidFill>
                  <a:srgbClr val="FF0000"/>
                </a:solidFill>
              </a:rPr>
              <a:t>   topographie, activité biologique…). Par ex. environnement terrestre,</a:t>
            </a:r>
          </a:p>
          <a:p>
            <a:r>
              <a:rPr lang="fr-CH" b="1">
                <a:solidFill>
                  <a:srgbClr val="FF0000"/>
                </a:solidFill>
              </a:rPr>
              <a:t>   environnement côtier…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6888" y="3824288"/>
            <a:ext cx="7199312" cy="94615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cs typeface="Arial" charset="0"/>
              </a:rPr>
              <a:t>● Les </a:t>
            </a:r>
            <a:r>
              <a:rPr lang="fr-FR" sz="2000" b="1" u="sng" dirty="0">
                <a:solidFill>
                  <a:srgbClr val="66FF33"/>
                </a:solidFill>
                <a:cs typeface="Arial" charset="0"/>
              </a:rPr>
              <a:t>faciès sédimentaires</a:t>
            </a:r>
            <a:r>
              <a:rPr lang="fr-FR" b="1" dirty="0">
                <a:solidFill>
                  <a:srgbClr val="FF0000"/>
                </a:solidFill>
                <a:cs typeface="Arial" charset="0"/>
              </a:rPr>
              <a:t> sont les différents environnements</a:t>
            </a:r>
          </a:p>
          <a:p>
            <a:r>
              <a:rPr lang="fr-FR" b="1" dirty="0">
                <a:solidFill>
                  <a:srgbClr val="FF0000"/>
                </a:solidFill>
                <a:cs typeface="Arial" charset="0"/>
              </a:rPr>
              <a:t>   sédimentaires </a:t>
            </a:r>
            <a:r>
              <a:rPr lang="fr-CH" b="1" dirty="0">
                <a:solidFill>
                  <a:srgbClr val="66FF33"/>
                </a:solidFill>
                <a:cs typeface="Arial" charset="0"/>
              </a:rPr>
              <a:t>coexistant en même temps</a:t>
            </a:r>
            <a:r>
              <a:rPr lang="fr-CH" b="1" dirty="0">
                <a:solidFill>
                  <a:srgbClr val="FF0000"/>
                </a:solidFill>
                <a:cs typeface="Arial" charset="0"/>
              </a:rPr>
              <a:t> dans les différentes</a:t>
            </a:r>
          </a:p>
          <a:p>
            <a:r>
              <a:rPr lang="fr-CH" b="1" dirty="0">
                <a:solidFill>
                  <a:srgbClr val="FF0000"/>
                </a:solidFill>
                <a:cs typeface="Arial" charset="0"/>
              </a:rPr>
              <a:t>   parties d’une région (par ex. faciès alluvial, faciès deltaïque…)</a:t>
            </a:r>
            <a:endParaRPr lang="fr-FR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449388" y="769938"/>
            <a:ext cx="6148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2000" b="1" u="sng" dirty="0">
                <a:solidFill>
                  <a:srgbClr val="FF0000"/>
                </a:solidFill>
              </a:rPr>
              <a:t>ENVIRONNEMENTS ET FACIES SEDIMENTAIRES</a:t>
            </a:r>
            <a:endParaRPr lang="fr-FR" sz="2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 44.jpg"/>
          <p:cNvPicPr>
            <a:picLocks noChangeAspect="1"/>
          </p:cNvPicPr>
          <p:nvPr/>
        </p:nvPicPr>
        <p:blipFill rotWithShape="1">
          <a:blip r:embed="rId2" cstate="print"/>
          <a:srcRect b="59450"/>
          <a:stretch/>
        </p:blipFill>
        <p:spPr>
          <a:xfrm>
            <a:off x="435842" y="764704"/>
            <a:ext cx="8272315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 44.jpg"/>
          <p:cNvPicPr>
            <a:picLocks noChangeAspect="1"/>
          </p:cNvPicPr>
          <p:nvPr/>
        </p:nvPicPr>
        <p:blipFill rotWithShape="1">
          <a:blip r:embed="rId2" cstate="print"/>
          <a:srcRect t="40550"/>
          <a:stretch/>
        </p:blipFill>
        <p:spPr>
          <a:xfrm>
            <a:off x="994680" y="980728"/>
            <a:ext cx="665693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asificacion ri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81692"/>
            <a:ext cx="7429552" cy="66946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57" y="1071546"/>
            <a:ext cx="7182165" cy="538322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2532" name="Picture 4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638" y="3352800"/>
            <a:ext cx="212725" cy="150813"/>
          </a:xfrm>
          <a:prstGeom prst="rect">
            <a:avLst/>
          </a:prstGeom>
          <a:noFill/>
        </p:spPr>
      </p:pic>
      <p:pic>
        <p:nvPicPr>
          <p:cNvPr id="22533" name="Picture 5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23963"/>
            <a:ext cx="8280400" cy="4449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142984"/>
            <a:ext cx="6786610" cy="50867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1" y="1005120"/>
            <a:ext cx="6357983" cy="47938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379" y="1214422"/>
            <a:ext cx="6991543" cy="524035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point b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241636"/>
            <a:ext cx="4429155" cy="640743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194175" y="349250"/>
            <a:ext cx="1554163" cy="6370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CR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95313" y="361950"/>
            <a:ext cx="3946525" cy="798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CR"/>
          </a:p>
        </p:txBody>
      </p:sp>
      <p:pic>
        <p:nvPicPr>
          <p:cNvPr id="19460" name="Picture 4" descr="7_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752475"/>
            <a:ext cx="3938587" cy="5961063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364288" y="962025"/>
            <a:ext cx="23764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>
                <a:solidFill>
                  <a:srgbClr val="FFFF00"/>
                </a:solidFill>
              </a:rPr>
              <a:t>CYCLE ALLUVIAL</a:t>
            </a:r>
          </a:p>
          <a:p>
            <a:pPr algn="ctr"/>
            <a:r>
              <a:rPr lang="fr-CH" sz="2000" b="1">
                <a:solidFill>
                  <a:srgbClr val="FFFF00"/>
                </a:solidFill>
              </a:rPr>
              <a:t> TYPIQUE</a:t>
            </a:r>
            <a:endParaRPr lang="fr-FR" sz="2000" b="1">
              <a:solidFill>
                <a:srgbClr val="FFFF00"/>
              </a:solidFill>
            </a:endParaRPr>
          </a:p>
          <a:p>
            <a:pPr algn="ctr"/>
            <a:r>
              <a:rPr lang="fr-CH" sz="1600" b="1">
                <a:solidFill>
                  <a:srgbClr val="FFFF00"/>
                </a:solidFill>
              </a:rPr>
              <a:t>(coupe lithologique</a:t>
            </a:r>
          </a:p>
          <a:p>
            <a:pPr algn="ctr"/>
            <a:r>
              <a:rPr lang="fr-CH" sz="1600" b="1">
                <a:solidFill>
                  <a:srgbClr val="FFFF00"/>
                </a:solidFill>
              </a:rPr>
              <a:t>d’un affleurement)</a:t>
            </a:r>
            <a:endParaRPr lang="fr-FR" sz="1600" b="1">
              <a:solidFill>
                <a:srgbClr val="FFFF00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727200" y="21971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CR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 rot="16200000">
            <a:off x="496093" y="729457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/>
              <a:t>Cycle</a:t>
            </a:r>
          </a:p>
          <a:p>
            <a:pPr algn="ctr"/>
            <a:r>
              <a:rPr lang="fr-CH" sz="1200" b="1"/>
              <a:t> suivant</a:t>
            </a:r>
            <a:endParaRPr lang="fr-FR" sz="1200" b="1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 rot="16200000">
            <a:off x="409575" y="6049963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/>
              <a:t>Cycle </a:t>
            </a:r>
          </a:p>
          <a:p>
            <a:pPr algn="ctr"/>
            <a:r>
              <a:rPr lang="fr-CH" sz="1200" b="1"/>
              <a:t>précédent</a:t>
            </a:r>
            <a:endParaRPr lang="fr-FR" sz="1200" b="1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 rot="16200000">
            <a:off x="469901" y="3511550"/>
            <a:ext cx="1395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Un cycle typique</a:t>
            </a:r>
            <a:endParaRPr lang="fr-FR" sz="1200" b="1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395788" y="1535113"/>
            <a:ext cx="649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Boues</a:t>
            </a:r>
            <a:endParaRPr lang="fr-FR" sz="1200" b="1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397375" y="2316163"/>
            <a:ext cx="506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Silts</a:t>
            </a:r>
            <a:endParaRPr lang="fr-FR" sz="1200" b="1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338638" y="2992438"/>
            <a:ext cx="820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Sable fin</a:t>
            </a:r>
          </a:p>
          <a:p>
            <a:r>
              <a:rPr lang="fr-CH" sz="1200" b="1"/>
              <a:t>à rides</a:t>
            </a:r>
            <a:endParaRPr lang="fr-FR" sz="1200" b="1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152900" y="3889375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Sable fin à moyen,</a:t>
            </a:r>
          </a:p>
          <a:p>
            <a:r>
              <a:rPr lang="fr-CH" sz="1200" b="1"/>
              <a:t> barre de pointe à</a:t>
            </a:r>
          </a:p>
          <a:p>
            <a:r>
              <a:rPr lang="fr-CH" sz="1200" b="1"/>
              <a:t>   Stratifications </a:t>
            </a:r>
          </a:p>
          <a:p>
            <a:r>
              <a:rPr lang="fr-CH" sz="1200" b="1"/>
              <a:t>     obliques</a:t>
            </a:r>
            <a:endParaRPr lang="fr-FR" sz="1200" b="1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492625" y="5541963"/>
            <a:ext cx="123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Sable grossier</a:t>
            </a:r>
          </a:p>
          <a:p>
            <a:r>
              <a:rPr lang="fr-CH" sz="1200" b="1"/>
              <a:t>à galets</a:t>
            </a:r>
            <a:endParaRPr lang="fr-FR" sz="1200" b="1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 rot="16200000">
            <a:off x="825501" y="3438525"/>
            <a:ext cx="1681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Taille des grains diminue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973388" y="592138"/>
            <a:ext cx="14986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240088" y="323850"/>
            <a:ext cx="1225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Granulométrie</a:t>
            </a:r>
            <a:endParaRPr lang="fr-FR" sz="1200" b="1"/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054475" y="595313"/>
            <a:ext cx="704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000"/>
              <a:t>grossière</a:t>
            </a:r>
            <a:endParaRPr lang="fr-FR" sz="1000"/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2814638" y="595313"/>
            <a:ext cx="387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000"/>
              <a:t>fine</a:t>
            </a:r>
            <a:endParaRPr lang="fr-FR" sz="1000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 flipV="1">
            <a:off x="3444875" y="1431925"/>
            <a:ext cx="1055688" cy="4229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 rot="4567592">
            <a:off x="3021806" y="2375694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0000"/>
                </a:solidFill>
              </a:rPr>
              <a:t>Granoclassement</a:t>
            </a:r>
            <a:endParaRPr lang="fr-FR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/>
      <p:bldP spid="19476" grpId="0" animBg="1"/>
      <p:bldP spid="194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285860"/>
            <a:ext cx="6099844" cy="4572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2fig3.jpg"/>
          <p:cNvPicPr>
            <a:picLocks noChangeAspect="1"/>
          </p:cNvPicPr>
          <p:nvPr/>
        </p:nvPicPr>
        <p:blipFill rotWithShape="1">
          <a:blip r:embed="rId2"/>
          <a:srcRect t="51681"/>
          <a:stretch/>
        </p:blipFill>
        <p:spPr>
          <a:xfrm>
            <a:off x="214283" y="0"/>
            <a:ext cx="8120008" cy="66124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57" y="1071546"/>
            <a:ext cx="7182165" cy="538322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078" y="1882775"/>
            <a:ext cx="6099844" cy="4572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379" y="1214422"/>
            <a:ext cx="7052994" cy="528641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785794"/>
            <a:ext cx="7563408" cy="5668981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olmna cor trenzad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383772"/>
            <a:ext cx="4929221" cy="6218219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0512" name="Picture 3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2012"/>
            <a:ext cx="8349325" cy="654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96" y="714356"/>
            <a:ext cx="7658718" cy="5740419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 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85727"/>
            <a:ext cx="8286776" cy="62263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 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72" y="278892"/>
            <a:ext cx="4791456" cy="630021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25" y="857232"/>
            <a:ext cx="7468097" cy="559754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odelo fac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97681"/>
            <a:ext cx="7159936" cy="52745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68" y="1142984"/>
            <a:ext cx="7086854" cy="5311791"/>
          </a:xfrm>
        </p:spPr>
      </p:pic>
      <p:pic>
        <p:nvPicPr>
          <p:cNvPr id="5" name="4 Imagen" descr="Slide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0"/>
            <a:ext cx="9144000" cy="685367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C286299B-7639-4F46-9B45-19E6BDAD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O"/>
              <a:t>“Clastic Hierarchies”</a:t>
            </a:r>
          </a:p>
          <a:p>
            <a:r>
              <a:rPr lang="en-US" altLang="es-CO"/>
              <a:t>Christopher G. St. C. Kendall</a:t>
            </a:r>
            <a:endParaRPr lang="en-US" altLang="es-CO" i="1"/>
          </a:p>
        </p:txBody>
      </p:sp>
      <p:pic>
        <p:nvPicPr>
          <p:cNvPr id="1872898" name="Picture 2">
            <a:extLst>
              <a:ext uri="{FF2B5EF4-FFF2-40B4-BE49-F238E27FC236}">
                <a16:creationId xmlns:a16="http://schemas.microsoft.com/office/drawing/2014/main" id="{93C87B9C-0F50-47F5-9B77-F94B79D4E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8"/>
          <a:stretch>
            <a:fillRect/>
          </a:stretch>
        </p:blipFill>
        <p:spPr bwMode="auto">
          <a:xfrm>
            <a:off x="4125913" y="3429000"/>
            <a:ext cx="5018087" cy="3313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2899" name="Rectangle 3">
            <a:extLst>
              <a:ext uri="{FF2B5EF4-FFF2-40B4-BE49-F238E27FC236}">
                <a16:creationId xmlns:a16="http://schemas.microsoft.com/office/drawing/2014/main" id="{2CF03FC3-0D2D-4954-A466-7889EA23C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s-CO"/>
              <a:t>Alluvial Fans </a:t>
            </a:r>
          </a:p>
        </p:txBody>
      </p:sp>
      <p:pic>
        <p:nvPicPr>
          <p:cNvPr id="1872900" name="Picture 4">
            <a:extLst>
              <a:ext uri="{FF2B5EF4-FFF2-40B4-BE49-F238E27FC236}">
                <a16:creationId xmlns:a16="http://schemas.microsoft.com/office/drawing/2014/main" id="{8927BFDC-0B07-4E05-AF5D-322221EF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2"/>
          <a:stretch>
            <a:fillRect/>
          </a:stretch>
        </p:blipFill>
        <p:spPr bwMode="auto">
          <a:xfrm>
            <a:off x="0" y="609600"/>
            <a:ext cx="5018088" cy="3352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2901" name="Text Box 5">
            <a:extLst>
              <a:ext uri="{FF2B5EF4-FFF2-40B4-BE49-F238E27FC236}">
                <a16:creationId xmlns:a16="http://schemas.microsoft.com/office/drawing/2014/main" id="{B9E91528-7537-4E65-A6B7-E5488C8B6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6576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s-CO" sz="1600" b="1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Blair &amp; McPherson. 1994</a:t>
            </a:r>
          </a:p>
        </p:txBody>
      </p:sp>
    </p:spTree>
    <p:extLst>
      <p:ext uri="{BB962C8B-B14F-4D97-AF65-F5344CB8AC3E}">
        <p14:creationId xmlns:p14="http://schemas.microsoft.com/office/powerpoint/2010/main" val="74047458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0512" name="Picture 3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072462" cy="6326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1508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69888"/>
            <a:ext cx="8135938" cy="6173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25" y="857232"/>
            <a:ext cx="7468097" cy="559754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68" y="1142984"/>
            <a:ext cx="7086854" cy="5311791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Slide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57" y="1071546"/>
            <a:ext cx="7182165" cy="5383229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lide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642918"/>
            <a:ext cx="8006100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085850"/>
            <a:ext cx="8178800" cy="5076825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38350" y="481013"/>
            <a:ext cx="474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2000" b="1" dirty="0">
                <a:solidFill>
                  <a:srgbClr val="FF0000"/>
                </a:solidFill>
              </a:rPr>
              <a:t>ENVIRONNEMENTS SEDIMENTAIRES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441450" y="1884363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Lac</a:t>
            </a:r>
            <a:endParaRPr lang="fr-FR" sz="1200" b="1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32225" y="1073150"/>
            <a:ext cx="700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Glacier</a:t>
            </a:r>
            <a:endParaRPr lang="fr-FR" sz="1200" b="1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603875" y="1590675"/>
            <a:ext cx="1074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Plaine tidale</a:t>
            </a:r>
            <a:endParaRPr lang="fr-FR" sz="1200" b="1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024188" y="2360613"/>
            <a:ext cx="655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Désert</a:t>
            </a:r>
            <a:endParaRPr lang="fr-FR" sz="1200" b="1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16325" y="2657475"/>
            <a:ext cx="690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Rivière</a:t>
            </a:r>
            <a:endParaRPr lang="fr-FR" sz="1200" b="1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543300" y="3157538"/>
            <a:ext cx="555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Delta</a:t>
            </a:r>
            <a:endParaRPr lang="fr-FR" sz="1200" b="1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551363" y="2946400"/>
            <a:ext cx="59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Plage</a:t>
            </a:r>
            <a:endParaRPr lang="fr-FR" sz="1200" b="1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427538" y="3378200"/>
            <a:ext cx="1439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Talus continental</a:t>
            </a:r>
            <a:endParaRPr lang="fr-FR" sz="1200" b="1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 rot="-1211148">
            <a:off x="5127625" y="2441575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Plate-forme</a:t>
            </a:r>
          </a:p>
          <a:p>
            <a:r>
              <a:rPr lang="fr-CH" sz="1200" b="1"/>
              <a:t>continentale</a:t>
            </a:r>
            <a:endParaRPr lang="fr-FR" sz="1200" b="1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81763" y="2201863"/>
            <a:ext cx="555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Récif</a:t>
            </a:r>
            <a:endParaRPr lang="fr-FR" sz="1200" b="1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 rot="872164">
            <a:off x="6838950" y="1887538"/>
            <a:ext cx="1573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/>
              <a:t>Marge continentale</a:t>
            </a:r>
            <a:endParaRPr lang="fr-FR" sz="1200" b="1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764088" y="4256088"/>
            <a:ext cx="846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/>
              <a:t>Mer</a:t>
            </a:r>
          </a:p>
          <a:p>
            <a:pPr algn="ctr"/>
            <a:r>
              <a:rPr lang="fr-CH" sz="1200" b="1"/>
              <a:t>profonde</a:t>
            </a:r>
            <a:endParaRPr lang="fr-FR" sz="1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06538" y="395288"/>
            <a:ext cx="575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PRINCIPAUX ENVIRONNEMENTS SEDIMENTAIRES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58825" y="993775"/>
            <a:ext cx="326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400" b="1">
                <a:solidFill>
                  <a:srgbClr val="FF0000"/>
                </a:solidFill>
              </a:rPr>
              <a:t>1) ENVIRONNEMENTS CLASTIQUES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611313" y="1390650"/>
            <a:ext cx="1500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AGENTS DE</a:t>
            </a:r>
          </a:p>
          <a:p>
            <a:pPr algn="ctr"/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 TRANSPORT, DEPOT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0988" y="1573213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ENVIRONNEMENT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322638" y="1549400"/>
            <a:ext cx="917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  <a:latin typeface="Arial Narrow" pitchFamily="34" charset="0"/>
              </a:rPr>
              <a:t>SEDIMENTS</a:t>
            </a:r>
            <a:endParaRPr lang="fr-FR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136650" y="208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CR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49250" y="1857375"/>
            <a:ext cx="13684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300" b="1" u="sng">
                <a:solidFill>
                  <a:srgbClr val="66FF33"/>
                </a:solidFill>
              </a:rPr>
              <a:t>CONTINENTAL</a:t>
            </a:r>
            <a:endParaRPr lang="fr-FR" sz="1300" b="1" u="sng">
              <a:solidFill>
                <a:srgbClr val="66FF33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44488" y="2232025"/>
            <a:ext cx="407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FFFF00"/>
                </a:solidFill>
              </a:rPr>
              <a:t>   </a:t>
            </a:r>
            <a:r>
              <a:rPr lang="fr-CH" sz="1200" b="1" dirty="0">
                <a:solidFill>
                  <a:srgbClr val="66FF33"/>
                </a:solidFill>
              </a:rPr>
              <a:t>Alluvial</a:t>
            </a:r>
            <a:r>
              <a:rPr lang="fr-CH" sz="1200" b="1" dirty="0">
                <a:solidFill>
                  <a:srgbClr val="FFFF00"/>
                </a:solidFill>
              </a:rPr>
              <a:t>                  </a:t>
            </a:r>
            <a:r>
              <a:rPr lang="fr-CH" sz="1200" b="1" dirty="0">
                <a:solidFill>
                  <a:srgbClr val="FF0000"/>
                </a:solidFill>
              </a:rPr>
              <a:t>Rivières                    Sable, gravier</a:t>
            </a:r>
          </a:p>
          <a:p>
            <a:r>
              <a:rPr lang="fr-CH" sz="1200" b="1" dirty="0">
                <a:solidFill>
                  <a:srgbClr val="FF0000"/>
                </a:solidFill>
              </a:rPr>
              <a:t>                                                                        boue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63550" y="2679700"/>
            <a:ext cx="4151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66FF33"/>
                </a:solidFill>
              </a:rPr>
              <a:t>Désert</a:t>
            </a:r>
            <a:r>
              <a:rPr lang="fr-CH" sz="1200" b="1" dirty="0">
                <a:solidFill>
                  <a:srgbClr val="FFFF00"/>
                </a:solidFill>
              </a:rPr>
              <a:t>                    </a:t>
            </a:r>
            <a:r>
              <a:rPr lang="fr-CH" sz="1200" b="1" dirty="0">
                <a:solidFill>
                  <a:srgbClr val="FF0000"/>
                </a:solidFill>
              </a:rPr>
              <a:t>Vent                          sable, poussière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54025" y="2954338"/>
            <a:ext cx="3806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66FF33"/>
                </a:solidFill>
              </a:rPr>
              <a:t>Lac</a:t>
            </a:r>
            <a:r>
              <a:rPr lang="fr-CH" sz="1200" b="1" dirty="0">
                <a:solidFill>
                  <a:srgbClr val="FFFF00"/>
                </a:solidFill>
              </a:rPr>
              <a:t>                        </a:t>
            </a:r>
            <a:r>
              <a:rPr lang="fr-CH" sz="1200" b="1" dirty="0">
                <a:solidFill>
                  <a:srgbClr val="FF0000"/>
                </a:solidFill>
              </a:rPr>
              <a:t>Courants, vagues     sable, boue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54025" y="3262313"/>
            <a:ext cx="397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66FF33"/>
                </a:solidFill>
              </a:rPr>
              <a:t>Glaciaire</a:t>
            </a:r>
            <a:r>
              <a:rPr lang="fr-CH" sz="1200" b="1" dirty="0">
                <a:solidFill>
                  <a:srgbClr val="FFFF00"/>
                </a:solidFill>
              </a:rPr>
              <a:t>                </a:t>
            </a:r>
            <a:r>
              <a:rPr lang="fr-CH" sz="1200" b="1" dirty="0">
                <a:solidFill>
                  <a:srgbClr val="FF0000"/>
                </a:solidFill>
              </a:rPr>
              <a:t>Glace                        sable, gravier,</a:t>
            </a:r>
          </a:p>
          <a:p>
            <a:r>
              <a:rPr lang="fr-CH" sz="1200" b="1" dirty="0">
                <a:solidFill>
                  <a:srgbClr val="FF0000"/>
                </a:solidFill>
              </a:rPr>
              <a:t>                                                                     boue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82575" y="981075"/>
            <a:ext cx="4300538" cy="28384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285750" y="1323975"/>
            <a:ext cx="431482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282575" y="1835150"/>
            <a:ext cx="4295775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oto 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631950"/>
            <a:ext cx="7942263" cy="4789488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036763" y="665163"/>
            <a:ext cx="4933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ALLUVIAL ACTUEL:</a:t>
            </a:r>
          </a:p>
          <a:p>
            <a:pPr algn="ctr"/>
            <a:r>
              <a:rPr lang="fr-CH" sz="2000" b="1" dirty="0" err="1">
                <a:solidFill>
                  <a:srgbClr val="FF0000"/>
                </a:solidFill>
              </a:rPr>
              <a:t>Allondon</a:t>
            </a:r>
            <a:r>
              <a:rPr lang="fr-CH" sz="2000" b="1" dirty="0">
                <a:solidFill>
                  <a:srgbClr val="FF0000"/>
                </a:solidFill>
              </a:rPr>
              <a:t> (Genève)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to 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54163"/>
            <a:ext cx="7524750" cy="5037137"/>
          </a:xfrm>
          <a:prstGeom prst="rect">
            <a:avLst/>
          </a:prstGeo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12938" y="533400"/>
            <a:ext cx="5329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ENVIRONNEMENT DESERTIQUE ACTUEL: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1600" b="1" dirty="0" err="1">
                <a:solidFill>
                  <a:srgbClr val="FF0000"/>
                </a:solidFill>
              </a:rPr>
              <a:t>barchanes</a:t>
            </a:r>
            <a:r>
              <a:rPr lang="fr-CH" sz="1600" b="1" dirty="0">
                <a:solidFill>
                  <a:srgbClr val="FF0000"/>
                </a:solidFill>
              </a:rPr>
              <a:t> du Sahara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86</TotalTime>
  <Words>628</Words>
  <Application>Microsoft Office PowerPoint</Application>
  <PresentationFormat>Presentación en pantalla (4:3)</PresentationFormat>
  <Paragraphs>171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2" baseType="lpstr">
      <vt:lpstr>Arial Narrow</vt:lpstr>
      <vt:lpstr>Century Gothic</vt:lpstr>
      <vt:lpstr>Verdana</vt:lpstr>
      <vt:lpstr>Wingdings 2</vt:lpstr>
      <vt:lpstr>Brío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Alluvial Fans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Angelical</dc:creator>
  <cp:lastModifiedBy>User</cp:lastModifiedBy>
  <cp:revision>9</cp:revision>
  <dcterms:created xsi:type="dcterms:W3CDTF">2010-06-01T02:45:44Z</dcterms:created>
  <dcterms:modified xsi:type="dcterms:W3CDTF">2024-06-11T00:50:33Z</dcterms:modified>
</cp:coreProperties>
</file>