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8" r:id="rId2"/>
    <p:sldId id="297" r:id="rId3"/>
    <p:sldId id="256" r:id="rId4"/>
    <p:sldId id="259" r:id="rId5"/>
    <p:sldId id="280" r:id="rId6"/>
    <p:sldId id="281" r:id="rId7"/>
    <p:sldId id="282" r:id="rId8"/>
    <p:sldId id="284" r:id="rId9"/>
    <p:sldId id="285" r:id="rId10"/>
    <p:sldId id="267" r:id="rId11"/>
    <p:sldId id="304" r:id="rId12"/>
    <p:sldId id="265" r:id="rId13"/>
    <p:sldId id="266" r:id="rId14"/>
    <p:sldId id="299" r:id="rId15"/>
    <p:sldId id="288" r:id="rId16"/>
    <p:sldId id="289" r:id="rId17"/>
    <p:sldId id="261" r:id="rId18"/>
    <p:sldId id="262" r:id="rId19"/>
    <p:sldId id="263" r:id="rId20"/>
    <p:sldId id="305" r:id="rId21"/>
    <p:sldId id="300" r:id="rId22"/>
    <p:sldId id="301" r:id="rId23"/>
    <p:sldId id="302" r:id="rId24"/>
    <p:sldId id="303" r:id="rId25"/>
    <p:sldId id="287" r:id="rId26"/>
    <p:sldId id="290" r:id="rId27"/>
    <p:sldId id="272" r:id="rId28"/>
    <p:sldId id="291" r:id="rId29"/>
    <p:sldId id="270" r:id="rId30"/>
    <p:sldId id="271" r:id="rId31"/>
    <p:sldId id="292" r:id="rId32"/>
    <p:sldId id="269" r:id="rId33"/>
    <p:sldId id="293" r:id="rId34"/>
    <p:sldId id="294" r:id="rId35"/>
    <p:sldId id="283" r:id="rId36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1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BA54B-3888-4691-9834-E62EC5E41FA3}" type="datetimeFigureOut">
              <a:rPr lang="es-CR" smtClean="0"/>
              <a:pPr/>
              <a:t>17/04/2013</a:t>
            </a:fld>
            <a:endParaRPr lang="es-C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BD7FB-9390-4A20-AD2E-C4D6A507A70F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8049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BDF40C-73C2-4B7B-A8EC-671E257CC93D}" type="slidenum">
              <a:rPr lang="en-US"/>
              <a:pPr/>
              <a:t>5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R" smtClean="0"/>
          </a:p>
        </p:txBody>
      </p:sp>
    </p:spTree>
    <p:extLst>
      <p:ext uri="{BB962C8B-B14F-4D97-AF65-F5344CB8AC3E}">
        <p14:creationId xmlns:p14="http://schemas.microsoft.com/office/powerpoint/2010/main" val="2223557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5737C0-37DE-4156-9FDA-3424C366A67E}" type="slidenum">
              <a:rPr lang="en-US"/>
              <a:pPr/>
              <a:t>28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R" smtClean="0"/>
          </a:p>
        </p:txBody>
      </p:sp>
    </p:spTree>
    <p:extLst>
      <p:ext uri="{BB962C8B-B14F-4D97-AF65-F5344CB8AC3E}">
        <p14:creationId xmlns:p14="http://schemas.microsoft.com/office/powerpoint/2010/main" val="2763379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923798-CA2F-4A36-A65C-D22EE7670E1F}" type="slidenum">
              <a:rPr lang="en-US"/>
              <a:pPr/>
              <a:t>31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R" smtClean="0"/>
          </a:p>
        </p:txBody>
      </p:sp>
    </p:spTree>
    <p:extLst>
      <p:ext uri="{BB962C8B-B14F-4D97-AF65-F5344CB8AC3E}">
        <p14:creationId xmlns:p14="http://schemas.microsoft.com/office/powerpoint/2010/main" val="1661550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8F9BE4-AD46-49BE-871A-07F213D8A106}" type="slidenum">
              <a:rPr lang="en-US"/>
              <a:pPr/>
              <a:t>33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R" smtClean="0"/>
          </a:p>
        </p:txBody>
      </p:sp>
    </p:spTree>
    <p:extLst>
      <p:ext uri="{BB962C8B-B14F-4D97-AF65-F5344CB8AC3E}">
        <p14:creationId xmlns:p14="http://schemas.microsoft.com/office/powerpoint/2010/main" val="176220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C559EE-4F3A-4B29-953D-C3C942AD01C4}" type="slidenum">
              <a:rPr lang="en-US"/>
              <a:pPr/>
              <a:t>34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R" smtClean="0"/>
          </a:p>
        </p:txBody>
      </p:sp>
    </p:spTree>
    <p:extLst>
      <p:ext uri="{BB962C8B-B14F-4D97-AF65-F5344CB8AC3E}">
        <p14:creationId xmlns:p14="http://schemas.microsoft.com/office/powerpoint/2010/main" val="2287182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A4DBE-490E-4DD8-8140-0D6F8C52286C}" type="slidenum">
              <a:rPr lang="en-US"/>
              <a:pPr/>
              <a:t>35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R" smtClean="0"/>
          </a:p>
        </p:txBody>
      </p:sp>
    </p:spTree>
    <p:extLst>
      <p:ext uri="{BB962C8B-B14F-4D97-AF65-F5344CB8AC3E}">
        <p14:creationId xmlns:p14="http://schemas.microsoft.com/office/powerpoint/2010/main" val="3471860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DD41FA-F78C-42DD-95CD-A51E09C21D66}" type="slidenum">
              <a:rPr lang="en-US"/>
              <a:pPr/>
              <a:t>6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R" smtClean="0"/>
          </a:p>
        </p:txBody>
      </p:sp>
    </p:spTree>
    <p:extLst>
      <p:ext uri="{BB962C8B-B14F-4D97-AF65-F5344CB8AC3E}">
        <p14:creationId xmlns:p14="http://schemas.microsoft.com/office/powerpoint/2010/main" val="4000744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5CD770-746C-4104-AA5F-6F4A7774F76D}" type="slidenum">
              <a:rPr lang="en-US"/>
              <a:pPr/>
              <a:t>7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R" smtClean="0"/>
          </a:p>
        </p:txBody>
      </p:sp>
    </p:spTree>
    <p:extLst>
      <p:ext uri="{BB962C8B-B14F-4D97-AF65-F5344CB8AC3E}">
        <p14:creationId xmlns:p14="http://schemas.microsoft.com/office/powerpoint/2010/main" val="2789171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1E56A9-A72C-404B-BFD1-CB4F97A10A15}" type="slidenum">
              <a:rPr lang="en-US"/>
              <a:pPr/>
              <a:t>8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R" smtClean="0"/>
          </a:p>
        </p:txBody>
      </p:sp>
    </p:spTree>
    <p:extLst>
      <p:ext uri="{BB962C8B-B14F-4D97-AF65-F5344CB8AC3E}">
        <p14:creationId xmlns:p14="http://schemas.microsoft.com/office/powerpoint/2010/main" val="2302271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9AA274-0771-4E94-A67A-828C99766568}" type="slidenum">
              <a:rPr lang="en-US"/>
              <a:pPr/>
              <a:t>9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R" smtClean="0"/>
          </a:p>
        </p:txBody>
      </p:sp>
    </p:spTree>
    <p:extLst>
      <p:ext uri="{BB962C8B-B14F-4D97-AF65-F5344CB8AC3E}">
        <p14:creationId xmlns:p14="http://schemas.microsoft.com/office/powerpoint/2010/main" val="3469525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1641D5-0E4F-4EC9-B9F1-F326948110D7}" type="slidenum">
              <a:rPr lang="en-US"/>
              <a:pPr/>
              <a:t>15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R" smtClean="0"/>
          </a:p>
        </p:txBody>
      </p:sp>
    </p:spTree>
    <p:extLst>
      <p:ext uri="{BB962C8B-B14F-4D97-AF65-F5344CB8AC3E}">
        <p14:creationId xmlns:p14="http://schemas.microsoft.com/office/powerpoint/2010/main" val="2811047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F3A612-1DC6-4808-9520-711439E7B61C}" type="slidenum">
              <a:rPr lang="en-US"/>
              <a:pPr/>
              <a:t>16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R" smtClean="0"/>
          </a:p>
        </p:txBody>
      </p:sp>
    </p:spTree>
    <p:extLst>
      <p:ext uri="{BB962C8B-B14F-4D97-AF65-F5344CB8AC3E}">
        <p14:creationId xmlns:p14="http://schemas.microsoft.com/office/powerpoint/2010/main" val="2462322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472CA6-2094-4EA7-BD08-3815D97FC9D1}" type="slidenum">
              <a:rPr lang="en-US"/>
              <a:pPr/>
              <a:t>25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R" smtClean="0"/>
          </a:p>
        </p:txBody>
      </p:sp>
    </p:spTree>
    <p:extLst>
      <p:ext uri="{BB962C8B-B14F-4D97-AF65-F5344CB8AC3E}">
        <p14:creationId xmlns:p14="http://schemas.microsoft.com/office/powerpoint/2010/main" val="3945998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6D96AB-F4F0-4B60-B352-4F88F73B95E7}" type="slidenum">
              <a:rPr lang="en-US"/>
              <a:pPr/>
              <a:t>26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R" smtClean="0"/>
          </a:p>
        </p:txBody>
      </p:sp>
    </p:spTree>
    <p:extLst>
      <p:ext uri="{BB962C8B-B14F-4D97-AF65-F5344CB8AC3E}">
        <p14:creationId xmlns:p14="http://schemas.microsoft.com/office/powerpoint/2010/main" val="4221396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9E9D-0F90-4674-8545-0F76F9D634B8}" type="datetimeFigureOut">
              <a:rPr lang="es-CR" smtClean="0"/>
              <a:pPr/>
              <a:t>17/04/2013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B671-373A-4C06-A47A-04A6DF213006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9E9D-0F90-4674-8545-0F76F9D634B8}" type="datetimeFigureOut">
              <a:rPr lang="es-CR" smtClean="0"/>
              <a:pPr/>
              <a:t>17/04/2013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B671-373A-4C06-A47A-04A6DF213006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9E9D-0F90-4674-8545-0F76F9D634B8}" type="datetimeFigureOut">
              <a:rPr lang="es-CR" smtClean="0"/>
              <a:pPr/>
              <a:t>17/04/2013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B671-373A-4C06-A47A-04A6DF213006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9E9D-0F90-4674-8545-0F76F9D634B8}" type="datetimeFigureOut">
              <a:rPr lang="es-CR" smtClean="0"/>
              <a:pPr/>
              <a:t>17/04/2013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B671-373A-4C06-A47A-04A6DF213006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9E9D-0F90-4674-8545-0F76F9D634B8}" type="datetimeFigureOut">
              <a:rPr lang="es-CR" smtClean="0"/>
              <a:pPr/>
              <a:t>17/04/2013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B671-373A-4C06-A47A-04A6DF213006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9E9D-0F90-4674-8545-0F76F9D634B8}" type="datetimeFigureOut">
              <a:rPr lang="es-CR" smtClean="0"/>
              <a:pPr/>
              <a:t>17/04/2013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B671-373A-4C06-A47A-04A6DF213006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9E9D-0F90-4674-8545-0F76F9D634B8}" type="datetimeFigureOut">
              <a:rPr lang="es-CR" smtClean="0"/>
              <a:pPr/>
              <a:t>17/04/2013</a:t>
            </a:fld>
            <a:endParaRPr lang="es-C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B671-373A-4C06-A47A-04A6DF213006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9E9D-0F90-4674-8545-0F76F9D634B8}" type="datetimeFigureOut">
              <a:rPr lang="es-CR" smtClean="0"/>
              <a:pPr/>
              <a:t>17/04/2013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B671-373A-4C06-A47A-04A6DF213006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9E9D-0F90-4674-8545-0F76F9D634B8}" type="datetimeFigureOut">
              <a:rPr lang="es-CR" smtClean="0"/>
              <a:pPr/>
              <a:t>17/04/2013</a:t>
            </a:fld>
            <a:endParaRPr lang="es-C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B671-373A-4C06-A47A-04A6DF213006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9E9D-0F90-4674-8545-0F76F9D634B8}" type="datetimeFigureOut">
              <a:rPr lang="es-CR" smtClean="0"/>
              <a:pPr/>
              <a:t>17/04/2013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B671-373A-4C06-A47A-04A6DF213006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9E9D-0F90-4674-8545-0F76F9D634B8}" type="datetimeFigureOut">
              <a:rPr lang="es-CR" smtClean="0"/>
              <a:pPr/>
              <a:t>17/04/2013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B671-373A-4C06-A47A-04A6DF213006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69E9D-0F90-4674-8545-0F76F9D634B8}" type="datetimeFigureOut">
              <a:rPr lang="es-CR" smtClean="0"/>
              <a:pPr/>
              <a:t>17/04/2013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0B671-373A-4C06-A47A-04A6DF213006}" type="slidenum">
              <a:rPr lang="es-CR" smtClean="0"/>
              <a:pPr/>
              <a:t>‹Nº›</a:t>
            </a:fld>
            <a:endParaRPr lang="es-C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3 Imagen" descr="fuerzasmovi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95" y="1785926"/>
            <a:ext cx="8444413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60325" y="117475"/>
            <a:ext cx="8904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Reynolds found that conditions for each of the flow types depended on:</a:t>
            </a:r>
            <a:endParaRPr lang="en-CA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838200"/>
            <a:ext cx="400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1.  The velocity of the flow (U)</a:t>
            </a:r>
            <a:endParaRPr lang="en-CA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419600" y="838200"/>
            <a:ext cx="4056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2.  The diameter of the tube (D)</a:t>
            </a:r>
            <a:endParaRPr lang="en-CA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0" y="1524000"/>
            <a:ext cx="3944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3.  The density of the fluid (</a:t>
            </a:r>
            <a:r>
              <a:rPr lang="en-US">
                <a:latin typeface="Symbol" pitchFamily="18" charset="2"/>
              </a:rPr>
              <a:t>r</a:t>
            </a:r>
            <a:r>
              <a:rPr lang="en-US"/>
              <a:t>).</a:t>
            </a:r>
            <a:endParaRPr lang="en-CA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4419600" y="15240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4.  The fluid’s dynamic viscosity (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).</a:t>
            </a:r>
            <a:endParaRPr lang="en-CA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0" y="2479675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He combined these variables into a dimensionless combination now known as the Flow Reynolds’ Number (</a:t>
            </a:r>
            <a:r>
              <a:rPr lang="en-US" b="1"/>
              <a:t>R</a:t>
            </a:r>
            <a:r>
              <a:rPr lang="en-US"/>
              <a:t>) where:</a:t>
            </a:r>
            <a:endParaRPr lang="en-CA"/>
          </a:p>
        </p:txBody>
      </p:sp>
      <p:graphicFrame>
        <p:nvGraphicFramePr>
          <p:cNvPr id="115712" name="Object 2048"/>
          <p:cNvGraphicFramePr>
            <a:graphicFrameLocks noChangeAspect="1"/>
          </p:cNvGraphicFramePr>
          <p:nvPr/>
        </p:nvGraphicFramePr>
        <p:xfrm>
          <a:off x="3771900" y="3733800"/>
          <a:ext cx="16002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3" imgW="647640" imgH="419040" progId="">
                  <p:embed/>
                </p:oleObj>
              </mc:Choice>
              <mc:Fallback>
                <p:oleObj name="Equation" r:id="rId3" imgW="647640" imgH="419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3733800"/>
                        <a:ext cx="1600200" cy="103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5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utoUpdateAnimBg="0"/>
      <p:bldP spid="31748" grpId="0" autoUpdateAnimBg="0"/>
      <p:bldP spid="31749" grpId="0" autoUpdateAnimBg="0"/>
      <p:bldP spid="31750" grpId="0" autoUpdateAnimBg="0"/>
      <p:bldP spid="3175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228600"/>
            <a:ext cx="3900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b) Flow Froude Number (F).</a:t>
            </a:r>
            <a:endParaRPr lang="en-CA" b="1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0325" y="1031875"/>
            <a:ext cx="8242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Classification of flows according to their water surface behaviour.</a:t>
            </a:r>
            <a:endParaRPr lang="en-CA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0325" y="1905000"/>
            <a:ext cx="7904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An important part of the basis for classification of flow regime.</a:t>
            </a:r>
            <a:endParaRPr lang="en-CA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133600" y="2743200"/>
            <a:ext cx="5588000" cy="1031875"/>
            <a:chOff x="1952" y="1835"/>
            <a:chExt cx="3520" cy="650"/>
          </a:xfrm>
        </p:grpSpPr>
        <p:graphicFrame>
          <p:nvGraphicFramePr>
            <p:cNvPr id="120832" name="Object 1024"/>
            <p:cNvGraphicFramePr>
              <a:graphicFrameLocks noChangeAspect="1"/>
            </p:cNvGraphicFramePr>
            <p:nvPr/>
          </p:nvGraphicFramePr>
          <p:xfrm>
            <a:off x="1952" y="1835"/>
            <a:ext cx="928" cy="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5" name="Equation" r:id="rId3" imgW="634680" imgH="444240" progId="">
                    <p:embed/>
                  </p:oleObj>
                </mc:Choice>
                <mc:Fallback>
                  <p:oleObj name="Equation" r:id="rId3" imgW="634680" imgH="44424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2" y="1835"/>
                          <a:ext cx="928" cy="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871" name="Text Box 7"/>
            <p:cNvSpPr txBox="1">
              <a:spLocks noChangeArrowheads="1"/>
            </p:cNvSpPr>
            <p:nvPr/>
          </p:nvSpPr>
          <p:spPr bwMode="auto">
            <a:xfrm>
              <a:off x="3072" y="1901"/>
              <a:ext cx="240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Where </a:t>
              </a:r>
              <a:r>
                <a:rPr lang="en-US" i="1"/>
                <a:t>g</a:t>
              </a:r>
              <a:r>
                <a:rPr lang="en-US"/>
                <a:t> is the acceleration due to gravity.</a:t>
              </a:r>
              <a:endParaRPr lang="en-CA"/>
            </a:p>
          </p:txBody>
        </p:sp>
      </p:grp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12725" y="4384675"/>
            <a:ext cx="4860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F</a:t>
            </a:r>
            <a:r>
              <a:rPr lang="en-US"/>
              <a:t> &lt; 1	subcritical flow (tranquil flow)</a:t>
            </a:r>
            <a:endParaRPr lang="en-CA" b="1"/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212725" y="5181600"/>
            <a:ext cx="2576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F</a:t>
            </a:r>
            <a:r>
              <a:rPr lang="en-US"/>
              <a:t> = 1	critical flow</a:t>
            </a:r>
            <a:endParaRPr lang="en-CA" b="1"/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212725" y="5943600"/>
            <a:ext cx="520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F</a:t>
            </a:r>
            <a:r>
              <a:rPr lang="en-US"/>
              <a:t> &gt; 1	supercritical flow (shooting flow)</a:t>
            </a:r>
            <a:endParaRPr lang="en-CA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  <p:bldP spid="36868" grpId="0" autoUpdateAnimBg="0"/>
      <p:bldP spid="36873" grpId="0" autoUpdateAnimBg="0"/>
      <p:bldP spid="36874" grpId="0" autoUpdateAnimBg="0"/>
      <p:bldP spid="3687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26" descr="F:\chapter4\sli4-3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15000" cy="2274888"/>
          </a:xfrm>
          <a:prstGeom prst="rect">
            <a:avLst/>
          </a:prstGeom>
          <a:noFill/>
        </p:spPr>
      </p:pic>
      <p:pic>
        <p:nvPicPr>
          <p:cNvPr id="29699" name="Picture 1027" descr="F:\chapter4\sli4-3-1-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737225" cy="3475038"/>
          </a:xfrm>
          <a:prstGeom prst="rect">
            <a:avLst/>
          </a:prstGeom>
          <a:noFill/>
        </p:spPr>
      </p:pic>
      <p:pic>
        <p:nvPicPr>
          <p:cNvPr id="29700" name="Picture 1028" descr="F:\chapter4\sli4-3-1-c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5563" y="0"/>
            <a:ext cx="5783263" cy="4754563"/>
          </a:xfrm>
          <a:prstGeom prst="rect">
            <a:avLst/>
          </a:prstGeom>
          <a:noFill/>
        </p:spPr>
      </p:pic>
      <p:pic>
        <p:nvPicPr>
          <p:cNvPr id="29701" name="Picture 1029" descr="F:\chapter4\sli4-3-1-d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0800" y="0"/>
            <a:ext cx="5783263" cy="6035675"/>
          </a:xfrm>
          <a:prstGeom prst="rect">
            <a:avLst/>
          </a:prstGeom>
          <a:noFill/>
        </p:spPr>
      </p:pic>
      <p:sp>
        <p:nvSpPr>
          <p:cNvPr id="29702" name="Text Box 1030"/>
          <p:cNvSpPr txBox="1">
            <a:spLocks noChangeArrowheads="1"/>
          </p:cNvSpPr>
          <p:nvPr/>
        </p:nvSpPr>
        <p:spPr bwMode="auto">
          <a:xfrm>
            <a:off x="6019800" y="2606675"/>
            <a:ext cx="2911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Dye followed a straight path.</a:t>
            </a:r>
            <a:endParaRPr lang="en-CA"/>
          </a:p>
        </p:txBody>
      </p:sp>
      <p:sp>
        <p:nvSpPr>
          <p:cNvPr id="29703" name="Text Box 1031"/>
          <p:cNvSpPr txBox="1">
            <a:spLocks noChangeArrowheads="1"/>
          </p:cNvSpPr>
          <p:nvPr/>
        </p:nvSpPr>
        <p:spPr bwMode="auto">
          <a:xfrm>
            <a:off x="6019800" y="3733800"/>
            <a:ext cx="29114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Dye followed a wavy path with streak intact.</a:t>
            </a:r>
            <a:endParaRPr lang="en-CA"/>
          </a:p>
        </p:txBody>
      </p:sp>
      <p:sp>
        <p:nvSpPr>
          <p:cNvPr id="29704" name="Text Box 1032"/>
          <p:cNvSpPr txBox="1">
            <a:spLocks noChangeArrowheads="1"/>
          </p:cNvSpPr>
          <p:nvPr/>
        </p:nvSpPr>
        <p:spPr bwMode="auto">
          <a:xfrm>
            <a:off x="6019800" y="5105400"/>
            <a:ext cx="29114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Dye rapidly mixed through the fluid in the tube</a:t>
            </a:r>
            <a:endParaRPr lang="en-CA"/>
          </a:p>
        </p:txBody>
      </p:sp>
      <p:sp>
        <p:nvSpPr>
          <p:cNvPr id="29705" name="Text Box 1033"/>
          <p:cNvSpPr txBox="1">
            <a:spLocks noChangeArrowheads="1"/>
          </p:cNvSpPr>
          <p:nvPr/>
        </p:nvSpPr>
        <p:spPr bwMode="auto">
          <a:xfrm>
            <a:off x="3314700" y="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Reynolds’ Results</a:t>
            </a:r>
            <a:endParaRPr lang="en-CA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utoUpdateAnimBg="0"/>
      <p:bldP spid="29703" grpId="0" autoUpdateAnimBg="0"/>
      <p:bldP spid="2970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0" y="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Reynolds classified the flow type according to the motion of the fluid.</a:t>
            </a:r>
            <a:endParaRPr lang="en-CA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1066800"/>
            <a:ext cx="9144000" cy="1781175"/>
            <a:chOff x="0" y="672"/>
            <a:chExt cx="5760" cy="1122"/>
          </a:xfrm>
        </p:grpSpPr>
        <p:pic>
          <p:nvPicPr>
            <p:cNvPr id="30722" name="Picture 2" descr="F:\chapter4\laminar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72"/>
              <a:ext cx="2982" cy="947"/>
            </a:xfrm>
            <a:prstGeom prst="rect">
              <a:avLst/>
            </a:prstGeom>
            <a:noFill/>
          </p:spPr>
        </p:pic>
        <p:sp>
          <p:nvSpPr>
            <p:cNvPr id="30726" name="Text Box 6"/>
            <p:cNvSpPr txBox="1">
              <a:spLocks noChangeArrowheads="1"/>
            </p:cNvSpPr>
            <p:nvPr/>
          </p:nvSpPr>
          <p:spPr bwMode="auto">
            <a:xfrm>
              <a:off x="3024" y="816"/>
              <a:ext cx="2736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/>
                <a:t>Laminar Flow</a:t>
              </a:r>
              <a:r>
                <a:rPr lang="en-US"/>
                <a:t>: every fluid molecule followed a straight path that was parallel to the boundaries of the tube.</a:t>
              </a:r>
              <a:endParaRPr lang="en-CA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0" y="5305425"/>
            <a:ext cx="9144000" cy="1552575"/>
            <a:chOff x="0" y="3342"/>
            <a:chExt cx="5760" cy="978"/>
          </a:xfrm>
        </p:grpSpPr>
        <p:pic>
          <p:nvPicPr>
            <p:cNvPr id="30724" name="Picture 4" descr="F:\chapter4\turbulent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379"/>
              <a:ext cx="2976" cy="941"/>
            </a:xfrm>
            <a:prstGeom prst="rect">
              <a:avLst/>
            </a:prstGeom>
            <a:noFill/>
          </p:spPr>
        </p:pic>
        <p:sp>
          <p:nvSpPr>
            <p:cNvPr id="30727" name="Text Box 7"/>
            <p:cNvSpPr txBox="1">
              <a:spLocks noChangeArrowheads="1"/>
            </p:cNvSpPr>
            <p:nvPr/>
          </p:nvSpPr>
          <p:spPr bwMode="auto">
            <a:xfrm>
              <a:off x="3024" y="3342"/>
              <a:ext cx="2736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/>
                <a:t>Turbulent Flow</a:t>
              </a:r>
              <a:r>
                <a:rPr lang="en-US"/>
                <a:t>: every fluid molecule followed very complex path that led to a mixing of the dye.</a:t>
              </a:r>
              <a:endParaRPr lang="en-CA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3048000"/>
            <a:ext cx="9144000" cy="1704975"/>
            <a:chOff x="0" y="1920"/>
            <a:chExt cx="5760" cy="1074"/>
          </a:xfrm>
        </p:grpSpPr>
        <p:pic>
          <p:nvPicPr>
            <p:cNvPr id="30723" name="Picture 3" descr="F:\chapter4\tranitional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920"/>
              <a:ext cx="2976" cy="1017"/>
            </a:xfrm>
            <a:prstGeom prst="rect">
              <a:avLst/>
            </a:prstGeom>
            <a:noFill/>
          </p:spPr>
        </p:pic>
        <p:sp>
          <p:nvSpPr>
            <p:cNvPr id="30728" name="Text Box 8"/>
            <p:cNvSpPr txBox="1">
              <a:spLocks noChangeArrowheads="1"/>
            </p:cNvSpPr>
            <p:nvPr/>
          </p:nvSpPr>
          <p:spPr bwMode="auto">
            <a:xfrm>
              <a:off x="3024" y="2016"/>
              <a:ext cx="2736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/>
                <a:t>Transitional Flow</a:t>
              </a:r>
              <a:r>
                <a:rPr lang="en-US"/>
                <a:t>: every fluid molecule followed wavy but parallel path that was not parallel to the boundaries of the tube.</a:t>
              </a:r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ubcapa lamin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853345"/>
            <a:ext cx="7146657" cy="4861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228D64C-8D27-4EC1-B04D-84BF0DDC8165}" type="slidenum">
              <a:rPr lang="en-US"/>
              <a:pPr/>
              <a:t>15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Particle Settling</a:t>
            </a:r>
            <a:br>
              <a:rPr lang="en-US" b="1" smtClean="0"/>
            </a:br>
            <a:r>
              <a:rPr lang="en-US" sz="3200" smtClean="0"/>
              <a:t>Forces opposing entrainment and transport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z="3600" b="1" smtClean="0"/>
              <a:t>V</a:t>
            </a:r>
            <a:r>
              <a:rPr lang="en-US" sz="3600" b="1" baseline="-25000" smtClean="0"/>
              <a:t>S</a:t>
            </a:r>
            <a:r>
              <a:rPr lang="en-US" sz="3600" smtClean="0"/>
              <a:t>  =  [(</a:t>
            </a:r>
            <a:r>
              <a:rPr lang="en-US" sz="3600" b="1" smtClean="0"/>
              <a:t>ρ</a:t>
            </a:r>
            <a:r>
              <a:rPr lang="en-US" sz="3600" baseline="-25000" smtClean="0"/>
              <a:t>g</a:t>
            </a:r>
            <a:r>
              <a:rPr lang="en-US" sz="3600" smtClean="0"/>
              <a:t> - </a:t>
            </a:r>
            <a:r>
              <a:rPr lang="en-US" sz="3600" b="1" smtClean="0"/>
              <a:t>ρ</a:t>
            </a:r>
            <a:r>
              <a:rPr lang="en-US" sz="3600" baseline="-25000" smtClean="0"/>
              <a:t>f</a:t>
            </a:r>
            <a:r>
              <a:rPr lang="en-US" sz="3600" smtClean="0"/>
              <a:t>)g/18 </a:t>
            </a:r>
            <a:r>
              <a:rPr lang="en-US" sz="3600" b="1" smtClean="0">
                <a:latin typeface="WP MathA" pitchFamily="2" charset="2"/>
              </a:rPr>
              <a:t>F</a:t>
            </a:r>
            <a:r>
              <a:rPr lang="en-US" sz="3600" smtClean="0"/>
              <a:t>]d</a:t>
            </a:r>
            <a:r>
              <a:rPr lang="en-US" sz="3600" baseline="30000" smtClean="0"/>
              <a:t>2</a:t>
            </a:r>
          </a:p>
          <a:p>
            <a:pPr lvl="1" eaLnBrk="1" hangingPunct="1"/>
            <a:r>
              <a:rPr lang="en-US" sz="2400" smtClean="0"/>
              <a:t>V</a:t>
            </a:r>
            <a:r>
              <a:rPr lang="en-US" sz="2400" baseline="-25000" smtClean="0"/>
              <a:t>S </a:t>
            </a:r>
            <a:r>
              <a:rPr lang="en-US" sz="2400" smtClean="0"/>
              <a:t>: settling velocity</a:t>
            </a:r>
          </a:p>
          <a:p>
            <a:pPr lvl="1" eaLnBrk="1" hangingPunct="1"/>
            <a:r>
              <a:rPr lang="en-US" sz="2400" b="1" smtClean="0"/>
              <a:t>ρ</a:t>
            </a:r>
            <a:r>
              <a:rPr lang="en-US" sz="2400" baseline="-25000" smtClean="0"/>
              <a:t>g </a:t>
            </a:r>
            <a:r>
              <a:rPr lang="en-US" sz="2400" smtClean="0"/>
              <a:t>= grain density</a:t>
            </a:r>
          </a:p>
          <a:p>
            <a:pPr lvl="1" eaLnBrk="1" hangingPunct="1"/>
            <a:r>
              <a:rPr lang="en-US" sz="2400" b="1" smtClean="0"/>
              <a:t>ρ</a:t>
            </a:r>
            <a:r>
              <a:rPr lang="en-US" sz="2400" baseline="-25000" smtClean="0"/>
              <a:t>f </a:t>
            </a:r>
            <a:r>
              <a:rPr lang="en-US" sz="2400" smtClean="0"/>
              <a:t>= fluid density</a:t>
            </a:r>
          </a:p>
          <a:p>
            <a:pPr lvl="1" eaLnBrk="1" hangingPunct="1"/>
            <a:r>
              <a:rPr lang="en-US" sz="2400" smtClean="0"/>
              <a:t>  </a:t>
            </a:r>
            <a:r>
              <a:rPr lang="en-US" b="1" smtClean="0">
                <a:latin typeface="WP MathA" pitchFamily="2" charset="2"/>
                <a:sym typeface="WP MathA" pitchFamily="2" charset="2"/>
              </a:rPr>
              <a:t></a:t>
            </a:r>
            <a:r>
              <a:rPr lang="en-US" sz="2400" b="1" smtClean="0">
                <a:latin typeface="WP MathA" pitchFamily="2" charset="2"/>
                <a:sym typeface="WP MathA" pitchFamily="2" charset="2"/>
              </a:rPr>
              <a:t> </a:t>
            </a:r>
            <a:r>
              <a:rPr lang="en-US" sz="2400" smtClean="0">
                <a:sym typeface="WP MathA" pitchFamily="2" charset="2"/>
              </a:rPr>
              <a:t>= fluid viscosity</a:t>
            </a:r>
          </a:p>
          <a:p>
            <a:pPr lvl="1" eaLnBrk="1" hangingPunct="1"/>
            <a:r>
              <a:rPr lang="en-US" sz="2400" smtClean="0">
                <a:sym typeface="WP MathA" pitchFamily="2" charset="2"/>
              </a:rPr>
              <a:t>d = grain diameter (mm</a:t>
            </a:r>
            <a:r>
              <a:rPr lang="en-US" sz="2000" smtClean="0">
                <a:sym typeface="WP MathA" pitchFamily="2" charset="2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sz="2400" smtClean="0">
                <a:sym typeface="WP MathA" pitchFamily="2" charset="2"/>
              </a:rPr>
              <a:t>		</a:t>
            </a:r>
          </a:p>
          <a:p>
            <a:pPr eaLnBrk="1" hangingPunct="1">
              <a:buFontTx/>
              <a:buNone/>
            </a:pPr>
            <a:r>
              <a:rPr lang="en-US" sz="2400" smtClean="0">
                <a:sym typeface="WP MathA" pitchFamily="2" charset="2"/>
              </a:rPr>
              <a:t>	</a:t>
            </a:r>
            <a:r>
              <a:rPr lang="en-US" sz="2400" b="1" i="1" smtClean="0">
                <a:sym typeface="WP MathA" pitchFamily="2" charset="2"/>
              </a:rPr>
              <a:t>Stoke’s “law” of settling</a:t>
            </a:r>
          </a:p>
        </p:txBody>
      </p:sp>
      <p:pic>
        <p:nvPicPr>
          <p:cNvPr id="17413" name="Picture 5" descr="settl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2133600"/>
            <a:ext cx="34004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4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E0ABE24-CB73-4CD2-8D40-25479E83D4F7}" type="slidenum">
              <a:rPr lang="en-US"/>
              <a:pPr/>
              <a:t>16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Particle Settling</a:t>
            </a:r>
            <a:br>
              <a:rPr lang="en-US" b="1" smtClean="0"/>
            </a:br>
            <a:r>
              <a:rPr lang="en-US" sz="3200" smtClean="0"/>
              <a:t>Forces opposing entrainment and transport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5486400" cy="205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Simplified Stoke’s “law”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i="1" smtClean="0"/>
              <a:t>V</a:t>
            </a:r>
            <a:r>
              <a:rPr lang="en-US" b="1" i="1" baseline="-25000" smtClean="0"/>
              <a:t>S</a:t>
            </a:r>
            <a:r>
              <a:rPr lang="en-US" i="1" smtClean="0"/>
              <a:t> (cm/sec) =  Cd</a:t>
            </a:r>
            <a:r>
              <a:rPr lang="en-US" i="1" baseline="30000" smtClean="0"/>
              <a:t>2</a:t>
            </a:r>
            <a:r>
              <a:rPr lang="en-US" smtClean="0"/>
              <a:t> 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[C = (</a:t>
            </a:r>
            <a:r>
              <a:rPr lang="en-US" b="1" smtClean="0"/>
              <a:t>ρ</a:t>
            </a:r>
            <a:r>
              <a:rPr lang="en-US" baseline="-25000" smtClean="0"/>
              <a:t>g</a:t>
            </a:r>
            <a:r>
              <a:rPr lang="en-US" smtClean="0"/>
              <a:t> - </a:t>
            </a:r>
            <a:r>
              <a:rPr lang="en-US" b="1" smtClean="0"/>
              <a:t>ρ</a:t>
            </a:r>
            <a:r>
              <a:rPr lang="en-US" baseline="-25000" smtClean="0"/>
              <a:t>f</a:t>
            </a:r>
            <a:r>
              <a:rPr lang="en-US" smtClean="0"/>
              <a:t>)g/18 </a:t>
            </a:r>
            <a:r>
              <a:rPr lang="en-US" b="1" smtClean="0">
                <a:latin typeface="WP MathA" pitchFamily="2" charset="2"/>
              </a:rPr>
              <a:t>F</a:t>
            </a:r>
            <a:r>
              <a:rPr lang="en-US" smtClean="0"/>
              <a:t>]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For quartz grains in water (most common condition)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>
              <a:sym typeface="WP MathA" pitchFamily="2" charset="2"/>
            </a:endParaRPr>
          </a:p>
        </p:txBody>
      </p:sp>
      <p:sp>
        <p:nvSpPr>
          <p:cNvPr id="1843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3352800"/>
            <a:ext cx="5638800" cy="2590800"/>
          </a:xfrm>
        </p:spPr>
        <p:txBody>
          <a:bodyPr/>
          <a:lstStyle/>
          <a:p>
            <a:pPr eaLnBrk="1" hangingPunct="1"/>
            <a:r>
              <a:rPr lang="en-US" sz="2400" smtClean="0"/>
              <a:t>Ruby's Curve: Stoke's  +  Newton's curves</a:t>
            </a:r>
          </a:p>
          <a:p>
            <a:pPr lvl="1" eaLnBrk="1" hangingPunct="1"/>
            <a:r>
              <a:rPr lang="en-US" sz="2000" smtClean="0"/>
              <a:t>Newton's Curve considers only turbulent drag on all grains</a:t>
            </a:r>
          </a:p>
          <a:p>
            <a:pPr lvl="1" eaLnBrk="1" hangingPunct="1"/>
            <a:r>
              <a:rPr lang="en-US" sz="2000" smtClean="0"/>
              <a:t>Stoke's settling considers only laminar flow, therefore invalid for sand &gt; 1 phi (.5mm); (considers laminar flow only)</a:t>
            </a:r>
          </a:p>
        </p:txBody>
      </p:sp>
      <p:pic>
        <p:nvPicPr>
          <p:cNvPr id="18438" name="Picture 6" descr="stokes_rube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524000"/>
            <a:ext cx="31019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0" y="0"/>
            <a:ext cx="5221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iii) It applies to particles 0.1 mm or finer.</a:t>
            </a:r>
            <a:endParaRPr lang="en-CA"/>
          </a:p>
        </p:txBody>
      </p:sp>
      <p:pic>
        <p:nvPicPr>
          <p:cNvPr id="45060" name="Picture 4" descr="stokessansex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5825" y="1828800"/>
            <a:ext cx="4205288" cy="481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0" y="609600"/>
            <a:ext cx="9250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Coarser particles, with larger settling velocities, experience different forms of drag forces.</a:t>
            </a:r>
            <a:endParaRPr lang="en-CA"/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0" y="0"/>
            <a:ext cx="5221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iii) It applies to particles 0.1 mm or finer.</a:t>
            </a:r>
            <a:endParaRPr lang="en-CA"/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0" y="2057400"/>
            <a:ext cx="3886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Stoke’s Law overestimates the settling velocity of quartz density particles larger than 0.1 mm.</a:t>
            </a:r>
            <a:endParaRPr lang="en-CA"/>
          </a:p>
        </p:txBody>
      </p:sp>
      <p:pic>
        <p:nvPicPr>
          <p:cNvPr id="46089" name="Picture 9" descr="stokeswithexperi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9763" y="1828800"/>
            <a:ext cx="4694237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utoUpdateAnimBg="0"/>
      <p:bldP spid="4608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tokesgrainsizeeffec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90800"/>
            <a:ext cx="2762250" cy="4267200"/>
          </a:xfrm>
          <a:prstGeom prst="rect">
            <a:avLst/>
          </a:prstGeom>
          <a:noFill/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0" y="0"/>
            <a:ext cx="4419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CA"/>
              <a:t>When settling velocity is low (d&lt;0.1mm) flow around the particle as it falls smoothly follows the form of the sphere.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0" y="1676400"/>
            <a:ext cx="457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Drag forces (F</a:t>
            </a:r>
            <a:r>
              <a:rPr lang="en-US" baseline="-25000"/>
              <a:t>D</a:t>
            </a:r>
            <a:r>
              <a:rPr lang="en-US"/>
              <a:t>) are only due to the viscosity of the fluid.</a:t>
            </a:r>
            <a:endParaRPr lang="en-CA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724400" y="0"/>
            <a:ext cx="4419600" cy="6858000"/>
            <a:chOff x="2976" y="0"/>
            <a:chExt cx="2784" cy="4320"/>
          </a:xfrm>
        </p:grpSpPr>
        <p:pic>
          <p:nvPicPr>
            <p:cNvPr id="48131" name="Picture 3" descr="stokesgrainsizeeffectb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20" y="1632"/>
              <a:ext cx="1740" cy="2688"/>
            </a:xfrm>
            <a:prstGeom prst="rect">
              <a:avLst/>
            </a:prstGeom>
            <a:noFill/>
          </p:spPr>
        </p:pic>
        <p:sp>
          <p:nvSpPr>
            <p:cNvPr id="48134" name="Text Box 6"/>
            <p:cNvSpPr txBox="1">
              <a:spLocks noChangeArrowheads="1"/>
            </p:cNvSpPr>
            <p:nvPr/>
          </p:nvSpPr>
          <p:spPr bwMode="auto">
            <a:xfrm>
              <a:off x="2976" y="0"/>
              <a:ext cx="2688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CA"/>
                <a:t>When settling velocity is high (d&gt;0.1mm) flow separates from the sphere and a wake of eddies develops in its lee.</a:t>
              </a:r>
            </a:p>
          </p:txBody>
        </p:sp>
      </p:grp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4724400" y="1676400"/>
            <a:ext cx="441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Pressure forces acting on the sphere vary.</a:t>
            </a:r>
            <a:endParaRPr lang="en-CA"/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3124200" y="3124200"/>
            <a:ext cx="3200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Negative pressure in the lee retards the passage of the particle, adding a new resisting force.</a:t>
            </a:r>
            <a:endParaRPr lang="en-CA"/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3124200" y="4876800"/>
            <a:ext cx="3200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Stoke’s Law neglects resistance due to pressure.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autoUpdateAnimBg="0"/>
      <p:bldP spid="48135" grpId="0" autoUpdateAnimBg="0"/>
      <p:bldP spid="48136" grpId="0" autoUpdateAnimBg="0"/>
      <p:bldP spid="4813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3 Imagen" descr="tipogralesfluj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7" y="347462"/>
            <a:ext cx="6130907" cy="6010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Laminar and turbulent flow around a falling particle</a:t>
            </a:r>
          </a:p>
        </p:txBody>
      </p:sp>
      <p:pic>
        <p:nvPicPr>
          <p:cNvPr id="730115" name="Picture 1027" descr="Z:\My Documents\lamflow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452563"/>
            <a:ext cx="3835400" cy="247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0117" name="Text Box 1029"/>
          <p:cNvSpPr txBox="1">
            <a:spLocks noChangeArrowheads="1"/>
          </p:cNvSpPr>
          <p:nvPr/>
        </p:nvSpPr>
        <p:spPr bwMode="auto">
          <a:xfrm>
            <a:off x="4737100" y="1993900"/>
            <a:ext cx="3276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Laminar flow (Stokes’ Law)</a:t>
            </a:r>
          </a:p>
        </p:txBody>
      </p:sp>
      <p:grpSp>
        <p:nvGrpSpPr>
          <p:cNvPr id="730124" name="Group 1036"/>
          <p:cNvGrpSpPr>
            <a:grpSpLocks/>
          </p:cNvGrpSpPr>
          <p:nvPr/>
        </p:nvGrpSpPr>
        <p:grpSpPr bwMode="auto">
          <a:xfrm>
            <a:off x="381000" y="3619500"/>
            <a:ext cx="8763000" cy="3236913"/>
            <a:chOff x="240" y="2280"/>
            <a:chExt cx="5520" cy="2039"/>
          </a:xfrm>
        </p:grpSpPr>
        <p:pic>
          <p:nvPicPr>
            <p:cNvPr id="730116" name="Picture 1028" descr="Z:\My Documents\turbflow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1" y="2620"/>
              <a:ext cx="3465" cy="1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0118" name="Text Box 1030"/>
            <p:cNvSpPr txBox="1">
              <a:spLocks noChangeArrowheads="1"/>
            </p:cNvSpPr>
            <p:nvPr/>
          </p:nvSpPr>
          <p:spPr bwMode="auto">
            <a:xfrm>
              <a:off x="240" y="3120"/>
              <a:ext cx="1744" cy="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Turbulent flow (Impact Law)</a:t>
              </a:r>
            </a:p>
          </p:txBody>
        </p:sp>
        <p:sp>
          <p:nvSpPr>
            <p:cNvPr id="730119" name="Line 1031"/>
            <p:cNvSpPr>
              <a:spLocks noChangeShapeType="1"/>
            </p:cNvSpPr>
            <p:nvPr/>
          </p:nvSpPr>
          <p:spPr bwMode="auto">
            <a:xfrm flipV="1">
              <a:off x="2344" y="2512"/>
              <a:ext cx="896" cy="72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30120" name="Text Box 1032"/>
            <p:cNvSpPr txBox="1">
              <a:spLocks noChangeArrowheads="1"/>
            </p:cNvSpPr>
            <p:nvPr/>
          </p:nvSpPr>
          <p:spPr bwMode="auto">
            <a:xfrm>
              <a:off x="2624" y="2280"/>
              <a:ext cx="16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solidFill>
                    <a:srgbClr val="FF3300"/>
                  </a:solidFill>
                </a:rPr>
                <a:t>Flow separation</a:t>
              </a:r>
            </a:p>
          </p:txBody>
        </p:sp>
        <p:sp>
          <p:nvSpPr>
            <p:cNvPr id="730121" name="Line 1033"/>
            <p:cNvSpPr>
              <a:spLocks noChangeShapeType="1"/>
            </p:cNvSpPr>
            <p:nvPr/>
          </p:nvSpPr>
          <p:spPr bwMode="auto">
            <a:xfrm flipV="1">
              <a:off x="2776" y="2520"/>
              <a:ext cx="1344" cy="656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30123" name="Text Box 1035"/>
            <p:cNvSpPr txBox="1">
              <a:spLocks noChangeArrowheads="1"/>
            </p:cNvSpPr>
            <p:nvPr/>
          </p:nvSpPr>
          <p:spPr bwMode="auto">
            <a:xfrm>
              <a:off x="4080" y="2360"/>
              <a:ext cx="16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solidFill>
                    <a:srgbClr val="FF3300"/>
                  </a:solidFill>
                </a:rPr>
                <a:t>Vortex shedding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697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velocasentamfor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387708"/>
            <a:ext cx="6143668" cy="556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actorfor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597457"/>
            <a:ext cx="5786478" cy="5460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estruccsubcapalaminarfor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32" y="1714488"/>
            <a:ext cx="9271065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ugosid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52" y="1643050"/>
            <a:ext cx="8650696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4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5B5E22A-F39E-4849-AFE5-458D20F64AAF}" type="slidenum">
              <a:rPr lang="en-US"/>
              <a:pPr/>
              <a:t>25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839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smtClean="0"/>
              <a:t>Critical Threshold for Particle Entrainment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8610600" cy="167640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3200" b="1" smtClean="0"/>
              <a:t>F</a:t>
            </a:r>
            <a:r>
              <a:rPr lang="en-US" sz="3200" b="1" baseline="-25000" smtClean="0"/>
              <a:t>m</a:t>
            </a:r>
            <a:r>
              <a:rPr lang="en-US" sz="3200" smtClean="0"/>
              <a:t>     &gt;    </a:t>
            </a:r>
            <a:r>
              <a:rPr lang="en-US" sz="3200" b="1" smtClean="0"/>
              <a:t>F</a:t>
            </a:r>
            <a:r>
              <a:rPr lang="en-US" sz="3200" b="1" baseline="-25000" smtClean="0"/>
              <a:t>i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/>
              <a:t>Hjulstrom Diagram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Empirical relationship between grain size (quartz grains) and current velocity (standard temperature, clear water)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Defines critical flow velocity threshold for entrainment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2819400"/>
            <a:ext cx="3733800" cy="26670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As grain size increases entrainment velocity increases (sand size and &gt; particles)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For clay size particles electrostatics requires increased flow velocity for entrainment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(gray area is experimental variation)</a:t>
            </a:r>
          </a:p>
        </p:txBody>
      </p:sp>
      <p:pic>
        <p:nvPicPr>
          <p:cNvPr id="15366" name="Picture 6" descr="hjulstrom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2819400"/>
            <a:ext cx="51054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987800" y="6096000"/>
            <a:ext cx="4276725" cy="5905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/>
              <a:t>Relationships for a specific flow depth, ~ 1meter*</a:t>
            </a:r>
          </a:p>
          <a:p>
            <a:pPr algn="ctr"/>
            <a:r>
              <a:rPr lang="en-US" sz="1600"/>
              <a:t>*F=Ma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5981FEF-8D02-4E1A-A0C4-FA2C217A93D1}" type="slidenum">
              <a:rPr lang="en-US"/>
              <a:pPr/>
              <a:t>26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6096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</a:pPr>
            <a:r>
              <a:rPr lang="en-US" sz="3200" smtClean="0"/>
              <a:t>Transport Modes and Particle Entrainment</a:t>
            </a:r>
            <a:br>
              <a:rPr lang="en-US" sz="3200" smtClean="0"/>
            </a:br>
            <a:r>
              <a:rPr lang="en-US" sz="2400" smtClean="0"/>
              <a:t>Suspension – Saltation - Traction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686800" cy="2590800"/>
          </a:xfrm>
        </p:spPr>
        <p:txBody>
          <a:bodyPr/>
          <a:lstStyle/>
          <a:p>
            <a:pPr eaLnBrk="1" hangingPunct="1"/>
            <a:r>
              <a:rPr lang="en-US" sz="1800" smtClean="0"/>
              <a:t>With a grain at rest, as flow velocity increases</a:t>
            </a:r>
          </a:p>
          <a:p>
            <a:pPr algn="ctr" eaLnBrk="1" hangingPunct="1">
              <a:buFontTx/>
              <a:buNone/>
            </a:pPr>
            <a:r>
              <a:rPr lang="en-US" sz="2000" b="1" smtClean="0"/>
              <a:t>F</a:t>
            </a:r>
            <a:r>
              <a:rPr lang="en-US" sz="2000" b="1" baseline="-25000" smtClean="0"/>
              <a:t>m</a:t>
            </a:r>
            <a:r>
              <a:rPr lang="en-US" sz="2000" smtClean="0"/>
              <a:t>     &gt;    </a:t>
            </a:r>
            <a:r>
              <a:rPr lang="en-US" sz="2000" b="1" smtClean="0"/>
              <a:t>F</a:t>
            </a:r>
            <a:r>
              <a:rPr lang="en-US" sz="2000" b="1" baseline="-25000" smtClean="0"/>
              <a:t>i </a:t>
            </a:r>
            <a:r>
              <a:rPr lang="en-US" sz="2000" smtClean="0"/>
              <a:t>; initiates particle motion</a:t>
            </a:r>
          </a:p>
          <a:p>
            <a:pPr eaLnBrk="1" hangingPunct="1"/>
            <a:r>
              <a:rPr lang="en-US" sz="2000" b="1" i="1" smtClean="0"/>
              <a:t>Grain Suspension</a:t>
            </a:r>
            <a:r>
              <a:rPr lang="en-US" sz="2000" b="1" smtClean="0"/>
              <a:t> </a:t>
            </a:r>
            <a:r>
              <a:rPr lang="en-US" sz="1800" smtClean="0"/>
              <a:t>(for small particle sizes, fine silt; &lt;0.01mm)</a:t>
            </a:r>
          </a:p>
          <a:p>
            <a:pPr lvl="1" eaLnBrk="1" hangingPunct="1"/>
            <a:r>
              <a:rPr lang="en-US" sz="1600" smtClean="0"/>
              <a:t>When   </a:t>
            </a:r>
            <a:r>
              <a:rPr lang="en-US" sz="1600" b="1" smtClean="0"/>
              <a:t>F</a:t>
            </a:r>
            <a:r>
              <a:rPr lang="en-US" sz="1600" b="1" baseline="-25000" smtClean="0"/>
              <a:t>m</a:t>
            </a:r>
            <a:r>
              <a:rPr lang="en-US" sz="1600" smtClean="0"/>
              <a:t>  &gt;  </a:t>
            </a:r>
            <a:r>
              <a:rPr lang="en-US" sz="1600" b="1" smtClean="0"/>
              <a:t>F</a:t>
            </a:r>
            <a:r>
              <a:rPr lang="en-US" sz="1600" b="1" baseline="-25000" smtClean="0"/>
              <a:t>i </a:t>
            </a:r>
          </a:p>
          <a:p>
            <a:pPr lvl="2" eaLnBrk="1" hangingPunct="1"/>
            <a:r>
              <a:rPr lang="en-US" sz="1400" b="1" smtClean="0"/>
              <a:t>U (flow velocity)</a:t>
            </a:r>
            <a:r>
              <a:rPr lang="en-US" sz="1400" b="1" baseline="-25000" smtClean="0"/>
              <a:t> </a:t>
            </a:r>
            <a:r>
              <a:rPr lang="en-US" sz="1400" b="1" smtClean="0"/>
              <a:t>&gt;&gt;&gt; V</a:t>
            </a:r>
            <a:r>
              <a:rPr lang="en-US" sz="1400" b="1" baseline="-25000" smtClean="0"/>
              <a:t>S </a:t>
            </a:r>
            <a:r>
              <a:rPr lang="en-US" sz="1400" b="1" smtClean="0"/>
              <a:t>(settling velocity)</a:t>
            </a:r>
          </a:p>
          <a:p>
            <a:pPr lvl="1" eaLnBrk="1" hangingPunct="1"/>
            <a:r>
              <a:rPr lang="en-US" sz="1800" b="1" smtClean="0"/>
              <a:t>Constant grain </a:t>
            </a:r>
            <a:r>
              <a:rPr lang="en-US" sz="1800" b="1" i="1" smtClean="0"/>
              <a:t>Suspension</a:t>
            </a:r>
            <a:r>
              <a:rPr lang="en-US" sz="1800" b="1" smtClean="0"/>
              <a:t> at relatively low U </a:t>
            </a:r>
            <a:r>
              <a:rPr lang="en-US" sz="1800" smtClean="0"/>
              <a:t>(</a:t>
            </a:r>
            <a:r>
              <a:rPr lang="en-US" sz="1600" smtClean="0"/>
              <a:t>flow velocity)</a:t>
            </a:r>
            <a:endParaRPr lang="en-US" sz="1800" b="1" smtClean="0"/>
          </a:p>
          <a:p>
            <a:pPr lvl="1" eaLnBrk="1" hangingPunct="1"/>
            <a:r>
              <a:rPr lang="en-US" sz="1800" b="1" smtClean="0"/>
              <a:t>Wash load</a:t>
            </a:r>
            <a:r>
              <a:rPr lang="en-US" sz="1800" smtClean="0"/>
              <a:t> </a:t>
            </a:r>
            <a:r>
              <a:rPr lang="en-US" sz="1800" b="1" smtClean="0"/>
              <a:t>Transport Mode</a:t>
            </a:r>
            <a:endParaRPr lang="en-US" sz="2000" b="1" smtClean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438400"/>
            <a:ext cx="8001000" cy="4495800"/>
          </a:xfrm>
        </p:spPr>
        <p:txBody>
          <a:bodyPr/>
          <a:lstStyle/>
          <a:p>
            <a:pPr eaLnBrk="1" hangingPunct="1"/>
            <a:endParaRPr lang="en-US" sz="2800" b="1" smtClean="0"/>
          </a:p>
          <a:p>
            <a:pPr lvl="1" eaLnBrk="1" hangingPunct="1"/>
            <a:endParaRPr lang="en-US" sz="2000" b="1" smtClean="0"/>
          </a:p>
        </p:txBody>
      </p:sp>
      <p:pic>
        <p:nvPicPr>
          <p:cNvPr id="19462" name="Picture 6" descr="hjulstrom_settl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284538"/>
            <a:ext cx="4419600" cy="319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533400" y="4114800"/>
            <a:ext cx="1447800" cy="1828800"/>
          </a:xfrm>
          <a:prstGeom prst="octagon">
            <a:avLst>
              <a:gd name="adj" fmla="val 29287"/>
            </a:avLst>
          </a:prstGeom>
          <a:solidFill>
            <a:schemeClr val="accent1">
              <a:alpha val="50195"/>
            </a:schemeClr>
          </a:solidFill>
          <a:ln w="6350">
            <a:solidFill>
              <a:schemeClr val="accent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s-CR"/>
          </a:p>
        </p:txBody>
      </p:sp>
      <p:pic>
        <p:nvPicPr>
          <p:cNvPr id="19464" name="Picture 4" descr="trans_mod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7413" y="3733800"/>
            <a:ext cx="4217987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chapter4\Suspension\suspension-animatio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05125"/>
            <a:ext cx="9144000" cy="3952875"/>
          </a:xfrm>
          <a:prstGeom prst="rect">
            <a:avLst/>
          </a:prstGeom>
          <a:noFill/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/>
              <a:t>Intermittent suspension load</a:t>
            </a:r>
            <a:r>
              <a:rPr lang="en-US"/>
              <a:t>: carried in suspension by turbulence in the flow.</a:t>
            </a:r>
            <a:endParaRPr lang="en-CA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9906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“Intermittent” because it is in suspension only during high flow events and otherwise resides in the deposits of the bed.</a:t>
            </a:r>
            <a:endParaRPr lang="en-CA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1981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Bursting is an important process in initiating suspension transport.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  <p:bldP spid="8197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920B249-1200-4940-BFC1-983DB8E3B6A2}" type="slidenum">
              <a:rPr lang="en-US"/>
              <a:pPr/>
              <a:t>28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609600"/>
          </a:xfrm>
        </p:spPr>
        <p:txBody>
          <a:bodyPr/>
          <a:lstStyle/>
          <a:p>
            <a:pPr eaLnBrk="1" hangingPunct="1"/>
            <a:r>
              <a:rPr lang="en-US" sz="3200" smtClean="0"/>
              <a:t>Transport Modes and Particle Entrainment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686800" cy="2590800"/>
          </a:xfrm>
        </p:spPr>
        <p:txBody>
          <a:bodyPr/>
          <a:lstStyle/>
          <a:p>
            <a:pPr eaLnBrk="1" hangingPunct="1"/>
            <a:r>
              <a:rPr lang="en-US" sz="1800" smtClean="0"/>
              <a:t>With a grain at rest, as flow velocity increases</a:t>
            </a:r>
          </a:p>
          <a:p>
            <a:pPr algn="ctr" eaLnBrk="1" hangingPunct="1">
              <a:buFontTx/>
              <a:buNone/>
            </a:pPr>
            <a:r>
              <a:rPr lang="en-US" sz="2000" b="1" smtClean="0"/>
              <a:t>F</a:t>
            </a:r>
            <a:r>
              <a:rPr lang="en-US" sz="2000" b="1" baseline="-25000" smtClean="0"/>
              <a:t>m</a:t>
            </a:r>
            <a:r>
              <a:rPr lang="en-US" sz="2000" smtClean="0"/>
              <a:t>     &gt;    </a:t>
            </a:r>
            <a:r>
              <a:rPr lang="en-US" sz="2000" b="1" smtClean="0"/>
              <a:t>F</a:t>
            </a:r>
            <a:r>
              <a:rPr lang="en-US" sz="2000" b="1" baseline="-25000" smtClean="0"/>
              <a:t>i </a:t>
            </a:r>
            <a:r>
              <a:rPr lang="en-US" sz="2000" smtClean="0"/>
              <a:t>; initiates particle motion</a:t>
            </a:r>
          </a:p>
          <a:p>
            <a:pPr eaLnBrk="1" hangingPunct="1"/>
            <a:r>
              <a:rPr lang="en-US" sz="2000" b="1" i="1" smtClean="0"/>
              <a:t>Grain Saltation</a:t>
            </a:r>
            <a:r>
              <a:rPr lang="en-US" sz="2400" smtClean="0"/>
              <a:t> </a:t>
            </a:r>
            <a:r>
              <a:rPr lang="en-US" sz="1800" smtClean="0"/>
              <a:t>: for larger grains (sand size and larger)</a:t>
            </a:r>
          </a:p>
          <a:p>
            <a:pPr lvl="1" eaLnBrk="1" hangingPunct="1"/>
            <a:r>
              <a:rPr lang="en-US" sz="1800" smtClean="0"/>
              <a:t>When   </a:t>
            </a:r>
            <a:r>
              <a:rPr lang="en-US" sz="1800" b="1" smtClean="0"/>
              <a:t>F</a:t>
            </a:r>
            <a:r>
              <a:rPr lang="en-US" sz="1800" b="1" baseline="-25000" smtClean="0"/>
              <a:t>m</a:t>
            </a:r>
            <a:r>
              <a:rPr lang="en-US" sz="1800" smtClean="0"/>
              <a:t>  &gt;  </a:t>
            </a:r>
            <a:r>
              <a:rPr lang="en-US" sz="1800" b="1" smtClean="0"/>
              <a:t>F</a:t>
            </a:r>
            <a:r>
              <a:rPr lang="en-US" sz="1800" b="1" baseline="-25000" smtClean="0"/>
              <a:t>i </a:t>
            </a:r>
          </a:p>
          <a:p>
            <a:pPr lvl="2" eaLnBrk="1" hangingPunct="1"/>
            <a:r>
              <a:rPr lang="en-US" sz="1400" smtClean="0"/>
              <a:t> </a:t>
            </a:r>
            <a:r>
              <a:rPr lang="en-US" sz="1400" b="1" smtClean="0"/>
              <a:t>U</a:t>
            </a:r>
            <a:r>
              <a:rPr lang="en-US" sz="1400" smtClean="0"/>
              <a:t>   &gt;  </a:t>
            </a:r>
            <a:r>
              <a:rPr lang="en-US" sz="1400" b="1" smtClean="0"/>
              <a:t>V</a:t>
            </a:r>
            <a:r>
              <a:rPr lang="en-US" sz="1400" b="1" baseline="-25000" smtClean="0"/>
              <a:t>S</a:t>
            </a:r>
            <a:r>
              <a:rPr lang="en-US" sz="1400" smtClean="0"/>
              <a:t>  but through time/space   </a:t>
            </a:r>
            <a:r>
              <a:rPr lang="en-US" sz="1400" b="1" smtClean="0"/>
              <a:t>U</a:t>
            </a:r>
            <a:r>
              <a:rPr lang="en-US" sz="1400" smtClean="0"/>
              <a:t> &lt;</a:t>
            </a:r>
            <a:r>
              <a:rPr lang="en-US" sz="1400" b="1" smtClean="0"/>
              <a:t> V</a:t>
            </a:r>
            <a:r>
              <a:rPr lang="en-US" sz="1400" b="1" baseline="-25000" smtClean="0"/>
              <a:t>S</a:t>
            </a:r>
          </a:p>
          <a:p>
            <a:pPr lvl="1" eaLnBrk="1" hangingPunct="1"/>
            <a:r>
              <a:rPr lang="en-US" sz="1800" b="1" smtClean="0"/>
              <a:t>Intermittent Suspension</a:t>
            </a:r>
          </a:p>
          <a:p>
            <a:pPr lvl="1" eaLnBrk="1" hangingPunct="1"/>
            <a:r>
              <a:rPr lang="en-US" sz="1800" b="1" smtClean="0"/>
              <a:t>Bedload Transport Mode</a:t>
            </a:r>
          </a:p>
        </p:txBody>
      </p:sp>
      <p:sp>
        <p:nvSpPr>
          <p:cNvPr id="2048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438400"/>
            <a:ext cx="8001000" cy="4495800"/>
          </a:xfrm>
        </p:spPr>
        <p:txBody>
          <a:bodyPr/>
          <a:lstStyle/>
          <a:p>
            <a:pPr eaLnBrk="1" hangingPunct="1"/>
            <a:endParaRPr lang="en-US" sz="2800" b="1" smtClean="0"/>
          </a:p>
          <a:p>
            <a:pPr lvl="1" eaLnBrk="1" hangingPunct="1"/>
            <a:endParaRPr lang="en-US" sz="2000" b="1" smtClean="0"/>
          </a:p>
        </p:txBody>
      </p:sp>
      <p:pic>
        <p:nvPicPr>
          <p:cNvPr id="20486" name="Picture 5" descr="hjulstrom_settl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284538"/>
            <a:ext cx="4419600" cy="319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AutoShape 6"/>
          <p:cNvSpPr>
            <a:spLocks noChangeArrowheads="1"/>
          </p:cNvSpPr>
          <p:nvPr/>
        </p:nvSpPr>
        <p:spPr bwMode="auto">
          <a:xfrm>
            <a:off x="1981200" y="4419600"/>
            <a:ext cx="1371600" cy="685800"/>
          </a:xfrm>
          <a:prstGeom prst="octagon">
            <a:avLst>
              <a:gd name="adj" fmla="val 29287"/>
            </a:avLst>
          </a:prstGeom>
          <a:solidFill>
            <a:schemeClr val="accent1">
              <a:alpha val="50195"/>
            </a:schemeClr>
          </a:solidFill>
          <a:ln w="6350">
            <a:solidFill>
              <a:schemeClr val="accent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s-CR"/>
          </a:p>
        </p:txBody>
      </p:sp>
      <p:pic>
        <p:nvPicPr>
          <p:cNvPr id="20488" name="Picture 7" descr="trans_mod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7413" y="3733800"/>
            <a:ext cx="4217987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0"/>
            <a:ext cx="5486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/>
              <a:t>Saltation load</a:t>
            </a:r>
            <a:r>
              <a:rPr lang="en-US"/>
              <a:t>: movement as a series of “hops” along the bed, each hop following a ballistic trajectory.</a:t>
            </a:r>
            <a:endParaRPr lang="en-CA"/>
          </a:p>
        </p:txBody>
      </p:sp>
      <p:pic>
        <p:nvPicPr>
          <p:cNvPr id="10244" name="Picture 4" descr="F:\chapter4\Ballistic Animation\ballistic-animatio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05125"/>
            <a:ext cx="9144000" cy="3952875"/>
          </a:xfrm>
          <a:prstGeom prst="rect">
            <a:avLst/>
          </a:prstGeom>
          <a:noFill/>
        </p:spPr>
      </p:pic>
      <p:pic>
        <p:nvPicPr>
          <p:cNvPr id="10245" name="Picture 5" descr="F:\chapter4\scaleofsaltati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0"/>
            <a:ext cx="3200400" cy="976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3 Imagen" descr="densidadESPA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7312" y="857232"/>
            <a:ext cx="9081296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F:\chapter4\SuspensiveSaltation\suspensivesaltationanimati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3200"/>
            <a:ext cx="9144000" cy="3952875"/>
          </a:xfrm>
          <a:prstGeom prst="rect">
            <a:avLst/>
          </a:prstGeom>
          <a:noFill/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0" y="152400"/>
            <a:ext cx="9007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When the ballistic trajectory is disturbed by turbulence the motion is referred to as </a:t>
            </a:r>
            <a:r>
              <a:rPr lang="en-US" i="1"/>
              <a:t>Suspensive saltation.</a:t>
            </a:r>
            <a:endParaRPr lang="en-CA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C0F5ECC-F7CC-418B-9C5A-90065EABF111}" type="slidenum">
              <a:rPr lang="en-US"/>
              <a:pPr/>
              <a:t>31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609600"/>
          </a:xfrm>
        </p:spPr>
        <p:txBody>
          <a:bodyPr/>
          <a:lstStyle/>
          <a:p>
            <a:pPr eaLnBrk="1" hangingPunct="1"/>
            <a:r>
              <a:rPr lang="en-US" sz="3200" smtClean="0"/>
              <a:t>Transport Modes and Particle Entrainment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2590800"/>
          </a:xfrm>
        </p:spPr>
        <p:txBody>
          <a:bodyPr/>
          <a:lstStyle/>
          <a:p>
            <a:pPr eaLnBrk="1" hangingPunct="1"/>
            <a:r>
              <a:rPr lang="en-US" sz="1800" smtClean="0"/>
              <a:t>With a grain at rest, as flow velocity increases</a:t>
            </a:r>
          </a:p>
          <a:p>
            <a:pPr algn="ctr" eaLnBrk="1" hangingPunct="1">
              <a:buFontTx/>
              <a:buNone/>
            </a:pPr>
            <a:r>
              <a:rPr lang="en-US" sz="2000" b="1" smtClean="0"/>
              <a:t>F</a:t>
            </a:r>
            <a:r>
              <a:rPr lang="en-US" sz="2000" b="1" baseline="-25000" smtClean="0"/>
              <a:t>m</a:t>
            </a:r>
            <a:r>
              <a:rPr lang="en-US" sz="2000" smtClean="0"/>
              <a:t>     &lt;    </a:t>
            </a:r>
            <a:r>
              <a:rPr lang="en-US" sz="2000" b="1" smtClean="0"/>
              <a:t>F</a:t>
            </a:r>
            <a:r>
              <a:rPr lang="en-US" sz="2000" b="1" baseline="-25000" smtClean="0"/>
              <a:t>i </a:t>
            </a:r>
            <a:r>
              <a:rPr lang="en-US" sz="2000" b="1" smtClean="0"/>
              <a:t>,</a:t>
            </a:r>
            <a:r>
              <a:rPr lang="en-US" sz="2000" b="1" baseline="-25000" smtClean="0"/>
              <a:t>    </a:t>
            </a:r>
            <a:r>
              <a:rPr lang="en-US" sz="2000" smtClean="0"/>
              <a:t>but fluid drag causes grain rolling</a:t>
            </a:r>
          </a:p>
          <a:p>
            <a:pPr eaLnBrk="1" hangingPunct="1"/>
            <a:r>
              <a:rPr lang="en-US" sz="2000" b="1" i="1" smtClean="0"/>
              <a:t>Grain Traction</a:t>
            </a:r>
            <a:r>
              <a:rPr lang="en-US" sz="2400" smtClean="0"/>
              <a:t> </a:t>
            </a:r>
            <a:r>
              <a:rPr lang="en-US" sz="1800" smtClean="0"/>
              <a:t>: for large grains (typically pebble size and larger)</a:t>
            </a:r>
            <a:endParaRPr lang="en-US" sz="2000" b="1" smtClean="0"/>
          </a:p>
          <a:p>
            <a:pPr lvl="1" eaLnBrk="1" hangingPunct="1"/>
            <a:r>
              <a:rPr lang="en-US" sz="1800" b="1" smtClean="0"/>
              <a:t>Normal surface (water) currents have too low a U for grain entrainment</a:t>
            </a:r>
          </a:p>
          <a:p>
            <a:pPr lvl="1" eaLnBrk="1" hangingPunct="1"/>
            <a:r>
              <a:rPr lang="en-US" sz="1800" b="1" smtClean="0"/>
              <a:t>Bedload Transport Mode</a:t>
            </a:r>
          </a:p>
        </p:txBody>
      </p:sp>
      <p:sp>
        <p:nvSpPr>
          <p:cNvPr id="2150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438400"/>
            <a:ext cx="8001000" cy="4495800"/>
          </a:xfrm>
        </p:spPr>
        <p:txBody>
          <a:bodyPr/>
          <a:lstStyle/>
          <a:p>
            <a:pPr eaLnBrk="1" hangingPunct="1"/>
            <a:endParaRPr lang="en-US" sz="2800" b="1" smtClean="0"/>
          </a:p>
          <a:p>
            <a:pPr lvl="1" eaLnBrk="1" hangingPunct="1"/>
            <a:endParaRPr lang="en-US" sz="2000" b="1" smtClean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52400" y="2971800"/>
            <a:ext cx="4800600" cy="3581400"/>
            <a:chOff x="96" y="1872"/>
            <a:chExt cx="2784" cy="2011"/>
          </a:xfrm>
        </p:grpSpPr>
        <p:pic>
          <p:nvPicPr>
            <p:cNvPr id="21512" name="Picture 5" descr="hjulstrom_settli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" y="1872"/>
              <a:ext cx="2784" cy="2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3" name="AutoShape 6"/>
            <p:cNvSpPr>
              <a:spLocks noChangeArrowheads="1"/>
            </p:cNvSpPr>
            <p:nvPr/>
          </p:nvSpPr>
          <p:spPr bwMode="auto">
            <a:xfrm>
              <a:off x="1920" y="2059"/>
              <a:ext cx="864" cy="432"/>
            </a:xfrm>
            <a:prstGeom prst="octagon">
              <a:avLst>
                <a:gd name="adj" fmla="val 29287"/>
              </a:avLst>
            </a:prstGeom>
            <a:solidFill>
              <a:schemeClr val="accent1">
                <a:alpha val="50195"/>
              </a:schemeClr>
            </a:solidFill>
            <a:ln w="6350">
              <a:solidFill>
                <a:schemeClr val="accent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R"/>
            </a:p>
          </p:txBody>
        </p:sp>
      </p:grpSp>
      <p:pic>
        <p:nvPicPr>
          <p:cNvPr id="21511" name="Picture 7" descr="trans_mod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3124200"/>
            <a:ext cx="39624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60325" y="41275"/>
            <a:ext cx="5719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Three main components of bed material load.</a:t>
            </a:r>
            <a:endParaRPr lang="en-CA"/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60325" y="609600"/>
            <a:ext cx="9083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/>
              <a:t>Contact load</a:t>
            </a:r>
            <a:r>
              <a:rPr lang="en-US"/>
              <a:t>: particles that move in contact with the bed by sliding or rolling over it.</a:t>
            </a:r>
            <a:endParaRPr lang="en-CA"/>
          </a:p>
        </p:txBody>
      </p:sp>
      <p:pic>
        <p:nvPicPr>
          <p:cNvPr id="61444" name="Picture 4" descr="F:\chapter4\sliding\slidinganimatio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6705600" cy="2773363"/>
          </a:xfrm>
          <a:prstGeom prst="rect">
            <a:avLst/>
          </a:prstGeom>
          <a:noFill/>
        </p:spPr>
      </p:pic>
      <p:pic>
        <p:nvPicPr>
          <p:cNvPr id="61445" name="Picture 5" descr="F:\chapter4\Rolling\rollinganimation0.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267200"/>
            <a:ext cx="67056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F860318-BE75-45E0-84C6-5222D2C95A97}" type="slidenum">
              <a:rPr lang="en-US"/>
              <a:pPr/>
              <a:t>33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1219200"/>
          </a:xfrm>
        </p:spPr>
        <p:txBody>
          <a:bodyPr/>
          <a:lstStyle/>
          <a:p>
            <a:pPr eaLnBrk="1" hangingPunct="1"/>
            <a:r>
              <a:rPr lang="en-US" sz="3200" smtClean="0"/>
              <a:t>Velocity/Particle Size Fields and Entrainment, Transport Mode, and Deposition Model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0010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Entrainment/Transportation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Suspension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Saltation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Traction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Settling/Deposition</a:t>
            </a:r>
          </a:p>
        </p:txBody>
      </p:sp>
      <p:pic>
        <p:nvPicPr>
          <p:cNvPr id="22533" name="Picture 4" descr="transport mod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2057400"/>
            <a:ext cx="541020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3AF871E-8D78-49E5-9E75-941B25209F30}" type="slidenum">
              <a:rPr lang="en-US"/>
              <a:pPr/>
              <a:t>34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458200" cy="1219200"/>
          </a:xfrm>
        </p:spPr>
        <p:txBody>
          <a:bodyPr/>
          <a:lstStyle/>
          <a:p>
            <a:pPr eaLnBrk="1" hangingPunct="1"/>
            <a:r>
              <a:rPr lang="en-US" sz="3200" b="1" smtClean="0"/>
              <a:t>Theoretical Basis for Hydrodynamic Interpretation of Sedimentary Facies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000" b="1" smtClean="0"/>
              <a:t>Variation through time in “U” and “d” in the depositional environment results in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b="1" i="1" smtClean="0"/>
              <a:t>BEDDING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smtClean="0"/>
              <a:t>Sediment accumulated under constant or constantly changing physical (or chemical ppt) conditions</a:t>
            </a:r>
          </a:p>
        </p:txBody>
      </p:sp>
      <p:pic>
        <p:nvPicPr>
          <p:cNvPr id="23557" name="Picture 5" descr="transport mod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3125788"/>
            <a:ext cx="4800600" cy="373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64F066C-61CA-4335-97C3-3C20428A1386}" type="slidenum">
              <a:rPr lang="en-US"/>
              <a:pPr/>
              <a:t>35</a:t>
            </a:fld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Geologically Significant Fluids and Flow Processes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4648200" cy="2971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These distinct flow mechanisms generate sedimentary deposits with distinct textures and structures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The textures and structures can be interpreted in terms of hydrodynamic conditions during deposition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Most Geologically significant flow processes are </a:t>
            </a:r>
            <a:r>
              <a:rPr lang="en-US" sz="2000" b="1" i="1" smtClean="0"/>
              <a:t>Turbulent</a:t>
            </a:r>
          </a:p>
        </p:txBody>
      </p:sp>
      <p:pic>
        <p:nvPicPr>
          <p:cNvPr id="9221" name="Picture 4" descr="debr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7526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7" descr="1X1200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4419600"/>
            <a:ext cx="60198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6400800" y="1371600"/>
            <a:ext cx="2362200" cy="28416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latin typeface="Comic Sans MS" pitchFamily="66" charset="0"/>
              </a:rPr>
              <a:t>Debris flow (laminar flow)</a:t>
            </a:r>
          </a:p>
        </p:txBody>
      </p:sp>
      <p:sp>
        <p:nvSpPr>
          <p:cNvPr id="9224" name="Rectangle 9"/>
          <p:cNvSpPr>
            <a:spLocks noChangeArrowheads="1"/>
          </p:cNvSpPr>
          <p:nvPr/>
        </p:nvSpPr>
        <p:spPr bwMode="auto">
          <a:xfrm>
            <a:off x="228600" y="4800600"/>
            <a:ext cx="1524000" cy="466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latin typeface="Comic Sans MS" pitchFamily="66" charset="0"/>
              </a:rPr>
              <a:t>Traction deposits (turbulent flow)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3 Marcador de contenido" descr="viscosidadesp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142492"/>
            <a:ext cx="3357586" cy="67258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6F20639-07A1-4BBB-B593-5BB676BE27CC}" type="slidenum">
              <a:rPr lang="en-US"/>
              <a:pPr/>
              <a:t>5</a:t>
            </a:fld>
            <a:endParaRPr lang="en-US"/>
          </a:p>
        </p:txBody>
      </p:sp>
      <p:pic>
        <p:nvPicPr>
          <p:cNvPr id="4099" name="Picture 4" descr="visco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905000"/>
            <a:ext cx="41116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Properties of Fluids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143000"/>
            <a:ext cx="70104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/>
              <a:t>Viscosity</a:t>
            </a:r>
            <a:r>
              <a:rPr lang="en-US" sz="2800" smtClean="0"/>
              <a:t>   (</a:t>
            </a:r>
            <a:r>
              <a:rPr lang="en-US" sz="2800" b="1" smtClean="0">
                <a:latin typeface="WP MathA" pitchFamily="2" charset="2"/>
              </a:rPr>
              <a:t>F</a:t>
            </a:r>
            <a:r>
              <a:rPr lang="en-US" sz="2800" smtClean="0"/>
              <a:t>, mu) = resistance to flow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Water </a:t>
            </a:r>
            <a:r>
              <a:rPr lang="en-US" sz="2400" b="1" smtClean="0">
                <a:latin typeface="WP MathA" pitchFamily="2" charset="2"/>
              </a:rPr>
              <a:t>F</a:t>
            </a:r>
            <a:r>
              <a:rPr lang="en-US" sz="2400" smtClean="0"/>
              <a:t> = 50 </a:t>
            </a:r>
            <a:r>
              <a:rPr lang="en-US" sz="2400" baseline="-2000" smtClean="0"/>
              <a:t>*</a:t>
            </a:r>
            <a:r>
              <a:rPr lang="en-US" sz="2400" smtClean="0"/>
              <a:t> Air </a:t>
            </a:r>
            <a:r>
              <a:rPr lang="en-US" sz="2400" b="1" smtClean="0">
                <a:latin typeface="WP MathA" pitchFamily="2" charset="2"/>
              </a:rPr>
              <a:t>F</a:t>
            </a: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Density</a:t>
            </a:r>
            <a:r>
              <a:rPr lang="en-US" sz="2800" smtClean="0"/>
              <a:t> = mass /volume (</a:t>
            </a:r>
            <a:r>
              <a:rPr lang="en-US" sz="2800" b="1" smtClean="0"/>
              <a:t>ρ</a:t>
            </a:r>
            <a:r>
              <a:rPr lang="en-US" sz="2800" smtClean="0"/>
              <a:t>, rho)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Water</a:t>
            </a:r>
            <a:r>
              <a:rPr lang="en-US" sz="2400" b="1" smtClean="0"/>
              <a:t> ρ </a:t>
            </a:r>
            <a:r>
              <a:rPr lang="en-US" sz="2400" smtClean="0"/>
              <a:t>= 2000 </a:t>
            </a:r>
            <a:r>
              <a:rPr lang="en-US" sz="2400" baseline="-2000" smtClean="0"/>
              <a:t>*</a:t>
            </a:r>
            <a:r>
              <a:rPr lang="en-US" sz="2400" smtClean="0"/>
              <a:t> Air density</a:t>
            </a:r>
          </a:p>
        </p:txBody>
      </p:sp>
      <p:pic>
        <p:nvPicPr>
          <p:cNvPr id="4102" name="Picture 5" descr="clay vi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64038" y="2852738"/>
            <a:ext cx="4322762" cy="386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D04DF8C-A165-4E38-96D7-38D9711AE6C8}" type="slidenum">
              <a:rPr lang="en-US"/>
              <a:pPr/>
              <a:t>6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smtClean="0"/>
              <a:t>Types of Fluids:</a:t>
            </a:r>
            <a:br>
              <a:rPr lang="en-US" sz="3600" b="1" smtClean="0"/>
            </a:br>
            <a:r>
              <a:rPr lang="en-US" sz="3600" b="1" smtClean="0"/>
              <a:t>Strain (deformational) Response to Stress (external forces)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46482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i="1" dirty="0" smtClean="0"/>
              <a:t>Newtonian fluids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normal fluids; no yield stress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strain (deformation); proportional to stress, re water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i="1" dirty="0" smtClean="0"/>
              <a:t>Non-Newtonian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no yield stress;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variable strain response to stress (high stress generally induces greater strain rates {flow})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dirty="0" smtClean="0"/>
              <a:t>examples: mayonnaise, water saturated mud</a:t>
            </a:r>
          </a:p>
        </p:txBody>
      </p:sp>
      <p:pic>
        <p:nvPicPr>
          <p:cNvPr id="5125" name="Picture 4" descr="strees_str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752600"/>
            <a:ext cx="43815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68A7D3B-91BC-4AD4-83BA-ADF25E22896F}" type="slidenum">
              <a:rPr lang="en-US"/>
              <a:pPr/>
              <a:t>7</a:t>
            </a:fld>
            <a:endParaRPr lang="en-US"/>
          </a:p>
        </p:txBody>
      </p:sp>
      <p:pic>
        <p:nvPicPr>
          <p:cNvPr id="6147" name="Picture 4" descr="strees_str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6300" y="1752600"/>
            <a:ext cx="43815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smtClean="0"/>
              <a:t>Types of Fluids:</a:t>
            </a:r>
            <a:br>
              <a:rPr lang="en-US" sz="3600" b="1" smtClean="0"/>
            </a:br>
            <a:r>
              <a:rPr lang="en-US" sz="3600" b="1" smtClean="0"/>
              <a:t>Strain (deformational) Response to Stress (external forces)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4800600" cy="4724400"/>
          </a:xfrm>
        </p:spPr>
        <p:txBody>
          <a:bodyPr/>
          <a:lstStyle/>
          <a:p>
            <a:pPr eaLnBrk="1" hangingPunct="1"/>
            <a:r>
              <a:rPr lang="en-US" sz="2800" b="1" i="1" smtClean="0"/>
              <a:t>Bingham Plastics:</a:t>
            </a:r>
          </a:p>
          <a:p>
            <a:pPr lvl="1" eaLnBrk="1" hangingPunct="1"/>
            <a:r>
              <a:rPr lang="en-US" sz="2400" smtClean="0"/>
              <a:t>have a yield stress (don't flow at infinitesimal stress)</a:t>
            </a:r>
          </a:p>
          <a:p>
            <a:pPr lvl="2" eaLnBrk="1" hangingPunct="1"/>
            <a:r>
              <a:rPr lang="en-US" sz="2000" smtClean="0"/>
              <a:t>example: pre-set concrete; water saturated, clay-rich surficial material such as mud/debris flows</a:t>
            </a:r>
          </a:p>
          <a:p>
            <a:pPr eaLnBrk="1" hangingPunct="1"/>
            <a:r>
              <a:rPr lang="en-US" sz="2800" b="1" i="1" smtClean="0"/>
              <a:t>Thixotropic fluids:</a:t>
            </a:r>
          </a:p>
          <a:p>
            <a:pPr lvl="1" eaLnBrk="1" hangingPunct="1"/>
            <a:r>
              <a:rPr lang="en-US" sz="2400" smtClean="0"/>
              <a:t>plastics with variable stress/strain relationships</a:t>
            </a:r>
          </a:p>
          <a:p>
            <a:pPr lvl="2" eaLnBrk="1" hangingPunct="1"/>
            <a:r>
              <a:rPr lang="en-US" sz="2000" smtClean="0"/>
              <a:t>quicksand??</a:t>
            </a:r>
          </a:p>
          <a:p>
            <a:pPr lvl="1" eaLnBrk="1" hangingPunct="1"/>
            <a:endParaRPr lang="en-US" sz="240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5DDE952-37C6-4BBD-BD24-ECA212CCF154}" type="slidenum">
              <a:rPr lang="en-US"/>
              <a:pPr/>
              <a:t>8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Reynolds Number Concept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763000" cy="4495800"/>
          </a:xfrm>
        </p:spPr>
        <p:txBody>
          <a:bodyPr/>
          <a:lstStyle/>
          <a:p>
            <a:pPr eaLnBrk="1" hangingPunct="1"/>
            <a:r>
              <a:rPr lang="en-US" smtClean="0"/>
              <a:t>Reynolds # </a:t>
            </a:r>
          </a:p>
          <a:p>
            <a:pPr lvl="1" eaLnBrk="1" hangingPunct="1"/>
            <a:r>
              <a:rPr lang="en-US" smtClean="0"/>
              <a:t>R</a:t>
            </a:r>
            <a:r>
              <a:rPr lang="en-US" baseline="-25000" smtClean="0"/>
              <a:t>e </a:t>
            </a:r>
            <a:r>
              <a:rPr lang="en-US" smtClean="0"/>
              <a:t>= Ul/v</a:t>
            </a:r>
          </a:p>
          <a:p>
            <a:pPr lvl="2" eaLnBrk="1" hangingPunct="1"/>
            <a:r>
              <a:rPr lang="en-US" smtClean="0"/>
              <a:t>U</a:t>
            </a:r>
            <a:r>
              <a:rPr lang="en-US" smtClean="0">
                <a:sym typeface="Wingdings" pitchFamily="2" charset="2"/>
              </a:rPr>
              <a:t>fluid velocity</a:t>
            </a:r>
          </a:p>
          <a:p>
            <a:pPr lvl="2" eaLnBrk="1" hangingPunct="1"/>
            <a:r>
              <a:rPr lang="en-US" smtClean="0">
                <a:sym typeface="Wingdings" pitchFamily="2" charset="2"/>
              </a:rPr>
              <a:t>l depth (scale) of flow</a:t>
            </a:r>
          </a:p>
          <a:p>
            <a:pPr lvl="2" eaLnBrk="1" hangingPunct="1"/>
            <a:r>
              <a:rPr lang="en-US" smtClean="0">
                <a:sym typeface="Wingdings" pitchFamily="2" charset="2"/>
              </a:rPr>
              <a:t>vkinematic viscosity (density-viscosity properties)</a:t>
            </a:r>
          </a:p>
          <a:p>
            <a:pPr lvl="1" eaLnBrk="1" hangingPunct="1"/>
            <a:r>
              <a:rPr lang="en-US" smtClean="0"/>
              <a:t>R</a:t>
            </a:r>
            <a:r>
              <a:rPr lang="en-US" baseline="-25000" smtClean="0"/>
              <a:t>e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z="2400" u="sng" smtClean="0">
                <a:sym typeface="Wingdings" pitchFamily="2" charset="2"/>
              </a:rPr>
              <a:t>fluid inertial forces (related to flow velocity)</a:t>
            </a:r>
          </a:p>
          <a:p>
            <a:pPr lvl="1" eaLnBrk="1" hangingPunct="1">
              <a:buFontTx/>
              <a:buNone/>
            </a:pPr>
            <a:r>
              <a:rPr lang="en-US" sz="2400" smtClean="0">
                <a:sym typeface="Wingdings" pitchFamily="2" charset="2"/>
              </a:rPr>
              <a:t>				fluid viscosity forces</a:t>
            </a:r>
          </a:p>
          <a:p>
            <a:pPr lvl="2" eaLnBrk="1" hangingPunct="1"/>
            <a:endParaRPr lang="en-US" smtClean="0"/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1600200"/>
            <a:ext cx="1828800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3733800" y="1676400"/>
            <a:ext cx="2667000" cy="11652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Gill Sans MT" pitchFamily="34" charset="0"/>
              </a:rPr>
              <a:t>Osborne Reynolds         Professor of Engineering    Owens College, Manchester, UK (and famous 19</a:t>
            </a:r>
            <a:r>
              <a:rPr lang="en-US" sz="1400" baseline="30000">
                <a:latin typeface="Gill Sans MT" pitchFamily="34" charset="0"/>
              </a:rPr>
              <a:t>th</a:t>
            </a:r>
            <a:r>
              <a:rPr lang="en-US" sz="1400">
                <a:latin typeface="Gill Sans MT" pitchFamily="34" charset="0"/>
              </a:rPr>
              <a:t> century sewer swisher)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F6AE5A2-56CC-4D8B-8184-98C8543030E7}" type="slidenum">
              <a:rPr lang="en-US"/>
              <a:pPr/>
              <a:t>9</a:t>
            </a:fld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458200" cy="762000"/>
          </a:xfrm>
        </p:spPr>
        <p:txBody>
          <a:bodyPr/>
          <a:lstStyle/>
          <a:p>
            <a:pPr eaLnBrk="1" hangingPunct="1"/>
            <a:r>
              <a:rPr lang="en-US" smtClean="0"/>
              <a:t>Reynolds Number Concept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763000" cy="4495800"/>
          </a:xfrm>
        </p:spPr>
        <p:txBody>
          <a:bodyPr/>
          <a:lstStyle/>
          <a:p>
            <a:pPr eaLnBrk="1" hangingPunct="1"/>
            <a:r>
              <a:rPr lang="en-US" sz="2800" smtClean="0"/>
              <a:t>R</a:t>
            </a:r>
            <a:r>
              <a:rPr lang="en-US" sz="2800" baseline="-25000" smtClean="0"/>
              <a:t>e </a:t>
            </a:r>
            <a:r>
              <a:rPr lang="en-US" sz="2800" smtClean="0">
                <a:sym typeface="Wingdings" pitchFamily="2" charset="2"/>
              </a:rPr>
              <a:t></a:t>
            </a:r>
            <a:r>
              <a:rPr lang="en-US" sz="2000" u="sng" smtClean="0">
                <a:sym typeface="Wingdings" pitchFamily="2" charset="2"/>
              </a:rPr>
              <a:t>fluid inertial forces (related to flow velocity)</a:t>
            </a:r>
          </a:p>
          <a:p>
            <a:pPr lvl="1" eaLnBrk="1" hangingPunct="1">
              <a:buFontTx/>
              <a:buNone/>
            </a:pPr>
            <a:r>
              <a:rPr lang="en-US" sz="2000" smtClean="0">
                <a:sym typeface="Wingdings" pitchFamily="2" charset="2"/>
              </a:rPr>
              <a:t>				fluid viscosity forces</a:t>
            </a:r>
          </a:p>
          <a:p>
            <a:pPr lvl="1" eaLnBrk="1" hangingPunct="1">
              <a:buFontTx/>
              <a:buNone/>
            </a:pPr>
            <a:endParaRPr lang="en-US" sz="2000" smtClean="0">
              <a:sym typeface="Wingdings" pitchFamily="2" charset="2"/>
            </a:endParaRPr>
          </a:p>
          <a:p>
            <a:pPr lvl="1" eaLnBrk="1" hangingPunct="1"/>
            <a:r>
              <a:rPr lang="en-US" sz="2000" b="1" i="1" smtClean="0">
                <a:sym typeface="Wingdings" pitchFamily="2" charset="2"/>
              </a:rPr>
              <a:t>Small Re</a:t>
            </a:r>
            <a:r>
              <a:rPr lang="en-US" sz="2000" smtClean="0">
                <a:sym typeface="Wingdings" pitchFamily="2" charset="2"/>
              </a:rPr>
              <a:t> </a:t>
            </a:r>
          </a:p>
          <a:p>
            <a:pPr lvl="2" eaLnBrk="1" hangingPunct="1"/>
            <a:r>
              <a:rPr lang="en-US" sz="1800" b="1" i="1" smtClean="0">
                <a:sym typeface="Wingdings" pitchFamily="2" charset="2"/>
              </a:rPr>
              <a:t>laminar flow</a:t>
            </a:r>
            <a:r>
              <a:rPr lang="en-US" sz="1800" smtClean="0">
                <a:sym typeface="Wingdings" pitchFamily="2" charset="2"/>
              </a:rPr>
              <a:t> (high viscous, low inertial {fluid flow velocity,</a:t>
            </a:r>
            <a:r>
              <a:rPr lang="en-US" sz="1800" b="1" smtClean="0">
                <a:sym typeface="Wingdings" pitchFamily="2" charset="2"/>
              </a:rPr>
              <a:t> U</a:t>
            </a:r>
            <a:r>
              <a:rPr lang="en-US" sz="1800" smtClean="0">
                <a:sym typeface="Wingdings" pitchFamily="2" charset="2"/>
              </a:rPr>
              <a:t>} forces). </a:t>
            </a:r>
          </a:p>
          <a:p>
            <a:pPr lvl="2" eaLnBrk="1" hangingPunct="1"/>
            <a:r>
              <a:rPr lang="en-US" sz="1800" smtClean="0">
                <a:sym typeface="Wingdings" pitchFamily="2" charset="2"/>
              </a:rPr>
              <a:t>Viscosity dominated flow system (mass flows: lahars, mudflows, poured concrete)</a:t>
            </a:r>
          </a:p>
          <a:p>
            <a:pPr lvl="1" eaLnBrk="1" hangingPunct="1"/>
            <a:r>
              <a:rPr lang="en-US" sz="2000" b="1" i="1" smtClean="0">
                <a:sym typeface="Wingdings" pitchFamily="2" charset="2"/>
              </a:rPr>
              <a:t>Large Re</a:t>
            </a:r>
            <a:r>
              <a:rPr lang="en-US" sz="2000" smtClean="0">
                <a:sym typeface="Wingdings" pitchFamily="2" charset="2"/>
              </a:rPr>
              <a:t> </a:t>
            </a:r>
          </a:p>
          <a:p>
            <a:pPr lvl="2" eaLnBrk="1" hangingPunct="1"/>
            <a:r>
              <a:rPr lang="en-US" sz="1800" b="1" i="1" smtClean="0">
                <a:sym typeface="Wingdings" pitchFamily="2" charset="2"/>
              </a:rPr>
              <a:t>turbulent flow</a:t>
            </a:r>
            <a:r>
              <a:rPr lang="en-US" sz="1800" smtClean="0">
                <a:sym typeface="Wingdings" pitchFamily="2" charset="2"/>
              </a:rPr>
              <a:t> (low viscous, high inertial {</a:t>
            </a:r>
            <a:r>
              <a:rPr lang="en-US" sz="1800" b="1" smtClean="0">
                <a:sym typeface="Wingdings" pitchFamily="2" charset="2"/>
              </a:rPr>
              <a:t>U</a:t>
            </a:r>
            <a:r>
              <a:rPr lang="en-US" sz="1800" smtClean="0">
                <a:sym typeface="Wingdings" pitchFamily="2" charset="2"/>
              </a:rPr>
              <a:t>, fluid flow velocity} forces). </a:t>
            </a:r>
          </a:p>
          <a:p>
            <a:pPr lvl="2" eaLnBrk="1" hangingPunct="1"/>
            <a:r>
              <a:rPr lang="en-US" sz="1800" smtClean="0">
                <a:sym typeface="Wingdings" pitchFamily="2" charset="2"/>
              </a:rPr>
              <a:t>Fluid Velocity dominated systems: turbulent water or wind currents</a:t>
            </a:r>
          </a:p>
          <a:p>
            <a:pPr lvl="2" eaLnBrk="1" hangingPunct="1"/>
            <a:endParaRPr lang="en-US" sz="200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  <p:tag name="TYP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923</Words>
  <Application>Microsoft Office PowerPoint</Application>
  <PresentationFormat>Presentación en pantalla (4:3)</PresentationFormat>
  <Paragraphs>175</Paragraphs>
  <Slides>35</Slides>
  <Notes>14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4" baseType="lpstr">
      <vt:lpstr>Arial</vt:lpstr>
      <vt:lpstr>Calibri</vt:lpstr>
      <vt:lpstr>Comic Sans MS</vt:lpstr>
      <vt:lpstr>Gill Sans MT</vt:lpstr>
      <vt:lpstr>Symbol</vt:lpstr>
      <vt:lpstr>Wingdings</vt:lpstr>
      <vt:lpstr>WP MathA</vt:lpstr>
      <vt:lpstr>Tema de Office</vt:lpstr>
      <vt:lpstr>Equation</vt:lpstr>
      <vt:lpstr>Presentación de PowerPoint</vt:lpstr>
      <vt:lpstr>Presentación de PowerPoint</vt:lpstr>
      <vt:lpstr>Presentación de PowerPoint</vt:lpstr>
      <vt:lpstr>Presentación de PowerPoint</vt:lpstr>
      <vt:lpstr>Properties of Fluids</vt:lpstr>
      <vt:lpstr>Types of Fluids: Strain (deformational) Response to Stress (external forces)</vt:lpstr>
      <vt:lpstr>Types of Fluids: Strain (deformational) Response to Stress (external forces)</vt:lpstr>
      <vt:lpstr>Reynolds Number Concept</vt:lpstr>
      <vt:lpstr>Reynolds Number Concept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Particle Settling Forces opposing entrainment and transport</vt:lpstr>
      <vt:lpstr>Particle Settling Forces opposing entrainment and transport</vt:lpstr>
      <vt:lpstr>Presentación de PowerPoint</vt:lpstr>
      <vt:lpstr>Presentación de PowerPoint</vt:lpstr>
      <vt:lpstr>Presentación de PowerPoint</vt:lpstr>
      <vt:lpstr>Laminar and turbulent flow around a falling particle</vt:lpstr>
      <vt:lpstr>Presentación de PowerPoint</vt:lpstr>
      <vt:lpstr>Presentación de PowerPoint</vt:lpstr>
      <vt:lpstr>Presentación de PowerPoint</vt:lpstr>
      <vt:lpstr>Presentación de PowerPoint</vt:lpstr>
      <vt:lpstr>Critical Threshold for Particle Entrainment</vt:lpstr>
      <vt:lpstr>Transport Modes and Particle Entrainment Suspension – Saltation - Traction</vt:lpstr>
      <vt:lpstr>Presentación de PowerPoint</vt:lpstr>
      <vt:lpstr>Transport Modes and Particle Entrainment</vt:lpstr>
      <vt:lpstr>Presentación de PowerPoint</vt:lpstr>
      <vt:lpstr>Presentación de PowerPoint</vt:lpstr>
      <vt:lpstr>Transport Modes and Particle Entrainment</vt:lpstr>
      <vt:lpstr>Presentación de PowerPoint</vt:lpstr>
      <vt:lpstr>Velocity/Particle Size Fields and Entrainment, Transport Mode, and Deposition Model</vt:lpstr>
      <vt:lpstr>Theoretical Basis for Hydrodynamic Interpretation of Sedimentary Facies</vt:lpstr>
      <vt:lpstr>Geologically Significant Fluids and Flow Processes</vt:lpstr>
    </vt:vector>
  </TitlesOfParts>
  <Company>Heaven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Angelical</dc:creator>
  <cp:lastModifiedBy>pc</cp:lastModifiedBy>
  <cp:revision>18</cp:revision>
  <dcterms:created xsi:type="dcterms:W3CDTF">2009-04-02T02:34:23Z</dcterms:created>
  <dcterms:modified xsi:type="dcterms:W3CDTF">2013-04-17T21:14:18Z</dcterms:modified>
</cp:coreProperties>
</file>