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3" r:id="rId3"/>
    <p:sldId id="309" r:id="rId4"/>
    <p:sldId id="289" r:id="rId5"/>
    <p:sldId id="282" r:id="rId6"/>
    <p:sldId id="270" r:id="rId7"/>
    <p:sldId id="290" r:id="rId8"/>
    <p:sldId id="291" r:id="rId9"/>
    <p:sldId id="295" r:id="rId10"/>
    <p:sldId id="288" r:id="rId11"/>
    <p:sldId id="258" r:id="rId12"/>
    <p:sldId id="296" r:id="rId13"/>
    <p:sldId id="259" r:id="rId14"/>
    <p:sldId id="260" r:id="rId15"/>
    <p:sldId id="310" r:id="rId16"/>
    <p:sldId id="286" r:id="rId17"/>
    <p:sldId id="285" r:id="rId18"/>
    <p:sldId id="293" r:id="rId19"/>
    <p:sldId id="311" r:id="rId20"/>
    <p:sldId id="275" r:id="rId21"/>
    <p:sldId id="283" r:id="rId22"/>
    <p:sldId id="284" r:id="rId23"/>
    <p:sldId id="312" r:id="rId24"/>
    <p:sldId id="276" r:id="rId25"/>
    <p:sldId id="278" r:id="rId26"/>
    <p:sldId id="279" r:id="rId27"/>
    <p:sldId id="281" r:id="rId28"/>
    <p:sldId id="280" r:id="rId29"/>
    <p:sldId id="313" r:id="rId30"/>
    <p:sldId id="314" r:id="rId31"/>
    <p:sldId id="277" r:id="rId32"/>
    <p:sldId id="272" r:id="rId33"/>
    <p:sldId id="262" r:id="rId34"/>
    <p:sldId id="263" r:id="rId35"/>
    <p:sldId id="264" r:id="rId36"/>
    <p:sldId id="265" r:id="rId37"/>
    <p:sldId id="266" r:id="rId38"/>
    <p:sldId id="267" r:id="rId39"/>
    <p:sldId id="268" r:id="rId40"/>
    <p:sldId id="274" r:id="rId41"/>
    <p:sldId id="342" r:id="rId42"/>
    <p:sldId id="343" r:id="rId43"/>
    <p:sldId id="344" r:id="rId44"/>
    <p:sldId id="302" r:id="rId45"/>
    <p:sldId id="303" r:id="rId46"/>
    <p:sldId id="304" r:id="rId47"/>
    <p:sldId id="305" r:id="rId48"/>
    <p:sldId id="306" r:id="rId49"/>
    <p:sldId id="307" r:id="rId50"/>
    <p:sldId id="315" r:id="rId51"/>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8" autoAdjust="0"/>
    <p:restoredTop sz="94660"/>
  </p:normalViewPr>
  <p:slideViewPr>
    <p:cSldViewPr>
      <p:cViewPr varScale="1">
        <p:scale>
          <a:sx n="70" d="100"/>
          <a:sy n="70" d="100"/>
        </p:scale>
        <p:origin x="1326"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FA3E2690-16B2-4323-A6BB-739D58EEEE4C}" type="datetimeFigureOut">
              <a:rPr lang="es-CO" smtClean="0"/>
              <a:t>29/02/2024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E122780-4914-4C12-9B32-F87C2EEE6CEB}" type="slidenum">
              <a:rPr lang="es-CO" smtClean="0"/>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FA3E2690-16B2-4323-A6BB-739D58EEEE4C}" type="datetimeFigureOut">
              <a:rPr lang="es-CO" smtClean="0"/>
              <a:t>29/02/2024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E122780-4914-4C12-9B32-F87C2EEE6CEB}"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FA3E2690-16B2-4323-A6BB-739D58EEEE4C}" type="datetimeFigureOut">
              <a:rPr lang="es-CO" smtClean="0"/>
              <a:t>29/02/2024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E122780-4914-4C12-9B32-F87C2EEE6CEB}"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FA3E2690-16B2-4323-A6BB-739D58EEEE4C}" type="datetimeFigureOut">
              <a:rPr lang="es-CO" smtClean="0"/>
              <a:t>29/02/2024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E122780-4914-4C12-9B32-F87C2EEE6CEB}" type="slidenum">
              <a:rPr lang="es-CO" smtClean="0"/>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FA3E2690-16B2-4323-A6BB-739D58EEEE4C}" type="datetimeFigureOut">
              <a:rPr lang="es-CO" smtClean="0"/>
              <a:t>29/02/2024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E122780-4914-4C12-9B32-F87C2EEE6CEB}" type="slidenum">
              <a:rPr lang="es-CO" smtClean="0"/>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FA3E2690-16B2-4323-A6BB-739D58EEEE4C}" type="datetimeFigureOut">
              <a:rPr lang="es-CO" smtClean="0"/>
              <a:t>29/02/2024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7E122780-4914-4C12-9B32-F87C2EEE6CEB}" type="slidenum">
              <a:rPr lang="es-CO" smtClean="0"/>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FA3E2690-16B2-4323-A6BB-739D58EEEE4C}" type="datetimeFigureOut">
              <a:rPr lang="es-CO" smtClean="0"/>
              <a:t>29/02/2024</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7E122780-4914-4C12-9B32-F87C2EEE6CEB}" type="slidenum">
              <a:rPr lang="es-CO" smtClean="0"/>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FA3E2690-16B2-4323-A6BB-739D58EEEE4C}" type="datetimeFigureOut">
              <a:rPr lang="es-CO" smtClean="0"/>
              <a:t>29/02/2024</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7E122780-4914-4C12-9B32-F87C2EEE6CEB}" type="slidenum">
              <a:rPr lang="es-CO" smtClean="0"/>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A3E2690-16B2-4323-A6BB-739D58EEEE4C}" type="datetimeFigureOut">
              <a:rPr lang="es-CO" smtClean="0"/>
              <a:t>29/02/2024</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7E122780-4914-4C12-9B32-F87C2EEE6CEB}"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A3E2690-16B2-4323-A6BB-739D58EEEE4C}" type="datetimeFigureOut">
              <a:rPr lang="es-CO" smtClean="0"/>
              <a:t>29/02/2024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7E122780-4914-4C12-9B32-F87C2EEE6CEB}" type="slidenum">
              <a:rPr lang="es-CO" smtClean="0"/>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A3E2690-16B2-4323-A6BB-739D58EEEE4C}" type="datetimeFigureOut">
              <a:rPr lang="es-CO" smtClean="0"/>
              <a:t>29/02/2024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7E122780-4914-4C12-9B32-F87C2EEE6CEB}" type="slidenum">
              <a:rPr lang="es-CO" smtClean="0"/>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3E2690-16B2-4323-A6BB-739D58EEEE4C}" type="datetimeFigureOut">
              <a:rPr lang="es-CO" smtClean="0"/>
              <a:t>29/02/2024</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122780-4914-4C12-9B32-F87C2EEE6CEB}" type="slidenum">
              <a:rPr lang="es-CO" smtClean="0"/>
              <a:t>‹Nº›</a:t>
            </a:fld>
            <a:endParaRPr 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s://www.virtualmicroscope.org/rock_sample?asset=cp267/index.html?x=17.39&amp;y=8.76&amp;zoom=0&amp;s=1&amp;rot=1&amp;deg=0" TargetMode="External"/><Relationship Id="rId2" Type="http://schemas.openxmlformats.org/officeDocument/2006/relationships/hyperlink" Target="https://www.virtualmicroscope.org/rock_sample?asset=pblue/index.html?x=14.84&amp;y=9.32&amp;zoom=0&amp;s=1&amp;rot=2&amp;deg=146" TargetMode="External"/><Relationship Id="rId1" Type="http://schemas.openxmlformats.org/officeDocument/2006/relationships/slideLayout" Target="../slideLayouts/slideLayout2.xml"/><Relationship Id="rId6" Type="http://schemas.openxmlformats.org/officeDocument/2006/relationships/hyperlink" Target="https://www.virtualmicroscope.org/rock_sample?asset=e118/index.html?x=14.4&amp;y=9.58&amp;zoom=0&amp;s=1&amp;rot=2&amp;deg=100" TargetMode="External"/><Relationship Id="rId5" Type="http://schemas.openxmlformats.org/officeDocument/2006/relationships/hyperlink" Target="https://www.virtualmicroscope.org/rock_sample?asset=ddw13/index.html?x=19.01&amp;y=10.9&amp;zoom=0&amp;s=0&amp;rot=2&amp;deg=0" TargetMode="External"/><Relationship Id="rId4" Type="http://schemas.openxmlformats.org/officeDocument/2006/relationships/hyperlink" Target="https://www.virtualmicroscope.org/rock_sample?asset=a6/index.html?x=22.93&amp;y=8.19&amp;zoom=0&amp;s=1&amp;rot=1&amp;deg=51"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pic>
        <p:nvPicPr>
          <p:cNvPr id="4" name="3 Marcador de contenido" descr="CATEGORIAS GRANULOMET.jpg"/>
          <p:cNvPicPr>
            <a:picLocks noGrp="1" noChangeAspect="1"/>
          </p:cNvPicPr>
          <p:nvPr>
            <p:ph idx="1"/>
          </p:nvPr>
        </p:nvPicPr>
        <p:blipFill>
          <a:blip r:embed="rId2"/>
          <a:stretch>
            <a:fillRect/>
          </a:stretch>
        </p:blipFill>
        <p:spPr>
          <a:xfrm>
            <a:off x="1571604" y="214290"/>
            <a:ext cx="5199074" cy="6095030"/>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1 Imagen" descr="madurez textural.jpg"/>
          <p:cNvPicPr>
            <a:picLocks noChangeAspect="1"/>
          </p:cNvPicPr>
          <p:nvPr/>
        </p:nvPicPr>
        <p:blipFill>
          <a:blip r:embed="rId2">
            <a:duotone>
              <a:prstClr val="black"/>
              <a:srgbClr val="D9C3A5">
                <a:tint val="50000"/>
                <a:satMod val="180000"/>
              </a:srgbClr>
            </a:duotone>
          </a:blip>
          <a:srcRect/>
          <a:stretch>
            <a:fillRect/>
          </a:stretch>
        </p:blipFill>
        <p:spPr bwMode="auto">
          <a:xfrm>
            <a:off x="-61913" y="1928813"/>
            <a:ext cx="9047163" cy="292893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7"/>
          <p:cNvSpPr>
            <a:spLocks noChangeArrowheads="1"/>
          </p:cNvSpPr>
          <p:nvPr/>
        </p:nvSpPr>
        <p:spPr bwMode="auto">
          <a:xfrm>
            <a:off x="3924300" y="1125538"/>
            <a:ext cx="4968875" cy="5111750"/>
          </a:xfrm>
          <a:prstGeom prst="rect">
            <a:avLst/>
          </a:prstGeom>
          <a:solidFill>
            <a:schemeClr val="bg1"/>
          </a:solidFill>
          <a:ln w="9525">
            <a:noFill/>
            <a:miter lim="800000"/>
            <a:headEnd/>
            <a:tailEnd/>
          </a:ln>
          <a:effectLst/>
        </p:spPr>
        <p:txBody>
          <a:bodyPr wrap="none" anchor="ctr"/>
          <a:lstStyle/>
          <a:p>
            <a:endParaRPr lang="es-CR"/>
          </a:p>
        </p:txBody>
      </p:sp>
      <p:sp>
        <p:nvSpPr>
          <p:cNvPr id="7170" name="Rectangle 2"/>
          <p:cNvSpPr>
            <a:spLocks noGrp="1" noChangeArrowheads="1"/>
          </p:cNvSpPr>
          <p:nvPr>
            <p:ph type="title"/>
          </p:nvPr>
        </p:nvSpPr>
        <p:spPr>
          <a:xfrm>
            <a:off x="990600" y="457200"/>
            <a:ext cx="7772400" cy="609600"/>
          </a:xfrm>
        </p:spPr>
        <p:txBody>
          <a:bodyPr/>
          <a:lstStyle/>
          <a:p>
            <a:r>
              <a:rPr lang="es-ES" sz="2400" b="1">
                <a:solidFill>
                  <a:srgbClr val="003300"/>
                </a:solidFill>
                <a:latin typeface="Arial" charset="0"/>
              </a:rPr>
              <a:t>MADUREZ TEXTURAL</a:t>
            </a:r>
            <a:endParaRPr lang="es-ES" sz="2400">
              <a:solidFill>
                <a:srgbClr val="000000"/>
              </a:solidFill>
              <a:latin typeface="Arial" charset="0"/>
            </a:endParaRPr>
          </a:p>
        </p:txBody>
      </p:sp>
      <p:sp>
        <p:nvSpPr>
          <p:cNvPr id="7171" name="Rectangle 3"/>
          <p:cNvSpPr>
            <a:spLocks noGrp="1" noChangeArrowheads="1"/>
          </p:cNvSpPr>
          <p:nvPr>
            <p:ph type="body" sz="half" idx="1"/>
          </p:nvPr>
        </p:nvSpPr>
        <p:spPr>
          <a:xfrm>
            <a:off x="914400" y="1905000"/>
            <a:ext cx="4038600" cy="2209800"/>
          </a:xfrm>
        </p:spPr>
        <p:txBody>
          <a:bodyPr>
            <a:normAutofit lnSpcReduction="10000"/>
          </a:bodyPr>
          <a:lstStyle/>
          <a:p>
            <a:pPr marL="0" indent="0">
              <a:buFontTx/>
              <a:buChar char="-"/>
            </a:pPr>
            <a:r>
              <a:rPr lang="es-MX" sz="2400">
                <a:solidFill>
                  <a:srgbClr val="000000"/>
                </a:solidFill>
                <a:latin typeface="Arial" charset="0"/>
              </a:rPr>
              <a:t> Redondeamiento</a:t>
            </a:r>
          </a:p>
          <a:p>
            <a:pPr marL="0" indent="0">
              <a:buFontTx/>
              <a:buChar char="-"/>
            </a:pPr>
            <a:r>
              <a:rPr lang="es-MX" sz="2400">
                <a:solidFill>
                  <a:srgbClr val="000000"/>
                </a:solidFill>
                <a:latin typeface="Arial" charset="0"/>
              </a:rPr>
              <a:t> E</a:t>
            </a:r>
            <a:r>
              <a:rPr lang="es-ES" sz="2400">
                <a:solidFill>
                  <a:srgbClr val="000000"/>
                </a:solidFill>
                <a:latin typeface="Arial" charset="0"/>
              </a:rPr>
              <a:t>sfericidad</a:t>
            </a:r>
            <a:endParaRPr lang="es-MX" sz="2400">
              <a:solidFill>
                <a:srgbClr val="000000"/>
              </a:solidFill>
              <a:latin typeface="Arial" charset="0"/>
            </a:endParaRPr>
          </a:p>
          <a:p>
            <a:pPr marL="0" indent="0">
              <a:buFontTx/>
              <a:buChar char="-"/>
            </a:pPr>
            <a:r>
              <a:rPr lang="es-MX" sz="2400">
                <a:solidFill>
                  <a:srgbClr val="000000"/>
                </a:solidFill>
                <a:latin typeface="Arial" charset="0"/>
              </a:rPr>
              <a:t> S</a:t>
            </a:r>
            <a:r>
              <a:rPr lang="es-ES" sz="2400">
                <a:solidFill>
                  <a:srgbClr val="000000"/>
                </a:solidFill>
                <a:latin typeface="Arial" charset="0"/>
              </a:rPr>
              <a:t>elección</a:t>
            </a:r>
            <a:endParaRPr lang="es-MX" sz="2400">
              <a:solidFill>
                <a:srgbClr val="000000"/>
              </a:solidFill>
              <a:latin typeface="Arial" charset="0"/>
            </a:endParaRPr>
          </a:p>
          <a:p>
            <a:pPr marL="0" indent="0">
              <a:buFontTx/>
              <a:buChar char="-"/>
            </a:pPr>
            <a:r>
              <a:rPr lang="es-MX" sz="2400">
                <a:solidFill>
                  <a:srgbClr val="000000"/>
                </a:solidFill>
                <a:latin typeface="Arial" charset="0"/>
              </a:rPr>
              <a:t> Porcentaje de</a:t>
            </a:r>
          </a:p>
          <a:p>
            <a:pPr marL="0" indent="0">
              <a:buFontTx/>
              <a:buNone/>
            </a:pPr>
            <a:r>
              <a:rPr lang="es-MX" sz="2400">
                <a:solidFill>
                  <a:srgbClr val="000000"/>
                </a:solidFill>
                <a:latin typeface="Arial" charset="0"/>
              </a:rPr>
              <a:t>  </a:t>
            </a:r>
            <a:r>
              <a:rPr lang="es-ES" sz="2400">
                <a:solidFill>
                  <a:srgbClr val="000000"/>
                </a:solidFill>
                <a:latin typeface="Arial" charset="0"/>
              </a:rPr>
              <a:t>matriz</a:t>
            </a:r>
          </a:p>
        </p:txBody>
      </p:sp>
      <p:sp>
        <p:nvSpPr>
          <p:cNvPr id="7173" name="Rectangle 5"/>
          <p:cNvSpPr>
            <a:spLocks noGrp="1" noChangeArrowheads="1"/>
          </p:cNvSpPr>
          <p:nvPr>
            <p:ph type="body" sz="half" idx="2"/>
          </p:nvPr>
        </p:nvSpPr>
        <p:spPr/>
        <p:txBody>
          <a:bodyPr/>
          <a:lstStyle/>
          <a:p>
            <a:endParaRPr lang="es-CR"/>
          </a:p>
        </p:txBody>
      </p:sp>
      <p:pic>
        <p:nvPicPr>
          <p:cNvPr id="7174" name="Picture 6" descr="madurez textural"/>
          <p:cNvPicPr>
            <a:picLocks noChangeAspect="1" noChangeArrowheads="1"/>
          </p:cNvPicPr>
          <p:nvPr/>
        </p:nvPicPr>
        <p:blipFill>
          <a:blip r:embed="rId2"/>
          <a:srcRect/>
          <a:stretch>
            <a:fillRect/>
          </a:stretch>
        </p:blipFill>
        <p:spPr bwMode="auto">
          <a:xfrm>
            <a:off x="4067175" y="1219200"/>
            <a:ext cx="4638675" cy="485616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225232" y="1052736"/>
            <a:ext cx="6731143" cy="4779230"/>
          </a:xfrm>
          <a:prstGeom prst="rect">
            <a:avLst/>
          </a:prstGeom>
        </p:spPr>
      </p:pic>
    </p:spTree>
    <p:extLst>
      <p:ext uri="{BB962C8B-B14F-4D97-AF65-F5344CB8AC3E}">
        <p14:creationId xmlns:p14="http://schemas.microsoft.com/office/powerpoint/2010/main" val="971642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14400" y="533400"/>
            <a:ext cx="7772400" cy="609600"/>
          </a:xfrm>
        </p:spPr>
        <p:txBody>
          <a:bodyPr/>
          <a:lstStyle/>
          <a:p>
            <a:r>
              <a:rPr lang="es-ES" sz="2400" b="1">
                <a:solidFill>
                  <a:srgbClr val="003300"/>
                </a:solidFill>
                <a:latin typeface="Arial" charset="0"/>
              </a:rPr>
              <a:t>MADUREZ COMPOSICIONAL</a:t>
            </a:r>
            <a:endParaRPr lang="es-ES" sz="2400">
              <a:solidFill>
                <a:srgbClr val="000000"/>
              </a:solidFill>
              <a:latin typeface="Arial" charset="0"/>
            </a:endParaRPr>
          </a:p>
        </p:txBody>
      </p:sp>
      <p:sp>
        <p:nvSpPr>
          <p:cNvPr id="6147" name="Rectangle 3"/>
          <p:cNvSpPr>
            <a:spLocks noGrp="1" noChangeArrowheads="1"/>
          </p:cNvSpPr>
          <p:nvPr>
            <p:ph type="body" idx="1"/>
          </p:nvPr>
        </p:nvSpPr>
        <p:spPr>
          <a:xfrm>
            <a:off x="762000" y="1752600"/>
            <a:ext cx="8077200" cy="4876800"/>
          </a:xfrm>
        </p:spPr>
        <p:txBody>
          <a:bodyPr/>
          <a:lstStyle/>
          <a:p>
            <a:pPr algn="ctr">
              <a:buFontTx/>
              <a:buNone/>
            </a:pPr>
            <a:r>
              <a:rPr lang="es-ES" sz="2400">
                <a:solidFill>
                  <a:srgbClr val="003300"/>
                </a:solidFill>
                <a:latin typeface="Arial" charset="0"/>
              </a:rPr>
              <a:t>Se considera la mineralogía de los clastos del esqueleto</a:t>
            </a:r>
            <a:endParaRPr lang="es-MX" sz="2400">
              <a:solidFill>
                <a:srgbClr val="003300"/>
              </a:solidFill>
              <a:latin typeface="Arial" charset="0"/>
            </a:endParaRPr>
          </a:p>
          <a:p>
            <a:pPr algn="ctr">
              <a:buFontTx/>
              <a:buNone/>
            </a:pPr>
            <a:r>
              <a:rPr lang="es-ES" sz="2400">
                <a:solidFill>
                  <a:srgbClr val="003300"/>
                </a:solidFill>
                <a:latin typeface="Arial" charset="0"/>
              </a:rPr>
              <a:t>Sedimentos más maduros →</a:t>
            </a:r>
            <a:r>
              <a:rPr lang="es-MX" sz="2400">
                <a:solidFill>
                  <a:srgbClr val="003300"/>
                </a:solidFill>
                <a:latin typeface="Arial" charset="0"/>
              </a:rPr>
              <a:t> </a:t>
            </a:r>
            <a:r>
              <a:rPr lang="es-ES" sz="2400">
                <a:solidFill>
                  <a:srgbClr val="003300"/>
                </a:solidFill>
                <a:latin typeface="Arial" charset="0"/>
              </a:rPr>
              <a:t>% mayor de mxs</a:t>
            </a:r>
            <a:r>
              <a:rPr lang="es-MX" sz="2400">
                <a:solidFill>
                  <a:srgbClr val="003300"/>
                </a:solidFill>
                <a:latin typeface="Arial" charset="0"/>
              </a:rPr>
              <a:t> </a:t>
            </a:r>
            <a:r>
              <a:rPr lang="es-ES" sz="2400">
                <a:solidFill>
                  <a:srgbClr val="003300"/>
                </a:solidFill>
                <a:latin typeface="Arial" charset="0"/>
              </a:rPr>
              <a:t>resistentes</a:t>
            </a:r>
          </a:p>
          <a:p>
            <a:pPr algn="ctr">
              <a:buFontTx/>
              <a:buNone/>
            </a:pPr>
            <a:endParaRPr lang="es-ES" sz="2400">
              <a:solidFill>
                <a:srgbClr val="336500"/>
              </a:solidFill>
              <a:latin typeface="Arial" charset="0"/>
            </a:endParaRPr>
          </a:p>
          <a:p>
            <a:pPr algn="ctr">
              <a:buFontTx/>
              <a:buNone/>
            </a:pPr>
            <a:r>
              <a:rPr lang="es-ES" sz="2400" b="1">
                <a:solidFill>
                  <a:srgbClr val="003300"/>
                </a:solidFill>
                <a:latin typeface="Arial" charset="0"/>
              </a:rPr>
              <a:t>Clasificación en orden de menor resistencia:</a:t>
            </a:r>
          </a:p>
          <a:p>
            <a:pPr algn="ctr">
              <a:buFontTx/>
              <a:buNone/>
            </a:pPr>
            <a:r>
              <a:rPr lang="es-ES" sz="2400" b="1">
                <a:solidFill>
                  <a:srgbClr val="003300"/>
                </a:solidFill>
                <a:latin typeface="Arial" charset="0"/>
              </a:rPr>
              <a:t>F</a:t>
            </a:r>
            <a:r>
              <a:rPr lang="es-MX" sz="2400" b="1">
                <a:solidFill>
                  <a:srgbClr val="003300"/>
                </a:solidFill>
                <a:latin typeface="Arial" charset="0"/>
              </a:rPr>
              <a:t>ragmentos Líticos</a:t>
            </a:r>
          </a:p>
          <a:p>
            <a:pPr algn="ctr">
              <a:buFontTx/>
              <a:buNone/>
            </a:pPr>
            <a:r>
              <a:rPr lang="es-MX" sz="2400" b="1">
                <a:solidFill>
                  <a:srgbClr val="003300"/>
                </a:solidFill>
                <a:latin typeface="Arial" charset="0"/>
              </a:rPr>
              <a:t>M</a:t>
            </a:r>
            <a:r>
              <a:rPr lang="es-ES" sz="2400" b="1">
                <a:solidFill>
                  <a:srgbClr val="003300"/>
                </a:solidFill>
                <a:latin typeface="Arial" charset="0"/>
              </a:rPr>
              <a:t>xs</a:t>
            </a:r>
            <a:r>
              <a:rPr lang="es-MX" sz="2400" b="1">
                <a:solidFill>
                  <a:srgbClr val="003300"/>
                </a:solidFill>
                <a:latin typeface="Arial" charset="0"/>
              </a:rPr>
              <a:t> </a:t>
            </a:r>
            <a:r>
              <a:rPr lang="es-ES" sz="2400" b="1">
                <a:solidFill>
                  <a:srgbClr val="003300"/>
                </a:solidFill>
                <a:latin typeface="Arial" charset="0"/>
              </a:rPr>
              <a:t>ferromagnesianos </a:t>
            </a:r>
            <a:endParaRPr lang="es-MX" sz="2400" b="1">
              <a:solidFill>
                <a:srgbClr val="003300"/>
              </a:solidFill>
              <a:latin typeface="Arial" charset="0"/>
            </a:endParaRPr>
          </a:p>
          <a:p>
            <a:pPr algn="ctr">
              <a:buFontTx/>
              <a:buNone/>
            </a:pPr>
            <a:r>
              <a:rPr lang="es-MX" sz="2400" b="1">
                <a:solidFill>
                  <a:srgbClr val="003300"/>
                </a:solidFill>
                <a:latin typeface="Arial" charset="0"/>
              </a:rPr>
              <a:t>F</a:t>
            </a:r>
            <a:r>
              <a:rPr lang="es-ES" sz="2400" b="1">
                <a:solidFill>
                  <a:srgbClr val="003300"/>
                </a:solidFill>
                <a:latin typeface="Arial" charset="0"/>
              </a:rPr>
              <a:t>eldespato</a:t>
            </a:r>
            <a:endParaRPr lang="es-MX" sz="2400" b="1">
              <a:solidFill>
                <a:srgbClr val="003300"/>
              </a:solidFill>
              <a:latin typeface="Arial" charset="0"/>
            </a:endParaRPr>
          </a:p>
          <a:p>
            <a:pPr algn="ctr">
              <a:buFontTx/>
              <a:buNone/>
            </a:pPr>
            <a:r>
              <a:rPr lang="es-MX" sz="2400" b="1">
                <a:solidFill>
                  <a:srgbClr val="003300"/>
                </a:solidFill>
                <a:latin typeface="Arial" charset="0"/>
              </a:rPr>
              <a:t>C</a:t>
            </a:r>
            <a:r>
              <a:rPr lang="es-ES" sz="2400" b="1">
                <a:solidFill>
                  <a:srgbClr val="003300"/>
                </a:solidFill>
                <a:latin typeface="Arial" charset="0"/>
              </a:rPr>
              <a:t>uarzo,</a:t>
            </a:r>
            <a:r>
              <a:rPr lang="es-MX" sz="2400" b="1">
                <a:solidFill>
                  <a:srgbClr val="003300"/>
                </a:solidFill>
                <a:latin typeface="Arial" charset="0"/>
              </a:rPr>
              <a:t>  </a:t>
            </a:r>
            <a:r>
              <a:rPr lang="es-ES" sz="2400" b="1">
                <a:solidFill>
                  <a:srgbClr val="003300"/>
                </a:solidFill>
                <a:latin typeface="Arial" charset="0"/>
              </a:rPr>
              <a:t>chert </a:t>
            </a:r>
            <a:endParaRPr lang="es-MX" sz="2400" b="1">
              <a:solidFill>
                <a:srgbClr val="003300"/>
              </a:solidFill>
              <a:latin typeface="Arial" charset="0"/>
            </a:endParaRPr>
          </a:p>
          <a:p>
            <a:pPr algn="ctr">
              <a:buFontTx/>
              <a:buNone/>
            </a:pPr>
            <a:r>
              <a:rPr lang="es-MX" sz="2400" b="1">
                <a:solidFill>
                  <a:srgbClr val="003300"/>
                </a:solidFill>
                <a:latin typeface="Arial" charset="0"/>
              </a:rPr>
              <a:t>M</a:t>
            </a:r>
            <a:r>
              <a:rPr lang="es-ES" sz="2400" b="1">
                <a:solidFill>
                  <a:srgbClr val="003300"/>
                </a:solidFill>
                <a:latin typeface="Arial" charset="0"/>
              </a:rPr>
              <a:t>xs</a:t>
            </a:r>
            <a:r>
              <a:rPr lang="es-MX" sz="2400" b="1">
                <a:solidFill>
                  <a:srgbClr val="003300"/>
                </a:solidFill>
                <a:latin typeface="Arial" charset="0"/>
              </a:rPr>
              <a:t> </a:t>
            </a:r>
            <a:r>
              <a:rPr lang="es-ES" sz="2400" b="1">
                <a:solidFill>
                  <a:srgbClr val="003300"/>
                </a:solidFill>
                <a:latin typeface="Arial" charset="0"/>
              </a:rPr>
              <a:t>pesados resistentes (circón, turmalina, etc).</a:t>
            </a:r>
            <a:endParaRPr lang="es-ES" sz="2400">
              <a:latin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30" name="Rectangle 14"/>
          <p:cNvSpPr>
            <a:spLocks noGrp="1" noChangeArrowheads="1"/>
          </p:cNvSpPr>
          <p:nvPr>
            <p:ph type="title"/>
          </p:nvPr>
        </p:nvSpPr>
        <p:spPr/>
        <p:txBody>
          <a:bodyPr/>
          <a:lstStyle/>
          <a:p>
            <a:endParaRPr lang="es-CR"/>
          </a:p>
        </p:txBody>
      </p:sp>
      <p:pic>
        <p:nvPicPr>
          <p:cNvPr id="34826" name="Picture 10" descr="estabilidad de minerales"/>
          <p:cNvPicPr>
            <a:picLocks noGrp="1" noChangeAspect="1" noChangeArrowheads="1"/>
          </p:cNvPicPr>
          <p:nvPr>
            <p:ph sz="half" idx="1"/>
          </p:nvPr>
        </p:nvPicPr>
        <p:blipFill>
          <a:blip r:embed="rId2" cstate="print"/>
          <a:srcRect/>
          <a:stretch>
            <a:fillRect/>
          </a:stretch>
        </p:blipFill>
        <p:spPr>
          <a:xfrm>
            <a:off x="234950" y="333375"/>
            <a:ext cx="5105400" cy="6048375"/>
          </a:xfrm>
          <a:noFill/>
          <a:ln/>
        </p:spPr>
      </p:pic>
      <p:pic>
        <p:nvPicPr>
          <p:cNvPr id="34832" name="Picture 16" descr="bowen"/>
          <p:cNvPicPr>
            <a:picLocks noGrp="1" noChangeAspect="1" noChangeArrowheads="1"/>
          </p:cNvPicPr>
          <p:nvPr>
            <p:ph sz="half" idx="2"/>
          </p:nvPr>
        </p:nvPicPr>
        <p:blipFill>
          <a:blip r:embed="rId3"/>
          <a:srcRect l="17361" r="17361"/>
          <a:stretch>
            <a:fillRect/>
          </a:stretch>
        </p:blipFill>
        <p:spPr>
          <a:xfrm>
            <a:off x="4527550" y="2276475"/>
            <a:ext cx="4508500" cy="3570288"/>
          </a:xfrm>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F791BC4-3350-4619-B680-4A23DEEDCF8E}"/>
              </a:ext>
            </a:extLst>
          </p:cNvPr>
          <p:cNvPicPr>
            <a:picLocks noChangeAspect="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187624" y="476672"/>
            <a:ext cx="6696744" cy="5909340"/>
          </a:xfrm>
          <a:prstGeom prst="rect">
            <a:avLst/>
          </a:prstGeom>
        </p:spPr>
      </p:pic>
    </p:spTree>
    <p:extLst>
      <p:ext uri="{BB962C8B-B14F-4D97-AF65-F5344CB8AC3E}">
        <p14:creationId xmlns:p14="http://schemas.microsoft.com/office/powerpoint/2010/main" val="3172498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tipos Q.jpg"/>
          <p:cNvPicPr>
            <a:picLocks noChangeAspect="1"/>
          </p:cNvPicPr>
          <p:nvPr/>
        </p:nvPicPr>
        <p:blipFill>
          <a:blip r:embed="rId2"/>
          <a:stretch>
            <a:fillRect/>
          </a:stretch>
        </p:blipFill>
        <p:spPr>
          <a:xfrm>
            <a:off x="2838450" y="952500"/>
            <a:ext cx="3467100" cy="4953000"/>
          </a:xfrm>
          <a:prstGeom prst="rect">
            <a:avLst/>
          </a:prstGeom>
        </p:spPr>
      </p:pic>
      <p:cxnSp>
        <p:nvCxnSpPr>
          <p:cNvPr id="3" name="Conector recto 2">
            <a:extLst>
              <a:ext uri="{FF2B5EF4-FFF2-40B4-BE49-F238E27FC236}">
                <a16:creationId xmlns:a16="http://schemas.microsoft.com/office/drawing/2014/main" id="{B0709CAB-8B12-4812-82AC-87FC004B148C}"/>
              </a:ext>
            </a:extLst>
          </p:cNvPr>
          <p:cNvCxnSpPr/>
          <p:nvPr/>
        </p:nvCxnSpPr>
        <p:spPr>
          <a:xfrm>
            <a:off x="5076056" y="6165304"/>
            <a:ext cx="122413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D2C2D376-F2C9-4B90-BCBA-6780FA7D450C}"/>
              </a:ext>
            </a:extLst>
          </p:cNvPr>
          <p:cNvSpPr txBox="1"/>
          <p:nvPr/>
        </p:nvSpPr>
        <p:spPr>
          <a:xfrm>
            <a:off x="5292080" y="6309320"/>
            <a:ext cx="4572000" cy="369332"/>
          </a:xfrm>
          <a:prstGeom prst="rect">
            <a:avLst/>
          </a:prstGeom>
          <a:noFill/>
        </p:spPr>
        <p:txBody>
          <a:bodyPr wrap="square">
            <a:spAutoFit/>
          </a:bodyPr>
          <a:lstStyle/>
          <a:p>
            <a:r>
              <a:rPr lang="es-419" dirty="0"/>
              <a:t>1.0 mm</a:t>
            </a:r>
            <a:endParaRPr lang="es-CO"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Qp.jpg"/>
          <p:cNvPicPr>
            <a:picLocks noChangeAspect="1"/>
          </p:cNvPicPr>
          <p:nvPr/>
        </p:nvPicPr>
        <p:blipFill>
          <a:blip r:embed="rId2"/>
          <a:stretch>
            <a:fillRect/>
          </a:stretch>
        </p:blipFill>
        <p:spPr>
          <a:xfrm>
            <a:off x="2500298" y="325745"/>
            <a:ext cx="4143403" cy="6206509"/>
          </a:xfrm>
          <a:prstGeom prst="rect">
            <a:avLst/>
          </a:prstGeom>
        </p:spPr>
      </p:pic>
      <p:cxnSp>
        <p:nvCxnSpPr>
          <p:cNvPr id="3" name="Conector recto 2">
            <a:extLst>
              <a:ext uri="{FF2B5EF4-FFF2-40B4-BE49-F238E27FC236}">
                <a16:creationId xmlns:a16="http://schemas.microsoft.com/office/drawing/2014/main" id="{9B5FA390-B283-4729-BBBD-62CE6C9594CC}"/>
              </a:ext>
            </a:extLst>
          </p:cNvPr>
          <p:cNvCxnSpPr/>
          <p:nvPr/>
        </p:nvCxnSpPr>
        <p:spPr>
          <a:xfrm>
            <a:off x="5436096" y="6525344"/>
            <a:ext cx="122413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AAC36492-6477-4A6B-AF83-E23558F9B3E6}"/>
              </a:ext>
            </a:extLst>
          </p:cNvPr>
          <p:cNvSpPr txBox="1"/>
          <p:nvPr/>
        </p:nvSpPr>
        <p:spPr>
          <a:xfrm>
            <a:off x="5508104" y="6488668"/>
            <a:ext cx="1368152" cy="369332"/>
          </a:xfrm>
          <a:prstGeom prst="rect">
            <a:avLst/>
          </a:prstGeom>
          <a:noFill/>
        </p:spPr>
        <p:txBody>
          <a:bodyPr wrap="square">
            <a:spAutoFit/>
          </a:bodyPr>
          <a:lstStyle/>
          <a:p>
            <a:r>
              <a:rPr lang="es-419" dirty="0"/>
              <a:t>0.5 mm</a:t>
            </a:r>
            <a:endParaRPr lang="es-CO"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tipos de cuarzo.jpg"/>
          <p:cNvPicPr>
            <a:picLocks noChangeAspect="1"/>
          </p:cNvPicPr>
          <p:nvPr/>
        </p:nvPicPr>
        <p:blipFill>
          <a:blip r:embed="rId2"/>
          <a:stretch>
            <a:fillRect/>
          </a:stretch>
        </p:blipFill>
        <p:spPr>
          <a:xfrm>
            <a:off x="1847850" y="523875"/>
            <a:ext cx="5448300" cy="58102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B8AA929-361C-4DC9-84D4-BD8F3D2353C4}"/>
              </a:ext>
            </a:extLst>
          </p:cNvPr>
          <p:cNvPicPr>
            <a:picLocks noChangeAspect="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702308" y="926592"/>
            <a:ext cx="5739384" cy="5004816"/>
          </a:xfrm>
          <a:prstGeom prst="rect">
            <a:avLst/>
          </a:prstGeom>
        </p:spPr>
      </p:pic>
    </p:spTree>
    <p:extLst>
      <p:ext uri="{BB962C8B-B14F-4D97-AF65-F5344CB8AC3E}">
        <p14:creationId xmlns:p14="http://schemas.microsoft.com/office/powerpoint/2010/main" val="1731177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pic>
        <p:nvPicPr>
          <p:cNvPr id="4" name="3 Marcador de contenido" descr="clasificacluittas.JPG"/>
          <p:cNvPicPr>
            <a:picLocks noGrp="1" noChangeAspect="1"/>
          </p:cNvPicPr>
          <p:nvPr>
            <p:ph idx="1"/>
          </p:nvPr>
        </p:nvPicPr>
        <p:blipFill>
          <a:blip r:embed="rId2">
            <a:duotone>
              <a:prstClr val="black"/>
              <a:srgbClr val="D9C3A5">
                <a:tint val="50000"/>
                <a:satMod val="180000"/>
              </a:srgbClr>
            </a:duotone>
          </a:blip>
          <a:stretch>
            <a:fillRect/>
          </a:stretch>
        </p:blipFill>
        <p:spPr>
          <a:xfrm>
            <a:off x="1214414" y="-71356"/>
            <a:ext cx="5857915" cy="6864514"/>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Fp albita carlba.jpg"/>
          <p:cNvPicPr>
            <a:picLocks noChangeAspect="1"/>
          </p:cNvPicPr>
          <p:nvPr/>
        </p:nvPicPr>
        <p:blipFill>
          <a:blip r:embed="rId2"/>
          <a:stretch>
            <a:fillRect/>
          </a:stretch>
        </p:blipFill>
        <p:spPr>
          <a:xfrm>
            <a:off x="2000232" y="1511195"/>
            <a:ext cx="5286412" cy="3942153"/>
          </a:xfrm>
          <a:prstGeom prst="rect">
            <a:avLst/>
          </a:prstGeom>
        </p:spPr>
      </p:pic>
      <p:cxnSp>
        <p:nvCxnSpPr>
          <p:cNvPr id="3" name="Conector recto 2">
            <a:extLst>
              <a:ext uri="{FF2B5EF4-FFF2-40B4-BE49-F238E27FC236}">
                <a16:creationId xmlns:a16="http://schemas.microsoft.com/office/drawing/2014/main" id="{C0FB758B-D770-44AA-AADE-7833598641AE}"/>
              </a:ext>
            </a:extLst>
          </p:cNvPr>
          <p:cNvCxnSpPr/>
          <p:nvPr/>
        </p:nvCxnSpPr>
        <p:spPr>
          <a:xfrm>
            <a:off x="6084168" y="5877272"/>
            <a:ext cx="122413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F1EF7DAC-D770-4821-BF35-CC67CA73ECA7}"/>
              </a:ext>
            </a:extLst>
          </p:cNvPr>
          <p:cNvSpPr txBox="1"/>
          <p:nvPr/>
        </p:nvSpPr>
        <p:spPr>
          <a:xfrm>
            <a:off x="6228184" y="5949280"/>
            <a:ext cx="1368152" cy="369332"/>
          </a:xfrm>
          <a:prstGeom prst="rect">
            <a:avLst/>
          </a:prstGeom>
          <a:noFill/>
        </p:spPr>
        <p:txBody>
          <a:bodyPr wrap="square">
            <a:spAutoFit/>
          </a:bodyPr>
          <a:lstStyle/>
          <a:p>
            <a:r>
              <a:rPr lang="es-419" dirty="0"/>
              <a:t>0.25 mm</a:t>
            </a:r>
            <a:endParaRPr lang="es-CO"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microclina.jpg"/>
          <p:cNvPicPr>
            <a:picLocks noChangeAspect="1"/>
          </p:cNvPicPr>
          <p:nvPr/>
        </p:nvPicPr>
        <p:blipFill>
          <a:blip r:embed="rId2"/>
          <a:stretch>
            <a:fillRect/>
          </a:stretch>
        </p:blipFill>
        <p:spPr>
          <a:xfrm>
            <a:off x="1134947" y="928670"/>
            <a:ext cx="6284897" cy="4572032"/>
          </a:xfrm>
          <a:prstGeom prst="rect">
            <a:avLst/>
          </a:prstGeom>
        </p:spPr>
      </p:pic>
      <p:cxnSp>
        <p:nvCxnSpPr>
          <p:cNvPr id="3" name="Conector recto 2">
            <a:extLst>
              <a:ext uri="{FF2B5EF4-FFF2-40B4-BE49-F238E27FC236}">
                <a16:creationId xmlns:a16="http://schemas.microsoft.com/office/drawing/2014/main" id="{E4E1BAAA-DA57-42CA-B88A-D18DE95B72A9}"/>
              </a:ext>
            </a:extLst>
          </p:cNvPr>
          <p:cNvCxnSpPr/>
          <p:nvPr/>
        </p:nvCxnSpPr>
        <p:spPr>
          <a:xfrm>
            <a:off x="6084168" y="5877272"/>
            <a:ext cx="122413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3B3BFCC6-E9E0-4544-8880-A4FC6E0AF76E}"/>
              </a:ext>
            </a:extLst>
          </p:cNvPr>
          <p:cNvSpPr txBox="1"/>
          <p:nvPr/>
        </p:nvSpPr>
        <p:spPr>
          <a:xfrm>
            <a:off x="6228184" y="5949280"/>
            <a:ext cx="4572000" cy="369332"/>
          </a:xfrm>
          <a:prstGeom prst="rect">
            <a:avLst/>
          </a:prstGeom>
          <a:noFill/>
        </p:spPr>
        <p:txBody>
          <a:bodyPr wrap="square">
            <a:spAutoFit/>
          </a:bodyPr>
          <a:lstStyle/>
          <a:p>
            <a:r>
              <a:rPr lang="es-419" dirty="0"/>
              <a:t>0.25 mm</a:t>
            </a:r>
            <a:endParaRPr lang="es-CO"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perta alterac caolin.jpg"/>
          <p:cNvPicPr>
            <a:picLocks noChangeAspect="1"/>
          </p:cNvPicPr>
          <p:nvPr/>
        </p:nvPicPr>
        <p:blipFill>
          <a:blip r:embed="rId2"/>
          <a:stretch>
            <a:fillRect/>
          </a:stretch>
        </p:blipFill>
        <p:spPr>
          <a:xfrm>
            <a:off x="2347912" y="490537"/>
            <a:ext cx="4448175" cy="5876925"/>
          </a:xfrm>
          <a:prstGeom prst="rect">
            <a:avLst/>
          </a:prstGeom>
        </p:spPr>
      </p:pic>
      <p:cxnSp>
        <p:nvCxnSpPr>
          <p:cNvPr id="4" name="Conector recto 3">
            <a:extLst>
              <a:ext uri="{FF2B5EF4-FFF2-40B4-BE49-F238E27FC236}">
                <a16:creationId xmlns:a16="http://schemas.microsoft.com/office/drawing/2014/main" id="{E2539DB2-CEE7-4120-AD84-15F3C42A4440}"/>
              </a:ext>
            </a:extLst>
          </p:cNvPr>
          <p:cNvCxnSpPr/>
          <p:nvPr/>
        </p:nvCxnSpPr>
        <p:spPr>
          <a:xfrm>
            <a:off x="7164288" y="2924944"/>
            <a:ext cx="122413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D27EB33A-1A5F-4AA3-B756-73153B43E17A}"/>
              </a:ext>
            </a:extLst>
          </p:cNvPr>
          <p:cNvSpPr txBox="1"/>
          <p:nvPr/>
        </p:nvSpPr>
        <p:spPr>
          <a:xfrm>
            <a:off x="7236296" y="5805264"/>
            <a:ext cx="1152128" cy="369332"/>
          </a:xfrm>
          <a:prstGeom prst="rect">
            <a:avLst/>
          </a:prstGeom>
          <a:noFill/>
        </p:spPr>
        <p:txBody>
          <a:bodyPr wrap="square">
            <a:spAutoFit/>
          </a:bodyPr>
          <a:lstStyle/>
          <a:p>
            <a:r>
              <a:rPr lang="es-419" dirty="0"/>
              <a:t>0.50 mm</a:t>
            </a:r>
            <a:endParaRPr lang="es-CO" dirty="0"/>
          </a:p>
        </p:txBody>
      </p:sp>
      <p:cxnSp>
        <p:nvCxnSpPr>
          <p:cNvPr id="9" name="Conector recto 8">
            <a:extLst>
              <a:ext uri="{FF2B5EF4-FFF2-40B4-BE49-F238E27FC236}">
                <a16:creationId xmlns:a16="http://schemas.microsoft.com/office/drawing/2014/main" id="{06689165-3562-4822-A62D-7A5739C5B1ED}"/>
              </a:ext>
            </a:extLst>
          </p:cNvPr>
          <p:cNvCxnSpPr/>
          <p:nvPr/>
        </p:nvCxnSpPr>
        <p:spPr>
          <a:xfrm>
            <a:off x="7308304" y="6165304"/>
            <a:ext cx="122413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F1D18196-379D-4364-A87E-3B2EE0778F2F}"/>
              </a:ext>
            </a:extLst>
          </p:cNvPr>
          <p:cNvSpPr txBox="1"/>
          <p:nvPr/>
        </p:nvSpPr>
        <p:spPr>
          <a:xfrm>
            <a:off x="7236296" y="2564904"/>
            <a:ext cx="1008112" cy="369332"/>
          </a:xfrm>
          <a:prstGeom prst="rect">
            <a:avLst/>
          </a:prstGeom>
          <a:noFill/>
        </p:spPr>
        <p:txBody>
          <a:bodyPr wrap="square">
            <a:spAutoFit/>
          </a:bodyPr>
          <a:lstStyle/>
          <a:p>
            <a:r>
              <a:rPr lang="es-419" dirty="0"/>
              <a:t>0.50 mm</a:t>
            </a:r>
            <a:endParaRPr lang="es-CO"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DA76219-0E76-4DBA-B1D1-DAD76859C7BE}"/>
              </a:ext>
            </a:extLst>
          </p:cNvPr>
          <p:cNvPicPr>
            <a:picLocks noChangeAspect="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916430" y="76962"/>
            <a:ext cx="5279712" cy="6664406"/>
          </a:xfrm>
          <a:prstGeom prst="rect">
            <a:avLst/>
          </a:prstGeom>
        </p:spPr>
      </p:pic>
    </p:spTree>
    <p:extLst>
      <p:ext uri="{BB962C8B-B14F-4D97-AF65-F5344CB8AC3E}">
        <p14:creationId xmlns:p14="http://schemas.microsoft.com/office/powerpoint/2010/main" val="4034692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fragm arenita.jpg"/>
          <p:cNvPicPr>
            <a:picLocks noChangeAspect="1"/>
          </p:cNvPicPr>
          <p:nvPr/>
        </p:nvPicPr>
        <p:blipFill>
          <a:blip r:embed="rId2"/>
          <a:stretch>
            <a:fillRect/>
          </a:stretch>
        </p:blipFill>
        <p:spPr>
          <a:xfrm>
            <a:off x="2409825" y="590550"/>
            <a:ext cx="3643172" cy="4782666"/>
          </a:xfrm>
          <a:prstGeom prst="rect">
            <a:avLst/>
          </a:prstGeom>
        </p:spPr>
      </p:pic>
      <p:cxnSp>
        <p:nvCxnSpPr>
          <p:cNvPr id="3" name="Conector recto 2">
            <a:extLst>
              <a:ext uri="{FF2B5EF4-FFF2-40B4-BE49-F238E27FC236}">
                <a16:creationId xmlns:a16="http://schemas.microsoft.com/office/drawing/2014/main" id="{75BC8F10-774B-4B7F-A22C-22C037B376DE}"/>
              </a:ext>
            </a:extLst>
          </p:cNvPr>
          <p:cNvCxnSpPr/>
          <p:nvPr/>
        </p:nvCxnSpPr>
        <p:spPr>
          <a:xfrm>
            <a:off x="6516216" y="5157192"/>
            <a:ext cx="122413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447F0BAA-D88C-4907-BA68-BFADB5886611}"/>
              </a:ext>
            </a:extLst>
          </p:cNvPr>
          <p:cNvSpPr txBox="1"/>
          <p:nvPr/>
        </p:nvSpPr>
        <p:spPr>
          <a:xfrm>
            <a:off x="6660232" y="5229200"/>
            <a:ext cx="1440160" cy="369332"/>
          </a:xfrm>
          <a:prstGeom prst="rect">
            <a:avLst/>
          </a:prstGeom>
          <a:noFill/>
        </p:spPr>
        <p:txBody>
          <a:bodyPr wrap="square">
            <a:spAutoFit/>
          </a:bodyPr>
          <a:lstStyle/>
          <a:p>
            <a:r>
              <a:rPr lang="es-419" dirty="0"/>
              <a:t>1.0 mm</a:t>
            </a:r>
            <a:endParaRPr lang="es-CO"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fragm lutita.jpg"/>
          <p:cNvPicPr>
            <a:picLocks noChangeAspect="1"/>
          </p:cNvPicPr>
          <p:nvPr/>
        </p:nvPicPr>
        <p:blipFill>
          <a:blip r:embed="rId2"/>
          <a:stretch>
            <a:fillRect/>
          </a:stretch>
        </p:blipFill>
        <p:spPr>
          <a:xfrm>
            <a:off x="2328863" y="476250"/>
            <a:ext cx="3556006" cy="4680942"/>
          </a:xfrm>
          <a:prstGeom prst="rect">
            <a:avLst/>
          </a:prstGeom>
        </p:spPr>
      </p:pic>
      <p:cxnSp>
        <p:nvCxnSpPr>
          <p:cNvPr id="3" name="Conector recto 2">
            <a:extLst>
              <a:ext uri="{FF2B5EF4-FFF2-40B4-BE49-F238E27FC236}">
                <a16:creationId xmlns:a16="http://schemas.microsoft.com/office/drawing/2014/main" id="{3F3461C4-F432-44CC-9BD6-A1342F96C6BB}"/>
              </a:ext>
            </a:extLst>
          </p:cNvPr>
          <p:cNvCxnSpPr/>
          <p:nvPr/>
        </p:nvCxnSpPr>
        <p:spPr>
          <a:xfrm>
            <a:off x="6516216" y="5157192"/>
            <a:ext cx="122413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40906478-42B4-418D-AC26-B44636D570AD}"/>
              </a:ext>
            </a:extLst>
          </p:cNvPr>
          <p:cNvSpPr txBox="1"/>
          <p:nvPr/>
        </p:nvSpPr>
        <p:spPr>
          <a:xfrm>
            <a:off x="6588224" y="5157192"/>
            <a:ext cx="1296144" cy="369332"/>
          </a:xfrm>
          <a:prstGeom prst="rect">
            <a:avLst/>
          </a:prstGeom>
          <a:noFill/>
        </p:spPr>
        <p:txBody>
          <a:bodyPr wrap="square">
            <a:spAutoFit/>
          </a:bodyPr>
          <a:lstStyle/>
          <a:p>
            <a:r>
              <a:rPr lang="es-419" dirty="0"/>
              <a:t>  0.5 mm</a:t>
            </a:r>
            <a:endParaRPr lang="es-CO"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Frgm chert.jpg"/>
          <p:cNvPicPr>
            <a:picLocks noChangeAspect="1"/>
          </p:cNvPicPr>
          <p:nvPr/>
        </p:nvPicPr>
        <p:blipFill>
          <a:blip r:embed="rId2"/>
          <a:stretch>
            <a:fillRect/>
          </a:stretch>
        </p:blipFill>
        <p:spPr>
          <a:xfrm>
            <a:off x="2357422" y="274155"/>
            <a:ext cx="3781528" cy="5387094"/>
          </a:xfrm>
          <a:prstGeom prst="rect">
            <a:avLst/>
          </a:prstGeom>
        </p:spPr>
      </p:pic>
      <p:sp>
        <p:nvSpPr>
          <p:cNvPr id="3" name="CuadroTexto 2">
            <a:extLst>
              <a:ext uri="{FF2B5EF4-FFF2-40B4-BE49-F238E27FC236}">
                <a16:creationId xmlns:a16="http://schemas.microsoft.com/office/drawing/2014/main" id="{2F0E96C2-4C75-4D04-9343-A47AD65E41A4}"/>
              </a:ext>
            </a:extLst>
          </p:cNvPr>
          <p:cNvSpPr txBox="1"/>
          <p:nvPr/>
        </p:nvSpPr>
        <p:spPr>
          <a:xfrm>
            <a:off x="6588224" y="5157192"/>
            <a:ext cx="1296144" cy="369332"/>
          </a:xfrm>
          <a:prstGeom prst="rect">
            <a:avLst/>
          </a:prstGeom>
          <a:noFill/>
        </p:spPr>
        <p:txBody>
          <a:bodyPr wrap="square">
            <a:spAutoFit/>
          </a:bodyPr>
          <a:lstStyle/>
          <a:p>
            <a:r>
              <a:rPr lang="es-419" dirty="0"/>
              <a:t>  1.0 mm</a:t>
            </a:r>
            <a:endParaRPr lang="es-CO" dirty="0"/>
          </a:p>
        </p:txBody>
      </p:sp>
      <p:cxnSp>
        <p:nvCxnSpPr>
          <p:cNvPr id="4" name="Conector recto 3">
            <a:extLst>
              <a:ext uri="{FF2B5EF4-FFF2-40B4-BE49-F238E27FC236}">
                <a16:creationId xmlns:a16="http://schemas.microsoft.com/office/drawing/2014/main" id="{A2B4C7BA-FA0D-464D-A957-3422138D3A9E}"/>
              </a:ext>
            </a:extLst>
          </p:cNvPr>
          <p:cNvCxnSpPr/>
          <p:nvPr/>
        </p:nvCxnSpPr>
        <p:spPr>
          <a:xfrm>
            <a:off x="6516216" y="5229200"/>
            <a:ext cx="1224136"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Lv.jpg"/>
          <p:cNvPicPr>
            <a:picLocks noChangeAspect="1"/>
          </p:cNvPicPr>
          <p:nvPr/>
        </p:nvPicPr>
        <p:blipFill>
          <a:blip r:embed="rId2"/>
          <a:stretch>
            <a:fillRect/>
          </a:stretch>
        </p:blipFill>
        <p:spPr>
          <a:xfrm>
            <a:off x="2428875" y="495300"/>
            <a:ext cx="4286250" cy="5867400"/>
          </a:xfrm>
          <a:prstGeom prst="rect">
            <a:avLst/>
          </a:prstGeom>
        </p:spPr>
      </p:pic>
      <p:cxnSp>
        <p:nvCxnSpPr>
          <p:cNvPr id="3" name="Conector recto 2">
            <a:extLst>
              <a:ext uri="{FF2B5EF4-FFF2-40B4-BE49-F238E27FC236}">
                <a16:creationId xmlns:a16="http://schemas.microsoft.com/office/drawing/2014/main" id="{45BA3E3A-CD12-4198-B472-AC931C8C6801}"/>
              </a:ext>
            </a:extLst>
          </p:cNvPr>
          <p:cNvCxnSpPr/>
          <p:nvPr/>
        </p:nvCxnSpPr>
        <p:spPr>
          <a:xfrm>
            <a:off x="6948264" y="5229200"/>
            <a:ext cx="122413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E9C953F4-2438-40C2-B798-B097E24C525B}"/>
              </a:ext>
            </a:extLst>
          </p:cNvPr>
          <p:cNvSpPr txBox="1"/>
          <p:nvPr/>
        </p:nvSpPr>
        <p:spPr>
          <a:xfrm>
            <a:off x="7020272" y="5373216"/>
            <a:ext cx="1152128" cy="369332"/>
          </a:xfrm>
          <a:prstGeom prst="rect">
            <a:avLst/>
          </a:prstGeom>
          <a:noFill/>
        </p:spPr>
        <p:txBody>
          <a:bodyPr wrap="square">
            <a:spAutoFit/>
          </a:bodyPr>
          <a:lstStyle/>
          <a:p>
            <a:r>
              <a:rPr lang="es-419" dirty="0"/>
              <a:t>0.5 mm</a:t>
            </a:r>
            <a:endParaRPr lang="es-CO"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glauconita chert.jpg"/>
          <p:cNvPicPr>
            <a:picLocks noChangeAspect="1"/>
          </p:cNvPicPr>
          <p:nvPr/>
        </p:nvPicPr>
        <p:blipFill>
          <a:blip r:embed="rId2"/>
          <a:stretch>
            <a:fillRect/>
          </a:stretch>
        </p:blipFill>
        <p:spPr>
          <a:xfrm>
            <a:off x="2500298" y="354284"/>
            <a:ext cx="4143404" cy="6149432"/>
          </a:xfrm>
          <a:prstGeom prst="rect">
            <a:avLst/>
          </a:prstGeom>
        </p:spPr>
      </p:pic>
      <p:cxnSp>
        <p:nvCxnSpPr>
          <p:cNvPr id="3" name="Conector recto 2">
            <a:extLst>
              <a:ext uri="{FF2B5EF4-FFF2-40B4-BE49-F238E27FC236}">
                <a16:creationId xmlns:a16="http://schemas.microsoft.com/office/drawing/2014/main" id="{1E6FB4D1-75A4-499A-BDFE-522D840815A8}"/>
              </a:ext>
            </a:extLst>
          </p:cNvPr>
          <p:cNvCxnSpPr/>
          <p:nvPr/>
        </p:nvCxnSpPr>
        <p:spPr>
          <a:xfrm>
            <a:off x="6804248" y="2492896"/>
            <a:ext cx="122413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1B2BA22E-99F6-41FB-BBA8-50E81F9DC4E5}"/>
              </a:ext>
            </a:extLst>
          </p:cNvPr>
          <p:cNvSpPr txBox="1"/>
          <p:nvPr/>
        </p:nvSpPr>
        <p:spPr>
          <a:xfrm>
            <a:off x="7236296" y="5373216"/>
            <a:ext cx="1008112" cy="369332"/>
          </a:xfrm>
          <a:prstGeom prst="rect">
            <a:avLst/>
          </a:prstGeom>
          <a:noFill/>
        </p:spPr>
        <p:txBody>
          <a:bodyPr wrap="square">
            <a:spAutoFit/>
          </a:bodyPr>
          <a:lstStyle/>
          <a:p>
            <a:r>
              <a:rPr lang="es-419" dirty="0"/>
              <a:t>0.5 mm</a:t>
            </a:r>
            <a:endParaRPr lang="es-CO" dirty="0"/>
          </a:p>
        </p:txBody>
      </p:sp>
      <p:sp>
        <p:nvSpPr>
          <p:cNvPr id="6" name="CuadroTexto 5">
            <a:extLst>
              <a:ext uri="{FF2B5EF4-FFF2-40B4-BE49-F238E27FC236}">
                <a16:creationId xmlns:a16="http://schemas.microsoft.com/office/drawing/2014/main" id="{86200BB9-FC41-4624-BC76-766F209E74F9}"/>
              </a:ext>
            </a:extLst>
          </p:cNvPr>
          <p:cNvSpPr txBox="1"/>
          <p:nvPr/>
        </p:nvSpPr>
        <p:spPr>
          <a:xfrm>
            <a:off x="7020272" y="2636912"/>
            <a:ext cx="1008112" cy="369332"/>
          </a:xfrm>
          <a:prstGeom prst="rect">
            <a:avLst/>
          </a:prstGeom>
          <a:noFill/>
        </p:spPr>
        <p:txBody>
          <a:bodyPr wrap="square">
            <a:spAutoFit/>
          </a:bodyPr>
          <a:lstStyle/>
          <a:p>
            <a:r>
              <a:rPr lang="es-419" dirty="0"/>
              <a:t>0.5 mm</a:t>
            </a:r>
            <a:endParaRPr lang="es-CO" dirty="0"/>
          </a:p>
        </p:txBody>
      </p:sp>
      <p:cxnSp>
        <p:nvCxnSpPr>
          <p:cNvPr id="8" name="Conector recto 7">
            <a:extLst>
              <a:ext uri="{FF2B5EF4-FFF2-40B4-BE49-F238E27FC236}">
                <a16:creationId xmlns:a16="http://schemas.microsoft.com/office/drawing/2014/main" id="{E0E266DD-3F13-4D96-83DF-BCA8B13340D7}"/>
              </a:ext>
            </a:extLst>
          </p:cNvPr>
          <p:cNvCxnSpPr/>
          <p:nvPr/>
        </p:nvCxnSpPr>
        <p:spPr>
          <a:xfrm>
            <a:off x="7100664" y="5381600"/>
            <a:ext cx="1224136"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C140962-567A-459C-9242-C5D77A132EDF}"/>
              </a:ext>
            </a:extLst>
          </p:cNvPr>
          <p:cNvPicPr>
            <a:picLocks noChangeAspect="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403648" y="1464795"/>
            <a:ext cx="6120680" cy="3794487"/>
          </a:xfrm>
          <a:prstGeom prst="rect">
            <a:avLst/>
          </a:prstGeom>
        </p:spPr>
      </p:pic>
    </p:spTree>
    <p:extLst>
      <p:ext uri="{BB962C8B-B14F-4D97-AF65-F5344CB8AC3E}">
        <p14:creationId xmlns:p14="http://schemas.microsoft.com/office/powerpoint/2010/main" val="1772665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5AF360-7214-4010-ABD7-436A33E37CFD}"/>
              </a:ext>
            </a:extLst>
          </p:cNvPr>
          <p:cNvSpPr>
            <a:spLocks noGrp="1"/>
          </p:cNvSpPr>
          <p:nvPr>
            <p:ph type="title"/>
          </p:nvPr>
        </p:nvSpPr>
        <p:spPr/>
        <p:txBody>
          <a:bodyPr/>
          <a:lstStyle/>
          <a:p>
            <a:endParaRPr lang="es-CO"/>
          </a:p>
        </p:txBody>
      </p:sp>
      <p:sp>
        <p:nvSpPr>
          <p:cNvPr id="4" name="AutoShape 2" descr="Shale is a common sedimentary rock, known for flaking into sheets.">
            <a:extLst>
              <a:ext uri="{FF2B5EF4-FFF2-40B4-BE49-F238E27FC236}">
                <a16:creationId xmlns:a16="http://schemas.microsoft.com/office/drawing/2014/main" id="{75CDFDBF-20FD-4009-858D-4FE26C211CE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036" name="Picture 12" descr="Shale: Sedimentary Rock - Pictures, Definition &amp; More">
            <a:extLst>
              <a:ext uri="{FF2B5EF4-FFF2-40B4-BE49-F238E27FC236}">
                <a16:creationId xmlns:a16="http://schemas.microsoft.com/office/drawing/2014/main" id="{238D4050-237D-479F-BFF7-2324FE55B6E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1340768"/>
            <a:ext cx="6120680" cy="4590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425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4E78C3B-7911-4384-B7D0-EBAAC2CC1B18}"/>
              </a:ext>
            </a:extLst>
          </p:cNvPr>
          <p:cNvPicPr>
            <a:picLocks noChangeAspect="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475656" y="700462"/>
            <a:ext cx="6153398" cy="5932179"/>
          </a:xfrm>
          <a:prstGeom prst="rect">
            <a:avLst/>
          </a:prstGeom>
        </p:spPr>
      </p:pic>
    </p:spTree>
    <p:extLst>
      <p:ext uri="{BB962C8B-B14F-4D97-AF65-F5344CB8AC3E}">
        <p14:creationId xmlns:p14="http://schemas.microsoft.com/office/powerpoint/2010/main" val="22609115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clasifolkarenitas.JPG"/>
          <p:cNvPicPr>
            <a:picLocks noChangeAspect="1"/>
          </p:cNvPicPr>
          <p:nvPr/>
        </p:nvPicPr>
        <p:blipFill>
          <a:blip r:embed="rId2">
            <a:duotone>
              <a:prstClr val="black"/>
              <a:srgbClr val="D9C3A5">
                <a:tint val="50000"/>
                <a:satMod val="180000"/>
              </a:srgbClr>
            </a:duotone>
          </a:blip>
          <a:stretch>
            <a:fillRect/>
          </a:stretch>
        </p:blipFill>
        <p:spPr>
          <a:xfrm>
            <a:off x="197663" y="857232"/>
            <a:ext cx="8262636" cy="485778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pic>
        <p:nvPicPr>
          <p:cNvPr id="4" name="3 Marcador de contenido" descr="clasificac williamsetal.jpg"/>
          <p:cNvPicPr>
            <a:picLocks noGrp="1" noChangeAspect="1"/>
          </p:cNvPicPr>
          <p:nvPr>
            <p:ph idx="1"/>
          </p:nvPr>
        </p:nvPicPr>
        <p:blipFill>
          <a:blip r:embed="rId2">
            <a:duotone>
              <a:prstClr val="black"/>
              <a:srgbClr val="D9C3A5">
                <a:tint val="50000"/>
                <a:satMod val="180000"/>
              </a:srgbClr>
            </a:duotone>
          </a:blip>
          <a:stretch>
            <a:fillRect/>
          </a:stretch>
        </p:blipFill>
        <p:spPr>
          <a:xfrm>
            <a:off x="285720" y="1214422"/>
            <a:ext cx="8240995" cy="4927261"/>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0325" y="1536700"/>
            <a:ext cx="3689350" cy="1190625"/>
            <a:chOff x="38" y="829"/>
            <a:chExt cx="2324" cy="750"/>
          </a:xfrm>
        </p:grpSpPr>
        <p:sp>
          <p:nvSpPr>
            <p:cNvPr id="324611" name="Text Box 3"/>
            <p:cNvSpPr txBox="1">
              <a:spLocks noChangeArrowheads="1"/>
            </p:cNvSpPr>
            <p:nvPr/>
          </p:nvSpPr>
          <p:spPr bwMode="auto">
            <a:xfrm>
              <a:off x="38" y="829"/>
              <a:ext cx="932" cy="231"/>
            </a:xfrm>
            <a:prstGeom prst="rect">
              <a:avLst/>
            </a:prstGeom>
            <a:noFill/>
            <a:ln w="9525">
              <a:noFill/>
              <a:miter lim="800000"/>
              <a:headEnd/>
              <a:tailEnd/>
            </a:ln>
            <a:effectLst/>
          </p:spPr>
          <p:txBody>
            <a:bodyPr wrap="none">
              <a:spAutoFit/>
            </a:bodyPr>
            <a:lstStyle/>
            <a:p>
              <a:r>
                <a:rPr lang="en-CA" sz="1800">
                  <a:solidFill>
                    <a:schemeClr val="tx1"/>
                  </a:solidFill>
                  <a:latin typeface="Times New Roman" pitchFamily="18" charset="0"/>
                </a:rPr>
                <a:t>Conglomerate</a:t>
              </a:r>
            </a:p>
          </p:txBody>
        </p:sp>
        <p:sp>
          <p:nvSpPr>
            <p:cNvPr id="324612" name="Text Box 4"/>
            <p:cNvSpPr txBox="1">
              <a:spLocks noChangeArrowheads="1"/>
            </p:cNvSpPr>
            <p:nvPr/>
          </p:nvSpPr>
          <p:spPr bwMode="auto">
            <a:xfrm>
              <a:off x="1152" y="829"/>
              <a:ext cx="1210" cy="750"/>
            </a:xfrm>
            <a:prstGeom prst="rect">
              <a:avLst/>
            </a:prstGeom>
            <a:noFill/>
            <a:ln w="9525">
              <a:noFill/>
              <a:miter lim="800000"/>
              <a:headEnd/>
              <a:tailEnd/>
            </a:ln>
            <a:effectLst/>
          </p:spPr>
          <p:txBody>
            <a:bodyPr>
              <a:spAutoFit/>
            </a:bodyPr>
            <a:lstStyle/>
            <a:p>
              <a:r>
                <a:rPr lang="en-CA" sz="1800">
                  <a:solidFill>
                    <a:srgbClr val="000000"/>
                  </a:solidFill>
                  <a:latin typeface="Times New Roman" pitchFamily="18" charset="0"/>
                </a:rPr>
                <a:t>A rudite composed predominanty of rounded clasts.</a:t>
              </a:r>
              <a:endParaRPr lang="en-CA" sz="1800">
                <a:solidFill>
                  <a:schemeClr val="tx1"/>
                </a:solidFill>
                <a:latin typeface="Times New Roman" pitchFamily="18" charset="0"/>
              </a:endParaRPr>
            </a:p>
          </p:txBody>
        </p:sp>
      </p:grpSp>
      <p:sp>
        <p:nvSpPr>
          <p:cNvPr id="324613" name="Rectangle 5"/>
          <p:cNvSpPr>
            <a:spLocks noChangeArrowheads="1"/>
          </p:cNvSpPr>
          <p:nvPr/>
        </p:nvSpPr>
        <p:spPr bwMode="auto">
          <a:xfrm>
            <a:off x="4648200" y="1536700"/>
            <a:ext cx="4572000" cy="1739900"/>
          </a:xfrm>
          <a:prstGeom prst="rect">
            <a:avLst/>
          </a:prstGeom>
          <a:noFill/>
          <a:ln w="9525">
            <a:noFill/>
            <a:miter lim="800000"/>
            <a:headEnd/>
            <a:tailEnd/>
          </a:ln>
          <a:effectLst/>
        </p:spPr>
        <p:txBody>
          <a:bodyPr>
            <a:spAutoFit/>
          </a:bodyPr>
          <a:lstStyle/>
          <a:p>
            <a:r>
              <a:rPr lang="en-CA" sz="1800">
                <a:solidFill>
                  <a:srgbClr val="000000"/>
                </a:solidFill>
                <a:latin typeface="Times New Roman" pitchFamily="18" charset="0"/>
              </a:rPr>
              <a:t>Rounded clasts may indicate considerable distance of transport from source.  The significance will vary with the lithology of the clast (i.e., limestone clasts will become round a short distance from their source whereas quartzite will require much greater transport).</a:t>
            </a:r>
          </a:p>
        </p:txBody>
      </p:sp>
      <p:sp>
        <p:nvSpPr>
          <p:cNvPr id="324614" name="Text Box 6"/>
          <p:cNvSpPr txBox="1">
            <a:spLocks noChangeArrowheads="1"/>
          </p:cNvSpPr>
          <p:nvPr/>
        </p:nvSpPr>
        <p:spPr bwMode="auto">
          <a:xfrm>
            <a:off x="0" y="601663"/>
            <a:ext cx="9144000" cy="822325"/>
          </a:xfrm>
          <a:prstGeom prst="rect">
            <a:avLst/>
          </a:prstGeom>
          <a:noFill/>
          <a:ln w="9525">
            <a:noFill/>
            <a:miter lim="800000"/>
            <a:headEnd/>
            <a:tailEnd/>
          </a:ln>
          <a:effectLst/>
        </p:spPr>
        <p:txBody>
          <a:bodyPr>
            <a:spAutoFit/>
          </a:bodyPr>
          <a:lstStyle/>
          <a:p>
            <a:r>
              <a:rPr lang="en-US" sz="2400">
                <a:solidFill>
                  <a:schemeClr val="tx1"/>
                </a:solidFill>
                <a:latin typeface="Times New Roman" pitchFamily="18" charset="0"/>
              </a:rPr>
              <a:t>Rudites are classified on the basis of particle shape, packing  and composition.</a:t>
            </a:r>
            <a:endParaRPr lang="en-CA" sz="2400">
              <a:solidFill>
                <a:schemeClr val="tx1"/>
              </a:solidFill>
              <a:latin typeface="Times New Roman" pitchFamily="18" charset="0"/>
            </a:endParaRPr>
          </a:p>
        </p:txBody>
      </p:sp>
      <p:sp>
        <p:nvSpPr>
          <p:cNvPr id="324615" name="Text Box 7"/>
          <p:cNvSpPr txBox="1">
            <a:spLocks noChangeArrowheads="1"/>
          </p:cNvSpPr>
          <p:nvPr/>
        </p:nvSpPr>
        <p:spPr bwMode="auto">
          <a:xfrm>
            <a:off x="60325" y="41275"/>
            <a:ext cx="3351213" cy="457200"/>
          </a:xfrm>
          <a:prstGeom prst="rect">
            <a:avLst/>
          </a:prstGeom>
          <a:noFill/>
          <a:ln w="9525">
            <a:noFill/>
            <a:miter lim="800000"/>
            <a:headEnd/>
            <a:tailEnd/>
          </a:ln>
          <a:effectLst/>
        </p:spPr>
        <p:txBody>
          <a:bodyPr wrap="none">
            <a:spAutoFit/>
          </a:bodyPr>
          <a:lstStyle/>
          <a:p>
            <a:r>
              <a:rPr lang="en-US" sz="2400" b="1">
                <a:solidFill>
                  <a:schemeClr val="accent2"/>
                </a:solidFill>
                <a:latin typeface="Times New Roman" pitchFamily="18" charset="0"/>
              </a:rPr>
              <a:t>Classification of Rudites</a:t>
            </a:r>
            <a:endParaRPr lang="en-CA" sz="2400" b="1">
              <a:solidFill>
                <a:schemeClr val="accent2"/>
              </a:solidFill>
              <a:latin typeface="Times New Roman" pitchFamily="18" charset="0"/>
            </a:endParaRPr>
          </a:p>
        </p:txBody>
      </p:sp>
      <p:grpSp>
        <p:nvGrpSpPr>
          <p:cNvPr id="3" name="Group 8"/>
          <p:cNvGrpSpPr>
            <a:grpSpLocks/>
          </p:cNvGrpSpPr>
          <p:nvPr/>
        </p:nvGrpSpPr>
        <p:grpSpPr bwMode="auto">
          <a:xfrm>
            <a:off x="136525" y="3067050"/>
            <a:ext cx="7388225" cy="3778250"/>
            <a:chOff x="0" y="1932"/>
            <a:chExt cx="4654" cy="2380"/>
          </a:xfrm>
        </p:grpSpPr>
        <p:sp>
          <p:nvSpPr>
            <p:cNvPr id="324617" name="Rectangle 9"/>
            <p:cNvSpPr>
              <a:spLocks noChangeArrowheads="1"/>
            </p:cNvSpPr>
            <p:nvPr/>
          </p:nvSpPr>
          <p:spPr bwMode="auto">
            <a:xfrm>
              <a:off x="0" y="4120"/>
              <a:ext cx="4654" cy="192"/>
            </a:xfrm>
            <a:prstGeom prst="rect">
              <a:avLst/>
            </a:prstGeom>
            <a:noFill/>
            <a:ln w="9525">
              <a:noFill/>
              <a:miter lim="800000"/>
              <a:headEnd/>
              <a:tailEnd/>
            </a:ln>
            <a:effectLst/>
          </p:spPr>
          <p:txBody>
            <a:bodyPr wrap="none">
              <a:spAutoFit/>
            </a:bodyPr>
            <a:lstStyle/>
            <a:p>
              <a:r>
                <a:rPr lang="en-CA" sz="1400" b="1">
                  <a:solidFill>
                    <a:schemeClr val="tx1"/>
                  </a:solidFill>
                  <a:latin typeface="Times New Roman" pitchFamily="18" charset="0"/>
                </a:rPr>
                <a:t>http://www.geographyinaction.co.uk/Assets/Photo_albums/Seven/pages/Conglomerate_jpg.htm</a:t>
              </a:r>
            </a:p>
          </p:txBody>
        </p:sp>
        <p:pic>
          <p:nvPicPr>
            <p:cNvPr id="324618" name="Picture 10" descr="Conglomerate"/>
            <p:cNvPicPr>
              <a:picLocks noChangeAspect="1" noChangeArrowheads="1"/>
            </p:cNvPicPr>
            <p:nvPr/>
          </p:nvPicPr>
          <p:blipFill>
            <a:blip r:embed="rId2"/>
            <a:srcRect/>
            <a:stretch>
              <a:fillRect/>
            </a:stretch>
          </p:blipFill>
          <p:spPr bwMode="auto">
            <a:xfrm>
              <a:off x="0" y="1932"/>
              <a:ext cx="2832" cy="2124"/>
            </a:xfrm>
            <a:prstGeom prst="rect">
              <a:avLst/>
            </a:prstGeom>
            <a:noFill/>
          </p:spPr>
        </p:pic>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ChangeArrowheads="1"/>
          </p:cNvSpPr>
          <p:nvPr/>
        </p:nvSpPr>
        <p:spPr bwMode="auto">
          <a:xfrm>
            <a:off x="0" y="0"/>
            <a:ext cx="9144000" cy="915988"/>
          </a:xfrm>
          <a:prstGeom prst="rect">
            <a:avLst/>
          </a:prstGeom>
          <a:noFill/>
          <a:ln w="9525">
            <a:noFill/>
            <a:miter lim="800000"/>
            <a:headEnd/>
            <a:tailEnd/>
          </a:ln>
          <a:effectLst/>
        </p:spPr>
        <p:txBody>
          <a:bodyPr>
            <a:spAutoFit/>
          </a:bodyPr>
          <a:lstStyle/>
          <a:p>
            <a:r>
              <a:rPr lang="en-CA" sz="1800" b="1">
                <a:solidFill>
                  <a:srgbClr val="000000"/>
                </a:solidFill>
                <a:latin typeface="Times New Roman" pitchFamily="18" charset="0"/>
              </a:rPr>
              <a:t>Note</a:t>
            </a:r>
            <a:r>
              <a:rPr lang="en-CA" sz="1800">
                <a:solidFill>
                  <a:schemeClr val="tx1"/>
                </a:solidFill>
                <a:latin typeface="Times New Roman" pitchFamily="18" charset="0"/>
              </a:rPr>
              <a:t>: in the following the rock names are given for rudites consisting of rounded clasts (conglomerates) but the term conglomerate may be replaced with the term "breccia" if the clasts comprising the rock are angular.</a:t>
            </a:r>
          </a:p>
        </p:txBody>
      </p:sp>
      <p:sp>
        <p:nvSpPr>
          <p:cNvPr id="327683" name="Text Box 3"/>
          <p:cNvSpPr txBox="1">
            <a:spLocks noChangeArrowheads="1"/>
          </p:cNvSpPr>
          <p:nvPr/>
        </p:nvSpPr>
        <p:spPr bwMode="auto">
          <a:xfrm>
            <a:off x="0" y="1066800"/>
            <a:ext cx="2101850" cy="808038"/>
          </a:xfrm>
          <a:prstGeom prst="rect">
            <a:avLst/>
          </a:prstGeom>
          <a:noFill/>
          <a:ln w="9525">
            <a:noFill/>
            <a:miter lim="800000"/>
            <a:headEnd/>
            <a:tailEnd/>
          </a:ln>
          <a:effectLst/>
        </p:spPr>
        <p:txBody>
          <a:bodyPr wrap="none">
            <a:spAutoFit/>
          </a:bodyPr>
          <a:lstStyle/>
          <a:p>
            <a:pPr>
              <a:spcBef>
                <a:spcPct val="50000"/>
              </a:spcBef>
            </a:pPr>
            <a:r>
              <a:rPr lang="en-CA" sz="1800" b="1">
                <a:solidFill>
                  <a:srgbClr val="000000"/>
                </a:solidFill>
                <a:latin typeface="Times New Roman" pitchFamily="18" charset="0"/>
              </a:rPr>
              <a:t>Orthoconglomerate</a:t>
            </a:r>
            <a:endParaRPr lang="en-CA" sz="1800" b="1">
              <a:solidFill>
                <a:schemeClr val="tx1"/>
              </a:solidFill>
              <a:latin typeface="Times New Roman" pitchFamily="18" charset="0"/>
            </a:endParaRPr>
          </a:p>
          <a:p>
            <a:pPr>
              <a:lnSpc>
                <a:spcPct val="30000"/>
              </a:lnSpc>
              <a:spcBef>
                <a:spcPct val="50000"/>
              </a:spcBef>
            </a:pPr>
            <a:r>
              <a:rPr lang="en-CA" sz="1800">
                <a:solidFill>
                  <a:schemeClr val="tx1"/>
                </a:solidFill>
                <a:latin typeface="Times New Roman" pitchFamily="18" charset="0"/>
              </a:rPr>
              <a:t>(clast-supported</a:t>
            </a:r>
          </a:p>
          <a:p>
            <a:pPr>
              <a:lnSpc>
                <a:spcPct val="30000"/>
              </a:lnSpc>
              <a:spcBef>
                <a:spcPct val="50000"/>
              </a:spcBef>
            </a:pPr>
            <a:r>
              <a:rPr lang="en-CA" sz="1800">
                <a:solidFill>
                  <a:schemeClr val="tx1"/>
                </a:solidFill>
                <a:latin typeface="Times New Roman" pitchFamily="18" charset="0"/>
              </a:rPr>
              <a:t>conglomerate)</a:t>
            </a:r>
          </a:p>
        </p:txBody>
      </p:sp>
      <p:sp>
        <p:nvSpPr>
          <p:cNvPr id="327684" name="Rectangle 4"/>
          <p:cNvSpPr>
            <a:spLocks noChangeArrowheads="1"/>
          </p:cNvSpPr>
          <p:nvPr/>
        </p:nvSpPr>
        <p:spPr bwMode="auto">
          <a:xfrm>
            <a:off x="2133600" y="1066800"/>
            <a:ext cx="3352800" cy="2563813"/>
          </a:xfrm>
          <a:prstGeom prst="rect">
            <a:avLst/>
          </a:prstGeom>
          <a:noFill/>
          <a:ln w="9525">
            <a:noFill/>
            <a:miter lim="800000"/>
            <a:headEnd/>
            <a:tailEnd/>
          </a:ln>
          <a:effectLst/>
        </p:spPr>
        <p:txBody>
          <a:bodyPr>
            <a:spAutoFit/>
          </a:bodyPr>
          <a:lstStyle/>
          <a:p>
            <a:r>
              <a:rPr lang="en-CA" sz="1800">
                <a:solidFill>
                  <a:srgbClr val="000000"/>
                </a:solidFill>
                <a:latin typeface="Times New Roman" pitchFamily="18" charset="0"/>
              </a:rPr>
              <a:t>A conglomerate in which all clasts are in contact with other clasts (i.e., the clasts support each other).  Such conglomerates may have no matrix between clasts (open framework) or spaces between clasts may be filled by a matrix of finer sediment (closed framework).</a:t>
            </a:r>
          </a:p>
        </p:txBody>
      </p:sp>
      <p:sp>
        <p:nvSpPr>
          <p:cNvPr id="327685" name="Text Box 5"/>
          <p:cNvSpPr txBox="1">
            <a:spLocks noChangeArrowheads="1"/>
          </p:cNvSpPr>
          <p:nvPr/>
        </p:nvSpPr>
        <p:spPr bwMode="auto">
          <a:xfrm>
            <a:off x="5486400" y="1092200"/>
            <a:ext cx="3657600" cy="3937000"/>
          </a:xfrm>
          <a:prstGeom prst="rect">
            <a:avLst/>
          </a:prstGeom>
          <a:noFill/>
          <a:ln w="9525">
            <a:noFill/>
            <a:miter lim="800000"/>
            <a:headEnd/>
            <a:tailEnd/>
          </a:ln>
          <a:effectLst/>
        </p:spPr>
        <p:txBody>
          <a:bodyPr>
            <a:spAutoFit/>
          </a:bodyPr>
          <a:lstStyle/>
          <a:p>
            <a:r>
              <a:rPr lang="en-CA" sz="1800">
                <a:solidFill>
                  <a:srgbClr val="000000"/>
                </a:solidFill>
                <a:latin typeface="Times New Roman" pitchFamily="18" charset="0"/>
              </a:rPr>
              <a:t>Clast-supported framework is typical of gravels deposited from water flows in which gravel-size sediment predominates.  Open framework suggests an efficient sorting mechanism that caused selective removal of finer grained sediment.  Closed framework suggests that the transporting agent was less able to selectively remove the finer fractions or was varying in competence, depositing the framework-filling sediment well after the gravel-size sediment had been deposited.</a:t>
            </a:r>
          </a:p>
        </p:txBody>
      </p:sp>
      <p:pic>
        <p:nvPicPr>
          <p:cNvPr id="327686" name="Picture 6" descr="orthoconglomdiagram"/>
          <p:cNvPicPr>
            <a:picLocks noChangeAspect="1" noChangeArrowheads="1"/>
          </p:cNvPicPr>
          <p:nvPr/>
        </p:nvPicPr>
        <p:blipFill>
          <a:blip r:embed="rId2"/>
          <a:srcRect/>
          <a:stretch>
            <a:fillRect/>
          </a:stretch>
        </p:blipFill>
        <p:spPr bwMode="auto">
          <a:xfrm>
            <a:off x="-381000" y="3860800"/>
            <a:ext cx="6496050" cy="2795588"/>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ChangeArrowheads="1"/>
          </p:cNvSpPr>
          <p:nvPr/>
        </p:nvSpPr>
        <p:spPr bwMode="auto">
          <a:xfrm>
            <a:off x="76200" y="0"/>
            <a:ext cx="2133600" cy="808038"/>
          </a:xfrm>
          <a:prstGeom prst="rect">
            <a:avLst/>
          </a:prstGeom>
          <a:noFill/>
          <a:ln w="9525">
            <a:noFill/>
            <a:miter lim="800000"/>
            <a:headEnd/>
            <a:tailEnd/>
          </a:ln>
          <a:effectLst/>
        </p:spPr>
        <p:txBody>
          <a:bodyPr>
            <a:spAutoFit/>
          </a:bodyPr>
          <a:lstStyle/>
          <a:p>
            <a:pPr>
              <a:spcBef>
                <a:spcPct val="50000"/>
              </a:spcBef>
            </a:pPr>
            <a:r>
              <a:rPr lang="en-CA" sz="1800" b="1">
                <a:solidFill>
                  <a:srgbClr val="000000"/>
                </a:solidFill>
                <a:latin typeface="Times New Roman" pitchFamily="18" charset="0"/>
              </a:rPr>
              <a:t>Paraconglomerate </a:t>
            </a:r>
            <a:endParaRPr lang="en-CA" sz="1800" b="1">
              <a:solidFill>
                <a:schemeClr val="tx1"/>
              </a:solidFill>
              <a:latin typeface="Times New Roman" pitchFamily="18" charset="0"/>
            </a:endParaRPr>
          </a:p>
          <a:p>
            <a:pPr>
              <a:lnSpc>
                <a:spcPct val="30000"/>
              </a:lnSpc>
              <a:spcBef>
                <a:spcPct val="50000"/>
              </a:spcBef>
            </a:pPr>
            <a:r>
              <a:rPr lang="en-CA" sz="1800">
                <a:solidFill>
                  <a:schemeClr val="tx1"/>
                </a:solidFill>
                <a:latin typeface="Times New Roman" pitchFamily="18" charset="0"/>
              </a:rPr>
              <a:t>(matrix-supported </a:t>
            </a:r>
          </a:p>
          <a:p>
            <a:pPr>
              <a:lnSpc>
                <a:spcPct val="30000"/>
              </a:lnSpc>
              <a:spcBef>
                <a:spcPct val="50000"/>
              </a:spcBef>
            </a:pPr>
            <a:r>
              <a:rPr lang="en-CA" sz="1800">
                <a:solidFill>
                  <a:schemeClr val="tx1"/>
                </a:solidFill>
                <a:latin typeface="Times New Roman" pitchFamily="18" charset="0"/>
              </a:rPr>
              <a:t>conglomerate)</a:t>
            </a:r>
          </a:p>
        </p:txBody>
      </p:sp>
      <p:sp>
        <p:nvSpPr>
          <p:cNvPr id="329731" name="Rectangle 3"/>
          <p:cNvSpPr>
            <a:spLocks noChangeArrowheads="1"/>
          </p:cNvSpPr>
          <p:nvPr/>
        </p:nvSpPr>
        <p:spPr bwMode="auto">
          <a:xfrm>
            <a:off x="2581275" y="57150"/>
            <a:ext cx="2066925" cy="1465263"/>
          </a:xfrm>
          <a:prstGeom prst="rect">
            <a:avLst/>
          </a:prstGeom>
          <a:noFill/>
          <a:ln w="9525">
            <a:noFill/>
            <a:miter lim="800000"/>
            <a:headEnd/>
            <a:tailEnd/>
          </a:ln>
          <a:effectLst/>
        </p:spPr>
        <p:txBody>
          <a:bodyPr>
            <a:spAutoFit/>
          </a:bodyPr>
          <a:lstStyle/>
          <a:p>
            <a:r>
              <a:rPr lang="en-CA" sz="1800">
                <a:solidFill>
                  <a:srgbClr val="000000"/>
                </a:solidFill>
                <a:latin typeface="Times New Roman" pitchFamily="18" charset="0"/>
              </a:rPr>
              <a:t>A conglomerate in which most clasts are not in contact; i.e., the matrix supports the clasts.</a:t>
            </a:r>
          </a:p>
        </p:txBody>
      </p:sp>
      <p:sp>
        <p:nvSpPr>
          <p:cNvPr id="329732" name="Rectangle 4"/>
          <p:cNvSpPr>
            <a:spLocks noChangeArrowheads="1"/>
          </p:cNvSpPr>
          <p:nvPr/>
        </p:nvSpPr>
        <p:spPr bwMode="auto">
          <a:xfrm>
            <a:off x="4648200" y="0"/>
            <a:ext cx="4343400" cy="1190625"/>
          </a:xfrm>
          <a:prstGeom prst="rect">
            <a:avLst/>
          </a:prstGeom>
          <a:noFill/>
          <a:ln w="9525">
            <a:noFill/>
            <a:miter lim="800000"/>
            <a:headEnd/>
            <a:tailEnd/>
          </a:ln>
          <a:effectLst/>
        </p:spPr>
        <p:txBody>
          <a:bodyPr>
            <a:spAutoFit/>
          </a:bodyPr>
          <a:lstStyle/>
          <a:p>
            <a:r>
              <a:rPr lang="en-CA" sz="1800">
                <a:solidFill>
                  <a:srgbClr val="000000"/>
                </a:solidFill>
                <a:latin typeface="Times New Roman" pitchFamily="18" charset="0"/>
              </a:rPr>
              <a:t>Typical of the deposits of debris flows or water flows in which gravel size clasts were not abundant in comparison to the finer grain sizes.</a:t>
            </a:r>
          </a:p>
        </p:txBody>
      </p:sp>
      <p:pic>
        <p:nvPicPr>
          <p:cNvPr id="329733" name="Picture 5" descr="paraconglomslide"/>
          <p:cNvPicPr>
            <a:picLocks noChangeAspect="1" noChangeArrowheads="1"/>
          </p:cNvPicPr>
          <p:nvPr/>
        </p:nvPicPr>
        <p:blipFill>
          <a:blip r:embed="rId2"/>
          <a:srcRect/>
          <a:stretch>
            <a:fillRect/>
          </a:stretch>
        </p:blipFill>
        <p:spPr bwMode="auto">
          <a:xfrm>
            <a:off x="0" y="3200400"/>
            <a:ext cx="3965575" cy="3417888"/>
          </a:xfrm>
          <a:prstGeom prst="rect">
            <a:avLst/>
          </a:prstGeom>
          <a:noFill/>
        </p:spPr>
      </p:pic>
      <p:grpSp>
        <p:nvGrpSpPr>
          <p:cNvPr id="2" name="Group 6"/>
          <p:cNvGrpSpPr>
            <a:grpSpLocks/>
          </p:cNvGrpSpPr>
          <p:nvPr/>
        </p:nvGrpSpPr>
        <p:grpSpPr bwMode="auto">
          <a:xfrm>
            <a:off x="3392488" y="1981200"/>
            <a:ext cx="5751512" cy="4222750"/>
            <a:chOff x="2137" y="1248"/>
            <a:chExt cx="3623" cy="2660"/>
          </a:xfrm>
        </p:grpSpPr>
        <p:sp>
          <p:nvSpPr>
            <p:cNvPr id="329735" name="Rectangle 7"/>
            <p:cNvSpPr>
              <a:spLocks noChangeArrowheads="1"/>
            </p:cNvSpPr>
            <p:nvPr/>
          </p:nvSpPr>
          <p:spPr bwMode="auto">
            <a:xfrm>
              <a:off x="2137" y="3696"/>
              <a:ext cx="3623" cy="212"/>
            </a:xfrm>
            <a:prstGeom prst="rect">
              <a:avLst/>
            </a:prstGeom>
            <a:noFill/>
            <a:ln w="9525">
              <a:noFill/>
              <a:miter lim="800000"/>
              <a:headEnd/>
              <a:tailEnd/>
            </a:ln>
            <a:effectLst/>
          </p:spPr>
          <p:txBody>
            <a:bodyPr wrap="none">
              <a:spAutoFit/>
            </a:bodyPr>
            <a:lstStyle/>
            <a:p>
              <a:r>
                <a:rPr lang="en-CA" sz="1600">
                  <a:solidFill>
                    <a:schemeClr val="tx1"/>
                  </a:solidFill>
                  <a:latin typeface="Times New Roman" pitchFamily="18" charset="0"/>
                </a:rPr>
                <a:t>http://www.science.uwaterloo.ca/course_notes/earth/earth390/6.GIF</a:t>
              </a:r>
            </a:p>
          </p:txBody>
        </p:sp>
        <p:pic>
          <p:nvPicPr>
            <p:cNvPr id="329736" name="Picture 8" descr="paracongl"/>
            <p:cNvPicPr>
              <a:picLocks noChangeAspect="1" noChangeArrowheads="1"/>
            </p:cNvPicPr>
            <p:nvPr/>
          </p:nvPicPr>
          <p:blipFill>
            <a:blip r:embed="rId3"/>
            <a:srcRect/>
            <a:stretch>
              <a:fillRect/>
            </a:stretch>
          </p:blipFill>
          <p:spPr bwMode="auto">
            <a:xfrm>
              <a:off x="2256" y="1248"/>
              <a:ext cx="3504" cy="2336"/>
            </a:xfrm>
            <a:prstGeom prst="rect">
              <a:avLst/>
            </a:prstGeom>
            <a:noFill/>
          </p:spPr>
        </p:pic>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54" name="Picture 2" descr="orthoandparadiagram"/>
          <p:cNvPicPr>
            <a:picLocks noChangeAspect="1" noChangeArrowheads="1"/>
          </p:cNvPicPr>
          <p:nvPr/>
        </p:nvPicPr>
        <p:blipFill>
          <a:blip r:embed="rId2"/>
          <a:srcRect/>
          <a:stretch>
            <a:fillRect/>
          </a:stretch>
        </p:blipFill>
        <p:spPr bwMode="auto">
          <a:xfrm>
            <a:off x="-381000" y="1484313"/>
            <a:ext cx="9753600" cy="3451225"/>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ChangeArrowheads="1"/>
          </p:cNvSpPr>
          <p:nvPr/>
        </p:nvSpPr>
        <p:spPr bwMode="auto">
          <a:xfrm>
            <a:off x="0" y="90488"/>
            <a:ext cx="1504950" cy="641350"/>
          </a:xfrm>
          <a:prstGeom prst="rect">
            <a:avLst/>
          </a:prstGeom>
          <a:noFill/>
          <a:ln w="9525">
            <a:noFill/>
            <a:miter lim="800000"/>
            <a:headEnd/>
            <a:tailEnd/>
          </a:ln>
          <a:effectLst/>
        </p:spPr>
        <p:txBody>
          <a:bodyPr wrap="none">
            <a:spAutoFit/>
          </a:bodyPr>
          <a:lstStyle/>
          <a:p>
            <a:r>
              <a:rPr lang="en-CA" sz="1800" b="1">
                <a:solidFill>
                  <a:srgbClr val="000000"/>
                </a:solidFill>
                <a:latin typeface="Times New Roman" pitchFamily="18" charset="0"/>
              </a:rPr>
              <a:t>Polymictic</a:t>
            </a:r>
          </a:p>
          <a:p>
            <a:r>
              <a:rPr lang="en-CA" sz="1800" b="1">
                <a:solidFill>
                  <a:srgbClr val="000000"/>
                </a:solidFill>
                <a:latin typeface="Times New Roman" pitchFamily="18" charset="0"/>
              </a:rPr>
              <a:t>conglomerate</a:t>
            </a:r>
          </a:p>
        </p:txBody>
      </p:sp>
      <p:sp>
        <p:nvSpPr>
          <p:cNvPr id="331779" name="Rectangle 3"/>
          <p:cNvSpPr>
            <a:spLocks noChangeArrowheads="1"/>
          </p:cNvSpPr>
          <p:nvPr/>
        </p:nvSpPr>
        <p:spPr bwMode="auto">
          <a:xfrm>
            <a:off x="2057400" y="57150"/>
            <a:ext cx="2590800" cy="915988"/>
          </a:xfrm>
          <a:prstGeom prst="rect">
            <a:avLst/>
          </a:prstGeom>
          <a:noFill/>
          <a:ln w="9525">
            <a:noFill/>
            <a:miter lim="800000"/>
            <a:headEnd/>
            <a:tailEnd/>
          </a:ln>
          <a:effectLst/>
        </p:spPr>
        <p:txBody>
          <a:bodyPr>
            <a:spAutoFit/>
          </a:bodyPr>
          <a:lstStyle/>
          <a:p>
            <a:r>
              <a:rPr lang="en-CA" sz="1800">
                <a:solidFill>
                  <a:srgbClr val="000000"/>
                </a:solidFill>
                <a:latin typeface="Times New Roman" pitchFamily="18" charset="0"/>
              </a:rPr>
              <a:t>A conglomerate in which clasts include several different rock types.</a:t>
            </a:r>
          </a:p>
        </p:txBody>
      </p:sp>
      <p:sp>
        <p:nvSpPr>
          <p:cNvPr id="331780" name="Rectangle 4"/>
          <p:cNvSpPr>
            <a:spLocks noChangeArrowheads="1"/>
          </p:cNvSpPr>
          <p:nvPr/>
        </p:nvSpPr>
        <p:spPr bwMode="auto">
          <a:xfrm>
            <a:off x="4648200" y="38100"/>
            <a:ext cx="4495800" cy="1190625"/>
          </a:xfrm>
          <a:prstGeom prst="rect">
            <a:avLst/>
          </a:prstGeom>
          <a:noFill/>
          <a:ln w="9525">
            <a:noFill/>
            <a:miter lim="800000"/>
            <a:headEnd/>
            <a:tailEnd/>
          </a:ln>
          <a:effectLst/>
        </p:spPr>
        <p:txBody>
          <a:bodyPr>
            <a:spAutoFit/>
          </a:bodyPr>
          <a:lstStyle/>
          <a:p>
            <a:r>
              <a:rPr lang="en-CA" sz="1800">
                <a:solidFill>
                  <a:srgbClr val="000000"/>
                </a:solidFill>
                <a:latin typeface="Times New Roman" pitchFamily="18" charset="0"/>
              </a:rPr>
              <a:t>Conglomerates that include clasts from a wide-variety of source rocks, possibly derived over a wide geographical area or a smaller but geologically complex area.</a:t>
            </a:r>
          </a:p>
        </p:txBody>
      </p:sp>
      <p:sp>
        <p:nvSpPr>
          <p:cNvPr id="331781" name="Text Box 5"/>
          <p:cNvSpPr txBox="1">
            <a:spLocks noChangeArrowheads="1"/>
          </p:cNvSpPr>
          <p:nvPr/>
        </p:nvSpPr>
        <p:spPr bwMode="auto">
          <a:xfrm>
            <a:off x="0" y="3479800"/>
            <a:ext cx="1504950" cy="915988"/>
          </a:xfrm>
          <a:prstGeom prst="rect">
            <a:avLst/>
          </a:prstGeom>
          <a:noFill/>
          <a:ln w="9525">
            <a:noFill/>
            <a:miter lim="800000"/>
            <a:headEnd/>
            <a:tailEnd/>
          </a:ln>
          <a:effectLst/>
        </p:spPr>
        <p:txBody>
          <a:bodyPr wrap="none">
            <a:spAutoFit/>
          </a:bodyPr>
          <a:lstStyle/>
          <a:p>
            <a:r>
              <a:rPr lang="en-CA" sz="1800" b="1">
                <a:solidFill>
                  <a:srgbClr val="000000"/>
                </a:solidFill>
                <a:latin typeface="Times New Roman" pitchFamily="18" charset="0"/>
              </a:rPr>
              <a:t>Oligomictic</a:t>
            </a:r>
            <a:r>
              <a:rPr lang="pl-PL" sz="1800" b="1">
                <a:solidFill>
                  <a:srgbClr val="000000"/>
                </a:solidFill>
                <a:latin typeface="Times New Roman" pitchFamily="18" charset="0"/>
              </a:rPr>
              <a:t> </a:t>
            </a:r>
          </a:p>
          <a:p>
            <a:r>
              <a:rPr lang="pl-PL" sz="1800" b="1">
                <a:solidFill>
                  <a:srgbClr val="000000"/>
                </a:solidFill>
                <a:latin typeface="Times New Roman" pitchFamily="18" charset="0"/>
              </a:rPr>
              <a:t>(monomictic)</a:t>
            </a:r>
            <a:endParaRPr lang="en-CA" sz="1800" b="1">
              <a:solidFill>
                <a:srgbClr val="000000"/>
              </a:solidFill>
              <a:latin typeface="Times New Roman" pitchFamily="18" charset="0"/>
            </a:endParaRPr>
          </a:p>
          <a:p>
            <a:r>
              <a:rPr lang="en-CA" sz="1800" b="1">
                <a:solidFill>
                  <a:srgbClr val="000000"/>
                </a:solidFill>
                <a:latin typeface="Times New Roman" pitchFamily="18" charset="0"/>
              </a:rPr>
              <a:t>conglomerate</a:t>
            </a:r>
          </a:p>
        </p:txBody>
      </p:sp>
      <p:sp>
        <p:nvSpPr>
          <p:cNvPr id="331782" name="Rectangle 6"/>
          <p:cNvSpPr>
            <a:spLocks noChangeArrowheads="1"/>
          </p:cNvSpPr>
          <p:nvPr/>
        </p:nvSpPr>
        <p:spPr bwMode="auto">
          <a:xfrm>
            <a:off x="2032000" y="3503613"/>
            <a:ext cx="2616200" cy="915987"/>
          </a:xfrm>
          <a:prstGeom prst="rect">
            <a:avLst/>
          </a:prstGeom>
          <a:noFill/>
          <a:ln w="9525">
            <a:noFill/>
            <a:miter lim="800000"/>
            <a:headEnd/>
            <a:tailEnd/>
          </a:ln>
          <a:effectLst/>
        </p:spPr>
        <p:txBody>
          <a:bodyPr>
            <a:spAutoFit/>
          </a:bodyPr>
          <a:lstStyle/>
          <a:p>
            <a:r>
              <a:rPr lang="en-CA" sz="1800">
                <a:solidFill>
                  <a:srgbClr val="000000"/>
                </a:solidFill>
                <a:latin typeface="Times New Roman" pitchFamily="18" charset="0"/>
              </a:rPr>
              <a:t>A  conglomerate in which the clasts are made up of only one rock type.</a:t>
            </a:r>
          </a:p>
        </p:txBody>
      </p:sp>
      <p:sp>
        <p:nvSpPr>
          <p:cNvPr id="331783" name="Rectangle 7"/>
          <p:cNvSpPr>
            <a:spLocks noChangeArrowheads="1"/>
          </p:cNvSpPr>
          <p:nvPr/>
        </p:nvSpPr>
        <p:spPr bwMode="auto">
          <a:xfrm>
            <a:off x="4648200" y="3503613"/>
            <a:ext cx="4495800" cy="915987"/>
          </a:xfrm>
          <a:prstGeom prst="rect">
            <a:avLst/>
          </a:prstGeom>
          <a:noFill/>
          <a:ln w="9525">
            <a:noFill/>
            <a:miter lim="800000"/>
            <a:headEnd/>
            <a:tailEnd/>
          </a:ln>
          <a:effectLst/>
        </p:spPr>
        <p:txBody>
          <a:bodyPr>
            <a:spAutoFit/>
          </a:bodyPr>
          <a:lstStyle/>
          <a:p>
            <a:r>
              <a:rPr lang="en-CA" sz="1800">
                <a:solidFill>
                  <a:srgbClr val="000000"/>
                </a:solidFill>
                <a:latin typeface="Times New Roman" pitchFamily="18" charset="0"/>
              </a:rPr>
              <a:t>Suggests that the source area was nearby or  source rock extended over wide  geographic area.</a:t>
            </a:r>
          </a:p>
        </p:txBody>
      </p:sp>
      <p:pic>
        <p:nvPicPr>
          <p:cNvPr id="331784" name="Picture 8" descr="polyConglomerate"/>
          <p:cNvPicPr>
            <a:picLocks noChangeAspect="1" noChangeArrowheads="1"/>
          </p:cNvPicPr>
          <p:nvPr/>
        </p:nvPicPr>
        <p:blipFill>
          <a:blip r:embed="rId2"/>
          <a:srcRect/>
          <a:stretch>
            <a:fillRect/>
          </a:stretch>
        </p:blipFill>
        <p:spPr bwMode="auto">
          <a:xfrm>
            <a:off x="2413000" y="1371600"/>
            <a:ext cx="4470400" cy="1854200"/>
          </a:xfrm>
          <a:prstGeom prst="rect">
            <a:avLst/>
          </a:prstGeom>
          <a:noFill/>
        </p:spPr>
      </p:pic>
      <p:grpSp>
        <p:nvGrpSpPr>
          <p:cNvPr id="2" name="Group 9"/>
          <p:cNvGrpSpPr>
            <a:grpSpLocks/>
          </p:cNvGrpSpPr>
          <p:nvPr/>
        </p:nvGrpSpPr>
        <p:grpSpPr bwMode="auto">
          <a:xfrm>
            <a:off x="2095500" y="4572000"/>
            <a:ext cx="5105400" cy="2286000"/>
            <a:chOff x="1320" y="2880"/>
            <a:chExt cx="3216" cy="1440"/>
          </a:xfrm>
        </p:grpSpPr>
        <p:sp>
          <p:nvSpPr>
            <p:cNvPr id="331786" name="Rectangle 10"/>
            <p:cNvSpPr>
              <a:spLocks noChangeArrowheads="1"/>
            </p:cNvSpPr>
            <p:nvPr/>
          </p:nvSpPr>
          <p:spPr bwMode="auto">
            <a:xfrm>
              <a:off x="1472" y="4108"/>
              <a:ext cx="2911" cy="212"/>
            </a:xfrm>
            <a:prstGeom prst="rect">
              <a:avLst/>
            </a:prstGeom>
            <a:noFill/>
            <a:ln w="9525">
              <a:noFill/>
              <a:miter lim="800000"/>
              <a:headEnd/>
              <a:tailEnd/>
            </a:ln>
            <a:effectLst/>
          </p:spPr>
          <p:txBody>
            <a:bodyPr wrap="none">
              <a:spAutoFit/>
            </a:bodyPr>
            <a:lstStyle/>
            <a:p>
              <a:r>
                <a:rPr lang="en-CA" sz="1600">
                  <a:solidFill>
                    <a:schemeClr val="tx1"/>
                  </a:solidFill>
                  <a:latin typeface="Times New Roman" pitchFamily="18" charset="0"/>
                </a:rPr>
                <a:t>http://graduate.eas.ualberta.ca/rhartlaub/Rae/QPL.JPG</a:t>
              </a:r>
            </a:p>
          </p:txBody>
        </p:sp>
        <p:pic>
          <p:nvPicPr>
            <p:cNvPr id="331787" name="Picture 11" descr="oligomictic conglomerate"/>
            <p:cNvPicPr>
              <a:picLocks noChangeAspect="1" noChangeArrowheads="1"/>
            </p:cNvPicPr>
            <p:nvPr/>
          </p:nvPicPr>
          <p:blipFill>
            <a:blip r:embed="rId3"/>
            <a:srcRect/>
            <a:stretch>
              <a:fillRect/>
            </a:stretch>
          </p:blipFill>
          <p:spPr bwMode="auto">
            <a:xfrm>
              <a:off x="1320" y="2880"/>
              <a:ext cx="3216" cy="1146"/>
            </a:xfrm>
            <a:prstGeom prst="rect">
              <a:avLst/>
            </a:prstGeom>
            <a:noFill/>
          </p:spPr>
        </p:pic>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133600" y="2590800"/>
            <a:ext cx="5029200" cy="4222750"/>
            <a:chOff x="1344" y="1632"/>
            <a:chExt cx="3168" cy="2660"/>
          </a:xfrm>
        </p:grpSpPr>
        <p:sp>
          <p:nvSpPr>
            <p:cNvPr id="332803" name="Rectangle 3"/>
            <p:cNvSpPr>
              <a:spLocks noChangeArrowheads="1"/>
            </p:cNvSpPr>
            <p:nvPr/>
          </p:nvSpPr>
          <p:spPr bwMode="auto">
            <a:xfrm>
              <a:off x="1855" y="4080"/>
              <a:ext cx="2146" cy="212"/>
            </a:xfrm>
            <a:prstGeom prst="rect">
              <a:avLst/>
            </a:prstGeom>
            <a:noFill/>
            <a:ln w="9525">
              <a:noFill/>
              <a:miter lim="800000"/>
              <a:headEnd/>
              <a:tailEnd/>
            </a:ln>
            <a:effectLst/>
          </p:spPr>
          <p:txBody>
            <a:bodyPr wrap="none">
              <a:spAutoFit/>
            </a:bodyPr>
            <a:lstStyle/>
            <a:p>
              <a:r>
                <a:rPr lang="en-CA" sz="1600">
                  <a:solidFill>
                    <a:schemeClr val="tx1"/>
                  </a:solidFill>
                  <a:latin typeface="Times New Roman" pitchFamily="18" charset="0"/>
                </a:rPr>
                <a:t>http://www.yuprocks.com/ilist/ic1.html</a:t>
              </a:r>
            </a:p>
          </p:txBody>
        </p:sp>
        <p:pic>
          <p:nvPicPr>
            <p:cNvPr id="332804" name="Picture 4" descr="intraformational"/>
            <p:cNvPicPr>
              <a:picLocks noChangeAspect="1" noChangeArrowheads="1"/>
            </p:cNvPicPr>
            <p:nvPr/>
          </p:nvPicPr>
          <p:blipFill>
            <a:blip r:embed="rId2"/>
            <a:srcRect/>
            <a:stretch>
              <a:fillRect/>
            </a:stretch>
          </p:blipFill>
          <p:spPr bwMode="auto">
            <a:xfrm>
              <a:off x="1344" y="1632"/>
              <a:ext cx="3168" cy="2376"/>
            </a:xfrm>
            <a:prstGeom prst="rect">
              <a:avLst/>
            </a:prstGeom>
            <a:noFill/>
          </p:spPr>
        </p:pic>
      </p:grpSp>
      <p:sp>
        <p:nvSpPr>
          <p:cNvPr id="332805" name="Rectangle 5"/>
          <p:cNvSpPr>
            <a:spLocks noChangeArrowheads="1"/>
          </p:cNvSpPr>
          <p:nvPr/>
        </p:nvSpPr>
        <p:spPr bwMode="auto">
          <a:xfrm>
            <a:off x="0" y="-23813"/>
            <a:ext cx="1847850" cy="641351"/>
          </a:xfrm>
          <a:prstGeom prst="rect">
            <a:avLst/>
          </a:prstGeom>
          <a:noFill/>
          <a:ln w="9525">
            <a:noFill/>
            <a:miter lim="800000"/>
            <a:headEnd/>
            <a:tailEnd/>
          </a:ln>
          <a:effectLst/>
        </p:spPr>
        <p:txBody>
          <a:bodyPr wrap="none">
            <a:spAutoFit/>
          </a:bodyPr>
          <a:lstStyle/>
          <a:p>
            <a:r>
              <a:rPr lang="en-CA" sz="1800" b="1">
                <a:solidFill>
                  <a:srgbClr val="000000"/>
                </a:solidFill>
                <a:latin typeface="Times New Roman" pitchFamily="18" charset="0"/>
              </a:rPr>
              <a:t>Intraformational</a:t>
            </a:r>
          </a:p>
          <a:p>
            <a:r>
              <a:rPr lang="en-CA" sz="1800" b="1">
                <a:solidFill>
                  <a:srgbClr val="000000"/>
                </a:solidFill>
                <a:latin typeface="Times New Roman" pitchFamily="18" charset="0"/>
              </a:rPr>
              <a:t>conglomerate </a:t>
            </a:r>
          </a:p>
        </p:txBody>
      </p:sp>
      <p:sp>
        <p:nvSpPr>
          <p:cNvPr id="332806" name="Rectangle 6"/>
          <p:cNvSpPr>
            <a:spLocks noChangeArrowheads="1"/>
          </p:cNvSpPr>
          <p:nvPr/>
        </p:nvSpPr>
        <p:spPr bwMode="auto">
          <a:xfrm>
            <a:off x="1981200" y="0"/>
            <a:ext cx="2667000" cy="2289175"/>
          </a:xfrm>
          <a:prstGeom prst="rect">
            <a:avLst/>
          </a:prstGeom>
          <a:noFill/>
          <a:ln w="9525">
            <a:noFill/>
            <a:miter lim="800000"/>
            <a:headEnd/>
            <a:tailEnd/>
          </a:ln>
          <a:effectLst/>
        </p:spPr>
        <p:txBody>
          <a:bodyPr>
            <a:spAutoFit/>
          </a:bodyPr>
          <a:lstStyle/>
          <a:p>
            <a:r>
              <a:rPr lang="en-CA" sz="1800">
                <a:solidFill>
                  <a:srgbClr val="000000"/>
                </a:solidFill>
                <a:latin typeface="Times New Roman" pitchFamily="18" charset="0"/>
              </a:rPr>
              <a:t>A conglomerate in which clasts are derived locally from within the depositional basin (e.g., clasts composed of local muds torn up by currents; such clasts are commonly termed  mud clasts.</a:t>
            </a:r>
          </a:p>
        </p:txBody>
      </p:sp>
      <p:sp>
        <p:nvSpPr>
          <p:cNvPr id="332807" name="Rectangle 7"/>
          <p:cNvSpPr>
            <a:spLocks noChangeArrowheads="1"/>
          </p:cNvSpPr>
          <p:nvPr/>
        </p:nvSpPr>
        <p:spPr bwMode="auto">
          <a:xfrm>
            <a:off x="4648200" y="0"/>
            <a:ext cx="4495800" cy="1190625"/>
          </a:xfrm>
          <a:prstGeom prst="rect">
            <a:avLst/>
          </a:prstGeom>
          <a:noFill/>
          <a:ln w="9525">
            <a:noFill/>
            <a:miter lim="800000"/>
            <a:headEnd/>
            <a:tailEnd/>
          </a:ln>
          <a:effectLst/>
        </p:spPr>
        <p:txBody>
          <a:bodyPr>
            <a:spAutoFit/>
          </a:bodyPr>
          <a:lstStyle/>
          <a:p>
            <a:r>
              <a:rPr lang="en-CA" sz="1800">
                <a:solidFill>
                  <a:srgbClr val="000000"/>
                </a:solidFill>
                <a:latin typeface="Times New Roman" pitchFamily="18" charset="0"/>
              </a:rPr>
              <a:t>Deposition in an environment where muds accumulated.  Muds were in very close proximity to the site of deposition as the clasts would not withstand considerable transport.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ChangeArrowheads="1"/>
          </p:cNvSpPr>
          <p:nvPr/>
        </p:nvSpPr>
        <p:spPr bwMode="auto">
          <a:xfrm>
            <a:off x="0" y="-23813"/>
            <a:ext cx="1898650" cy="641351"/>
          </a:xfrm>
          <a:prstGeom prst="rect">
            <a:avLst/>
          </a:prstGeom>
          <a:noFill/>
          <a:ln w="9525">
            <a:noFill/>
            <a:miter lim="800000"/>
            <a:headEnd/>
            <a:tailEnd/>
          </a:ln>
          <a:effectLst/>
        </p:spPr>
        <p:txBody>
          <a:bodyPr wrap="none">
            <a:spAutoFit/>
          </a:bodyPr>
          <a:lstStyle/>
          <a:p>
            <a:r>
              <a:rPr lang="en-CA" sz="1800" b="1">
                <a:solidFill>
                  <a:srgbClr val="000000"/>
                </a:solidFill>
                <a:latin typeface="Times New Roman" pitchFamily="18" charset="0"/>
              </a:rPr>
              <a:t>Extraformational</a:t>
            </a:r>
          </a:p>
          <a:p>
            <a:r>
              <a:rPr lang="en-CA" sz="1800" b="1">
                <a:solidFill>
                  <a:srgbClr val="000000"/>
                </a:solidFill>
                <a:latin typeface="Times New Roman" pitchFamily="18" charset="0"/>
              </a:rPr>
              <a:t>Conglomerate</a:t>
            </a:r>
          </a:p>
        </p:txBody>
      </p:sp>
      <p:sp>
        <p:nvSpPr>
          <p:cNvPr id="333827" name="Rectangle 3"/>
          <p:cNvSpPr>
            <a:spLocks noChangeArrowheads="1"/>
          </p:cNvSpPr>
          <p:nvPr/>
        </p:nvSpPr>
        <p:spPr bwMode="auto">
          <a:xfrm>
            <a:off x="2133600" y="0"/>
            <a:ext cx="3352800" cy="1465263"/>
          </a:xfrm>
          <a:prstGeom prst="rect">
            <a:avLst/>
          </a:prstGeom>
          <a:noFill/>
          <a:ln w="9525">
            <a:noFill/>
            <a:miter lim="800000"/>
            <a:headEnd/>
            <a:tailEnd/>
          </a:ln>
          <a:effectLst/>
        </p:spPr>
        <p:txBody>
          <a:bodyPr>
            <a:spAutoFit/>
          </a:bodyPr>
          <a:lstStyle/>
          <a:p>
            <a:r>
              <a:rPr lang="en-CA" sz="1800">
                <a:solidFill>
                  <a:srgbClr val="000000"/>
                </a:solidFill>
                <a:latin typeface="Times New Roman" pitchFamily="18" charset="0"/>
              </a:rPr>
              <a:t>A conglomerate in which clasts are exotic (i.e., derived from outside the depositional basin).  Clasts are normally very well rounded and well sorted.</a:t>
            </a:r>
          </a:p>
        </p:txBody>
      </p:sp>
      <p:sp>
        <p:nvSpPr>
          <p:cNvPr id="333828" name="Rectangle 4"/>
          <p:cNvSpPr>
            <a:spLocks noChangeArrowheads="1"/>
          </p:cNvSpPr>
          <p:nvPr/>
        </p:nvSpPr>
        <p:spPr bwMode="auto">
          <a:xfrm>
            <a:off x="5867400" y="0"/>
            <a:ext cx="3276600" cy="641350"/>
          </a:xfrm>
          <a:prstGeom prst="rect">
            <a:avLst/>
          </a:prstGeom>
          <a:noFill/>
          <a:ln w="9525">
            <a:noFill/>
            <a:miter lim="800000"/>
            <a:headEnd/>
            <a:tailEnd/>
          </a:ln>
          <a:effectLst/>
        </p:spPr>
        <p:txBody>
          <a:bodyPr>
            <a:spAutoFit/>
          </a:bodyPr>
          <a:lstStyle/>
          <a:p>
            <a:r>
              <a:rPr lang="en-CA" sz="1800">
                <a:solidFill>
                  <a:srgbClr val="000000"/>
                </a:solidFill>
                <a:latin typeface="Times New Roman" pitchFamily="18" charset="0"/>
              </a:rPr>
              <a:t>Clasts derived from a distant source.</a:t>
            </a:r>
          </a:p>
        </p:txBody>
      </p:sp>
      <p:pic>
        <p:nvPicPr>
          <p:cNvPr id="333829" name="Picture 5" descr="polyConglomerate"/>
          <p:cNvPicPr>
            <a:picLocks noChangeAspect="1" noChangeArrowheads="1"/>
          </p:cNvPicPr>
          <p:nvPr/>
        </p:nvPicPr>
        <p:blipFill>
          <a:blip r:embed="rId2"/>
          <a:srcRect/>
          <a:stretch>
            <a:fillRect/>
          </a:stretch>
        </p:blipFill>
        <p:spPr bwMode="auto">
          <a:xfrm>
            <a:off x="395288" y="1628775"/>
            <a:ext cx="6913562" cy="286702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R"/>
          </a:p>
        </p:txBody>
      </p:sp>
      <p:pic>
        <p:nvPicPr>
          <p:cNvPr id="4" name="3 Marcador de contenido" descr="componentes roca terrig.jpg"/>
          <p:cNvPicPr>
            <a:picLocks noGrp="1" noChangeAspect="1"/>
          </p:cNvPicPr>
          <p:nvPr>
            <p:ph idx="1"/>
          </p:nvPr>
        </p:nvPicPr>
        <p:blipFill>
          <a:blip r:embed="rId2">
            <a:extLst>
              <a:ext uri="{BEBA8EAE-BF5A-486C-A8C5-ECC9F3942E4B}">
                <a14:imgProps xmlns:a14="http://schemas.microsoft.com/office/drawing/2010/main">
                  <a14:imgLayer r:embed="rId3">
                    <a14:imgEffect>
                      <a14:colorTemperature colorTemp="8800"/>
                    </a14:imgEffect>
                  </a14:imgLayer>
                </a14:imgProps>
              </a:ext>
            </a:extLst>
          </a:blip>
          <a:stretch>
            <a:fillRect/>
          </a:stretch>
        </p:blipFill>
        <p:spPr>
          <a:xfrm>
            <a:off x="451931" y="1071546"/>
            <a:ext cx="6853121" cy="4643470"/>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pic>
        <p:nvPicPr>
          <p:cNvPr id="4" name="3 Marcador de contenido" descr="clasificacong boggs.jpg"/>
          <p:cNvPicPr>
            <a:picLocks noGrp="1" noChangeAspect="1"/>
          </p:cNvPicPr>
          <p:nvPr>
            <p:ph idx="1"/>
          </p:nvPr>
        </p:nvPicPr>
        <p:blipFill>
          <a:blip r:embed="rId2">
            <a:duotone>
              <a:prstClr val="black"/>
              <a:srgbClr val="D9C3A5">
                <a:tint val="50000"/>
                <a:satMod val="180000"/>
              </a:srgbClr>
            </a:duotone>
          </a:blip>
          <a:stretch>
            <a:fillRect/>
          </a:stretch>
        </p:blipFill>
        <p:spPr>
          <a:xfrm>
            <a:off x="539552" y="1124744"/>
            <a:ext cx="8362270" cy="5215125"/>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1F0045-E762-4786-AA6A-32F56AEF0D20}"/>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0E4803BB-E9C4-4E37-AFF9-2944433ADA0B}"/>
              </a:ext>
            </a:extLst>
          </p:cNvPr>
          <p:cNvSpPr>
            <a:spLocks noGrp="1"/>
          </p:cNvSpPr>
          <p:nvPr>
            <p:ph idx="1"/>
          </p:nvPr>
        </p:nvSpPr>
        <p:spPr/>
        <p:txBody>
          <a:bodyPr/>
          <a:lstStyle/>
          <a:p>
            <a:endParaRPr lang="es-CO"/>
          </a:p>
        </p:txBody>
      </p:sp>
      <p:sp>
        <p:nvSpPr>
          <p:cNvPr id="4" name="CuadroTexto 3">
            <a:extLst>
              <a:ext uri="{FF2B5EF4-FFF2-40B4-BE49-F238E27FC236}">
                <a16:creationId xmlns:a16="http://schemas.microsoft.com/office/drawing/2014/main" id="{132C1228-0384-4825-B557-5E71EA34C989}"/>
              </a:ext>
            </a:extLst>
          </p:cNvPr>
          <p:cNvSpPr txBox="1"/>
          <p:nvPr/>
        </p:nvSpPr>
        <p:spPr>
          <a:xfrm>
            <a:off x="683568" y="116632"/>
            <a:ext cx="5616624" cy="6011902"/>
          </a:xfrm>
          <a:prstGeom prst="rect">
            <a:avLst/>
          </a:prstGeom>
          <a:noFill/>
        </p:spPr>
        <p:txBody>
          <a:bodyPr wrap="square" rtlCol="0">
            <a:spAutoFit/>
          </a:bodyPr>
          <a:lstStyle/>
          <a:p>
            <a:pPr>
              <a:lnSpc>
                <a:spcPct val="150000"/>
              </a:lnSpc>
              <a:spcAft>
                <a:spcPts val="800"/>
              </a:spcAft>
            </a:pPr>
            <a:r>
              <a:rPr lang="es-CO" sz="2000" dirty="0">
                <a:effectLst/>
                <a:latin typeface="Calibri" panose="020F0502020204030204" pitchFamily="34" charset="0"/>
                <a:ea typeface="Calibri" panose="020F0502020204030204" pitchFamily="34" charset="0"/>
                <a:cs typeface="Times New Roman" panose="02020603050405020304" pitchFamily="18" charset="0"/>
              </a:rPr>
              <a:t>Lista Rocas Terrígenas</a:t>
            </a:r>
          </a:p>
          <a:p>
            <a:pPr marL="342900" lvl="0" indent="-342900">
              <a:lnSpc>
                <a:spcPct val="150000"/>
              </a:lnSpc>
              <a:buFont typeface="Symbol" panose="05050102010706020507" pitchFamily="18" charset="2"/>
              <a:buChar char=""/>
            </a:pPr>
            <a:r>
              <a:rPr lang="es-CO" sz="2000" dirty="0">
                <a:effectLst/>
                <a:latin typeface="Calibri" panose="020F0502020204030204" pitchFamily="34" charset="0"/>
                <a:ea typeface="Calibri" panose="020F0502020204030204" pitchFamily="34" charset="0"/>
                <a:cs typeface="Times New Roman" panose="02020603050405020304" pitchFamily="18" charset="0"/>
              </a:rPr>
              <a:t>LST-27 (</a:t>
            </a:r>
            <a:r>
              <a:rPr lang="es-CO" sz="2000" dirty="0" err="1">
                <a:effectLst/>
                <a:latin typeface="Calibri" panose="020F0502020204030204" pitchFamily="34" charset="0"/>
                <a:ea typeface="Calibri" panose="020F0502020204030204" pitchFamily="34" charset="0"/>
                <a:cs typeface="Times New Roman" panose="02020603050405020304" pitchFamily="18" charset="0"/>
              </a:rPr>
              <a:t>Terr</a:t>
            </a:r>
            <a:r>
              <a:rPr lang="es-CO" sz="2000" dirty="0">
                <a:effectLst/>
                <a:latin typeface="Calibri" panose="020F0502020204030204" pitchFamily="34" charset="0"/>
                <a:ea typeface="Calibri" panose="020F0502020204030204" pitchFamily="34" charset="0"/>
                <a:cs typeface="Times New Roman" panose="02020603050405020304" pitchFamily="18" charset="0"/>
              </a:rPr>
              <a:t> KI)  </a:t>
            </a:r>
          </a:p>
          <a:p>
            <a:pPr marL="342900" lvl="0" indent="-342900">
              <a:lnSpc>
                <a:spcPct val="150000"/>
              </a:lnSpc>
              <a:buFont typeface="Symbol" panose="05050102010706020507" pitchFamily="18" charset="2"/>
              <a:buChar char=""/>
            </a:pPr>
            <a:r>
              <a:rPr lang="es-CO" sz="2000" dirty="0">
                <a:effectLst/>
                <a:latin typeface="Calibri" panose="020F0502020204030204" pitchFamily="34" charset="0"/>
                <a:ea typeface="Calibri" panose="020F0502020204030204" pitchFamily="34" charset="0"/>
                <a:cs typeface="Times New Roman" panose="02020603050405020304" pitchFamily="18" charset="0"/>
              </a:rPr>
              <a:t>LST 28 (</a:t>
            </a:r>
            <a:r>
              <a:rPr lang="es-CO" sz="2000" dirty="0" err="1">
                <a:effectLst/>
                <a:latin typeface="Calibri" panose="020F0502020204030204" pitchFamily="34" charset="0"/>
                <a:ea typeface="Calibri" panose="020F0502020204030204" pitchFamily="34" charset="0"/>
                <a:cs typeface="Times New Roman" panose="02020603050405020304" pitchFamily="18" charset="0"/>
              </a:rPr>
              <a:t>Terr</a:t>
            </a:r>
            <a:r>
              <a:rPr lang="es-CO" sz="2000" dirty="0">
                <a:effectLst/>
                <a:latin typeface="Calibri" panose="020F0502020204030204" pitchFamily="34" charset="0"/>
                <a:ea typeface="Calibri" panose="020F0502020204030204" pitchFamily="34" charset="0"/>
                <a:cs typeface="Times New Roman" panose="02020603050405020304" pitchFamily="18" charset="0"/>
              </a:rPr>
              <a:t>  RU) o LST 23</a:t>
            </a:r>
          </a:p>
          <a:p>
            <a:pPr marL="342900" lvl="0" indent="-342900">
              <a:lnSpc>
                <a:spcPct val="150000"/>
              </a:lnSpc>
              <a:buFont typeface="Symbol" panose="05050102010706020507" pitchFamily="18" charset="2"/>
              <a:buChar char=""/>
            </a:pPr>
            <a:r>
              <a:rPr lang="es-CO" sz="2000" dirty="0">
                <a:effectLst/>
                <a:latin typeface="Calibri" panose="020F0502020204030204" pitchFamily="34" charset="0"/>
                <a:ea typeface="Calibri" panose="020F0502020204030204" pitchFamily="34" charset="0"/>
                <a:cs typeface="Times New Roman" panose="02020603050405020304" pitchFamily="18" charset="0"/>
              </a:rPr>
              <a:t>LST 06 (</a:t>
            </a:r>
            <a:r>
              <a:rPr lang="es-CO" sz="2000" dirty="0" err="1">
                <a:effectLst/>
                <a:latin typeface="Calibri" panose="020F0502020204030204" pitchFamily="34" charset="0"/>
                <a:ea typeface="Calibri" panose="020F0502020204030204" pitchFamily="34" charset="0"/>
                <a:cs typeface="Times New Roman" panose="02020603050405020304" pitchFamily="18" charset="0"/>
              </a:rPr>
              <a:t>Terr</a:t>
            </a:r>
            <a:r>
              <a:rPr lang="es-CO" sz="2000" dirty="0">
                <a:effectLst/>
                <a:latin typeface="Calibri" panose="020F0502020204030204" pitchFamily="34" charset="0"/>
                <a:ea typeface="Calibri" panose="020F0502020204030204" pitchFamily="34" charset="0"/>
                <a:cs typeface="Times New Roman" panose="02020603050405020304" pitchFamily="18" charset="0"/>
              </a:rPr>
              <a:t> EF )</a:t>
            </a:r>
          </a:p>
          <a:p>
            <a:pPr marL="342900" lvl="0" indent="-342900">
              <a:lnSpc>
                <a:spcPct val="150000"/>
              </a:lnSpc>
              <a:buFont typeface="Symbol" panose="05050102010706020507" pitchFamily="18" charset="2"/>
              <a:buChar char=""/>
            </a:pPr>
            <a:r>
              <a:rPr lang="es-CO" sz="2000" dirty="0">
                <a:effectLst/>
                <a:latin typeface="Calibri" panose="020F0502020204030204" pitchFamily="34" charset="0"/>
                <a:ea typeface="Calibri" panose="020F0502020204030204" pitchFamily="34" charset="0"/>
                <a:cs typeface="Times New Roman" panose="02020603050405020304" pitchFamily="18" charset="0"/>
              </a:rPr>
              <a:t>LST-04 ( </a:t>
            </a:r>
            <a:r>
              <a:rPr lang="es-CO" sz="2000" dirty="0" err="1">
                <a:effectLst/>
                <a:latin typeface="Calibri" panose="020F0502020204030204" pitchFamily="34" charset="0"/>
                <a:ea typeface="Calibri" panose="020F0502020204030204" pitchFamily="34" charset="0"/>
                <a:cs typeface="Times New Roman" panose="02020603050405020304" pitchFamily="18" charset="0"/>
              </a:rPr>
              <a:t>Terr</a:t>
            </a:r>
            <a:r>
              <a:rPr lang="es-CO" sz="2000" dirty="0">
                <a:effectLst/>
                <a:latin typeface="Calibri" panose="020F0502020204030204" pitchFamily="34" charset="0"/>
                <a:ea typeface="Calibri" panose="020F0502020204030204" pitchFamily="34" charset="0"/>
                <a:cs typeface="Times New Roman" panose="02020603050405020304" pitchFamily="18" charset="0"/>
              </a:rPr>
              <a:t> </a:t>
            </a:r>
            <a:r>
              <a:rPr lang="es-CO" sz="2000" dirty="0" err="1">
                <a:effectLst/>
                <a:latin typeface="Calibri" panose="020F0502020204030204" pitchFamily="34" charset="0"/>
                <a:ea typeface="Calibri" panose="020F0502020204030204" pitchFamily="34" charset="0"/>
                <a:cs typeface="Times New Roman" panose="02020603050405020304" pitchFamily="18" charset="0"/>
              </a:rPr>
              <a:t>Qn</a:t>
            </a:r>
            <a:r>
              <a:rPr lang="es-CO" sz="2000" dirty="0">
                <a:effectLst/>
                <a:latin typeface="Calibri" panose="020F0502020204030204" pitchFamily="34" charset="0"/>
                <a:ea typeface="Calibri" panose="020F0502020204030204" pitchFamily="34" charset="0"/>
                <a:cs typeface="Times New Roman" panose="02020603050405020304" pitchFamily="18" charset="0"/>
              </a:rPr>
              <a:t>)  o LST-10</a:t>
            </a:r>
          </a:p>
          <a:p>
            <a:pPr marL="342900" lvl="0" indent="-342900">
              <a:lnSpc>
                <a:spcPct val="150000"/>
              </a:lnSpc>
              <a:buFont typeface="Symbol" panose="05050102010706020507" pitchFamily="18" charset="2"/>
              <a:buChar char=""/>
            </a:pPr>
            <a:r>
              <a:rPr lang="es-CO" sz="2000" dirty="0">
                <a:effectLst/>
                <a:latin typeface="Calibri" panose="020F0502020204030204" pitchFamily="34" charset="0"/>
                <a:ea typeface="Calibri" panose="020F0502020204030204" pitchFamily="34" charset="0"/>
                <a:cs typeface="Times New Roman" panose="02020603050405020304" pitchFamily="18" charset="0"/>
              </a:rPr>
              <a:t>LST-01 (</a:t>
            </a:r>
            <a:r>
              <a:rPr lang="es-CO" sz="2000" dirty="0" err="1">
                <a:effectLst/>
                <a:latin typeface="Calibri" panose="020F0502020204030204" pitchFamily="34" charset="0"/>
                <a:ea typeface="Calibri" panose="020F0502020204030204" pitchFamily="34" charset="0"/>
                <a:cs typeface="Times New Roman" panose="02020603050405020304" pitchFamily="18" charset="0"/>
              </a:rPr>
              <a:t>Terr</a:t>
            </a:r>
            <a:r>
              <a:rPr lang="es-CO" sz="2000" dirty="0">
                <a:effectLst/>
                <a:latin typeface="Calibri" panose="020F0502020204030204" pitchFamily="34" charset="0"/>
                <a:ea typeface="Calibri" panose="020F0502020204030204" pitchFamily="34" charset="0"/>
                <a:cs typeface="Times New Roman" panose="02020603050405020304" pitchFamily="18" charset="0"/>
              </a:rPr>
              <a:t> UK)  </a:t>
            </a:r>
          </a:p>
          <a:p>
            <a:pPr marL="342900" lvl="0" indent="-342900">
              <a:lnSpc>
                <a:spcPct val="150000"/>
              </a:lnSpc>
              <a:buFont typeface="Symbol" panose="05050102010706020507" pitchFamily="18" charset="2"/>
              <a:buChar char=""/>
            </a:pPr>
            <a:r>
              <a:rPr lang="es-CO" sz="2000" dirty="0">
                <a:effectLst/>
                <a:latin typeface="Calibri" panose="020F0502020204030204" pitchFamily="34" charset="0"/>
                <a:ea typeface="Calibri" panose="020F0502020204030204" pitchFamily="34" charset="0"/>
                <a:cs typeface="Times New Roman" panose="02020603050405020304" pitchFamily="18" charset="0"/>
              </a:rPr>
              <a:t>LST-29 ( </a:t>
            </a:r>
            <a:r>
              <a:rPr lang="es-CO" sz="2000" dirty="0" err="1">
                <a:effectLst/>
                <a:latin typeface="Calibri" panose="020F0502020204030204" pitchFamily="34" charset="0"/>
                <a:ea typeface="Calibri" panose="020F0502020204030204" pitchFamily="34" charset="0"/>
                <a:cs typeface="Times New Roman" panose="02020603050405020304" pitchFamily="18" charset="0"/>
              </a:rPr>
              <a:t>Terr</a:t>
            </a:r>
            <a:r>
              <a:rPr lang="es-CO" sz="2000" dirty="0">
                <a:effectLst/>
                <a:latin typeface="Calibri" panose="020F0502020204030204" pitchFamily="34" charset="0"/>
                <a:ea typeface="Calibri" panose="020F0502020204030204" pitchFamily="34" charset="0"/>
                <a:cs typeface="Times New Roman" panose="02020603050405020304" pitchFamily="18" charset="0"/>
              </a:rPr>
              <a:t> SL)</a:t>
            </a:r>
          </a:p>
          <a:p>
            <a:pPr marL="342900" lvl="0" indent="-342900">
              <a:lnSpc>
                <a:spcPct val="150000"/>
              </a:lnSpc>
              <a:buFont typeface="Symbol" panose="05050102010706020507" pitchFamily="18" charset="2"/>
              <a:buChar char=""/>
            </a:pPr>
            <a:r>
              <a:rPr lang="es-CO" sz="2000" dirty="0">
                <a:effectLst/>
                <a:latin typeface="Calibri" panose="020F0502020204030204" pitchFamily="34" charset="0"/>
                <a:ea typeface="Calibri" panose="020F0502020204030204" pitchFamily="34" charset="0"/>
                <a:cs typeface="Times New Roman" panose="02020603050405020304" pitchFamily="18" charset="0"/>
              </a:rPr>
              <a:t>LST-14 (</a:t>
            </a:r>
            <a:r>
              <a:rPr lang="es-CO" sz="2000" dirty="0" err="1">
                <a:effectLst/>
                <a:latin typeface="Calibri" panose="020F0502020204030204" pitchFamily="34" charset="0"/>
                <a:ea typeface="Calibri" panose="020F0502020204030204" pitchFamily="34" charset="0"/>
                <a:cs typeface="Times New Roman" panose="02020603050405020304" pitchFamily="18" charset="0"/>
              </a:rPr>
              <a:t>Terr</a:t>
            </a:r>
            <a:r>
              <a:rPr lang="es-CO" sz="2000" dirty="0">
                <a:effectLst/>
                <a:latin typeface="Calibri" panose="020F0502020204030204" pitchFamily="34" charset="0"/>
                <a:ea typeface="Calibri" panose="020F0502020204030204" pitchFamily="34" charset="0"/>
                <a:cs typeface="Times New Roman" panose="02020603050405020304" pitchFamily="18" charset="0"/>
              </a:rPr>
              <a:t> HT ) o LST-07</a:t>
            </a:r>
          </a:p>
          <a:p>
            <a:pPr marL="342900" lvl="0" indent="-342900">
              <a:lnSpc>
                <a:spcPct val="150000"/>
              </a:lnSpc>
              <a:buFont typeface="Symbol" panose="05050102010706020507" pitchFamily="18" charset="2"/>
              <a:buChar char=""/>
            </a:pPr>
            <a:r>
              <a:rPr lang="es-CO" sz="2000" dirty="0">
                <a:effectLst/>
                <a:latin typeface="Calibri" panose="020F0502020204030204" pitchFamily="34" charset="0"/>
                <a:ea typeface="Calibri" panose="020F0502020204030204" pitchFamily="34" charset="0"/>
                <a:cs typeface="Times New Roman" panose="02020603050405020304" pitchFamily="18" charset="0"/>
              </a:rPr>
              <a:t>LST-02 (</a:t>
            </a:r>
            <a:r>
              <a:rPr lang="es-CO" sz="2000" dirty="0" err="1">
                <a:effectLst/>
                <a:latin typeface="Calibri" panose="020F0502020204030204" pitchFamily="34" charset="0"/>
                <a:ea typeface="Calibri" panose="020F0502020204030204" pitchFamily="34" charset="0"/>
                <a:cs typeface="Times New Roman" panose="02020603050405020304" pitchFamily="18" charset="0"/>
              </a:rPr>
              <a:t>Terr</a:t>
            </a:r>
            <a:r>
              <a:rPr lang="es-CO" sz="2000" dirty="0">
                <a:effectLst/>
                <a:latin typeface="Calibri" panose="020F0502020204030204" pitchFamily="34" charset="0"/>
                <a:ea typeface="Calibri" panose="020F0502020204030204" pitchFamily="34" charset="0"/>
                <a:cs typeface="Times New Roman" panose="02020603050405020304" pitchFamily="18" charset="0"/>
              </a:rPr>
              <a:t> </a:t>
            </a:r>
            <a:r>
              <a:rPr lang="es-CO" sz="2000" dirty="0" err="1">
                <a:effectLst/>
                <a:latin typeface="Calibri" panose="020F0502020204030204" pitchFamily="34" charset="0"/>
                <a:ea typeface="Calibri" panose="020F0502020204030204" pitchFamily="34" charset="0"/>
                <a:cs typeface="Times New Roman" panose="02020603050405020304" pitchFamily="18" charset="0"/>
              </a:rPr>
              <a:t>Mw</a:t>
            </a:r>
            <a:r>
              <a:rPr lang="es-CO" sz="2000" dirty="0">
                <a:effectLst/>
                <a:latin typeface="Calibri" panose="020F0502020204030204" pitchFamily="34" charset="0"/>
                <a:ea typeface="Calibri" panose="020F0502020204030204" pitchFamily="34" charset="0"/>
                <a:cs typeface="Times New Roman" panose="02020603050405020304" pitchFamily="18" charset="0"/>
              </a:rPr>
              <a:t>) o LST-16 (LS3-03)   </a:t>
            </a:r>
          </a:p>
          <a:p>
            <a:pPr marL="342900" lvl="0" indent="-342900">
              <a:lnSpc>
                <a:spcPct val="150000"/>
              </a:lnSpc>
              <a:buFont typeface="Symbol" panose="05050102010706020507" pitchFamily="18" charset="2"/>
              <a:buChar char=""/>
            </a:pPr>
            <a:r>
              <a:rPr lang="es-CO" sz="2000" dirty="0">
                <a:effectLst/>
                <a:latin typeface="Calibri" panose="020F0502020204030204" pitchFamily="34" charset="0"/>
                <a:ea typeface="Calibri" panose="020F0502020204030204" pitchFamily="34" charset="0"/>
                <a:cs typeface="Times New Roman" panose="02020603050405020304" pitchFamily="18" charset="0"/>
              </a:rPr>
              <a:t>LST-05 (</a:t>
            </a:r>
            <a:r>
              <a:rPr lang="es-CO" sz="2000" dirty="0" err="1">
                <a:effectLst/>
                <a:latin typeface="Calibri" panose="020F0502020204030204" pitchFamily="34" charset="0"/>
                <a:ea typeface="Calibri" panose="020F0502020204030204" pitchFamily="34" charset="0"/>
                <a:cs typeface="Times New Roman" panose="02020603050405020304" pitchFamily="18" charset="0"/>
              </a:rPr>
              <a:t>Terr</a:t>
            </a:r>
            <a:r>
              <a:rPr lang="es-CO" sz="2000" dirty="0">
                <a:effectLst/>
                <a:latin typeface="Calibri" panose="020F0502020204030204" pitchFamily="34" charset="0"/>
                <a:ea typeface="Calibri" panose="020F0502020204030204" pitchFamily="34" charset="0"/>
                <a:cs typeface="Times New Roman" panose="02020603050405020304" pitchFamily="18" charset="0"/>
              </a:rPr>
              <a:t> AB)</a:t>
            </a:r>
          </a:p>
          <a:p>
            <a:pPr marL="342900" lvl="0" indent="-342900">
              <a:lnSpc>
                <a:spcPct val="150000"/>
              </a:lnSpc>
              <a:buFont typeface="Symbol" panose="05050102010706020507" pitchFamily="18" charset="2"/>
              <a:buChar char=""/>
            </a:pPr>
            <a:r>
              <a:rPr lang="es-CO" sz="2000" dirty="0">
                <a:effectLst/>
                <a:latin typeface="Calibri" panose="020F0502020204030204" pitchFamily="34" charset="0"/>
                <a:ea typeface="Calibri" panose="020F0502020204030204" pitchFamily="34" charset="0"/>
                <a:cs typeface="Times New Roman" panose="02020603050405020304" pitchFamily="18" charset="0"/>
              </a:rPr>
              <a:t>LST-18 (  </a:t>
            </a:r>
            <a:r>
              <a:rPr lang="es-CO" sz="2000" dirty="0" err="1">
                <a:effectLst/>
                <a:latin typeface="Calibri" panose="020F0502020204030204" pitchFamily="34" charset="0"/>
                <a:ea typeface="Calibri" panose="020F0502020204030204" pitchFamily="34" charset="0"/>
                <a:cs typeface="Times New Roman" panose="02020603050405020304" pitchFamily="18" charset="0"/>
              </a:rPr>
              <a:t>Terr</a:t>
            </a:r>
            <a:r>
              <a:rPr lang="es-CO" sz="2000" dirty="0">
                <a:effectLst/>
                <a:latin typeface="Calibri" panose="020F0502020204030204" pitchFamily="34" charset="0"/>
                <a:ea typeface="Calibri" panose="020F0502020204030204" pitchFamily="34" charset="0"/>
                <a:cs typeface="Times New Roman" panose="02020603050405020304" pitchFamily="18" charset="0"/>
              </a:rPr>
              <a:t> OP) o LST-09</a:t>
            </a:r>
          </a:p>
          <a:p>
            <a:pPr marL="342900" lvl="0" indent="-342900">
              <a:lnSpc>
                <a:spcPct val="150000"/>
              </a:lnSpc>
              <a:buFont typeface="Symbol" panose="05050102010706020507" pitchFamily="18" charset="2"/>
              <a:buChar char=""/>
            </a:pPr>
            <a:r>
              <a:rPr lang="es-CO" sz="2000" dirty="0">
                <a:effectLst/>
                <a:latin typeface="Calibri" panose="020F0502020204030204" pitchFamily="34" charset="0"/>
                <a:ea typeface="Calibri" panose="020F0502020204030204" pitchFamily="34" charset="0"/>
                <a:cs typeface="Times New Roman" panose="02020603050405020304" pitchFamily="18" charset="0"/>
              </a:rPr>
              <a:t>LST-25 ( </a:t>
            </a:r>
            <a:r>
              <a:rPr lang="es-CO" sz="2000" dirty="0" err="1">
                <a:effectLst/>
                <a:latin typeface="Calibri" panose="020F0502020204030204" pitchFamily="34" charset="0"/>
                <a:ea typeface="Calibri" panose="020F0502020204030204" pitchFamily="34" charset="0"/>
                <a:cs typeface="Times New Roman" panose="02020603050405020304" pitchFamily="18" charset="0"/>
              </a:rPr>
              <a:t>Terr</a:t>
            </a:r>
            <a:r>
              <a:rPr lang="es-CO" sz="2000" dirty="0">
                <a:effectLst/>
                <a:latin typeface="Calibri" panose="020F0502020204030204" pitchFamily="34" charset="0"/>
                <a:ea typeface="Calibri" panose="020F0502020204030204" pitchFamily="34" charset="0"/>
                <a:cs typeface="Times New Roman" panose="02020603050405020304" pitchFamily="18" charset="0"/>
              </a:rPr>
              <a:t> </a:t>
            </a:r>
            <a:r>
              <a:rPr lang="es-CO" sz="2000" dirty="0" err="1">
                <a:effectLst/>
                <a:latin typeface="Calibri" panose="020F0502020204030204" pitchFamily="34" charset="0"/>
                <a:ea typeface="Calibri" panose="020F0502020204030204" pitchFamily="34" charset="0"/>
                <a:cs typeface="Times New Roman" panose="02020603050405020304" pitchFamily="18" charset="0"/>
              </a:rPr>
              <a:t>Mñ</a:t>
            </a:r>
            <a:r>
              <a:rPr lang="es-CO" sz="2000" dirty="0">
                <a:effectLst/>
                <a:latin typeface="Calibri" panose="020F0502020204030204" pitchFamily="34" charset="0"/>
                <a:ea typeface="Calibri" panose="020F0502020204030204" pitchFamily="34" charset="0"/>
                <a:cs typeface="Times New Roman" panose="02020603050405020304" pitchFamily="18" charset="0"/>
              </a:rPr>
              <a:t>)</a:t>
            </a:r>
          </a:p>
          <a:p>
            <a:endParaRPr lang="es-CO" dirty="0"/>
          </a:p>
        </p:txBody>
      </p:sp>
    </p:spTree>
    <p:extLst>
      <p:ext uri="{BB962C8B-B14F-4D97-AF65-F5344CB8AC3E}">
        <p14:creationId xmlns:p14="http://schemas.microsoft.com/office/powerpoint/2010/main" val="32681981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1F0045-E762-4786-AA6A-32F56AEF0D20}"/>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0E4803BB-E9C4-4E37-AFF9-2944433ADA0B}"/>
              </a:ext>
            </a:extLst>
          </p:cNvPr>
          <p:cNvSpPr>
            <a:spLocks noGrp="1"/>
          </p:cNvSpPr>
          <p:nvPr>
            <p:ph idx="1"/>
          </p:nvPr>
        </p:nvSpPr>
        <p:spPr/>
        <p:txBody>
          <a:bodyPr>
            <a:normAutofit fontScale="70000" lnSpcReduction="20000"/>
          </a:bodyPr>
          <a:lstStyle/>
          <a:p>
            <a:pPr marL="342900" lvl="0" indent="-342900">
              <a:lnSpc>
                <a:spcPct val="150000"/>
              </a:lnSpc>
              <a:buFont typeface="Symbol" panose="05050102010706020507" pitchFamily="18" charset="2"/>
              <a:buChar char=""/>
            </a:pPr>
            <a:r>
              <a:rPr lang="es-CO" sz="3200" dirty="0">
                <a:effectLst/>
                <a:latin typeface="Calibri" panose="020F0502020204030204" pitchFamily="34" charset="0"/>
                <a:ea typeface="Calibri" panose="020F0502020204030204" pitchFamily="34" charset="0"/>
                <a:cs typeface="Times New Roman" panose="02020603050405020304" pitchFamily="18" charset="0"/>
              </a:rPr>
              <a:t>LST-25 ( </a:t>
            </a:r>
            <a:r>
              <a:rPr lang="es-CO" sz="3200" dirty="0" err="1">
                <a:effectLst/>
                <a:latin typeface="Calibri" panose="020F0502020204030204" pitchFamily="34" charset="0"/>
                <a:ea typeface="Calibri" panose="020F0502020204030204" pitchFamily="34" charset="0"/>
                <a:cs typeface="Times New Roman" panose="02020603050405020304" pitchFamily="18" charset="0"/>
              </a:rPr>
              <a:t>Terr</a:t>
            </a:r>
            <a:r>
              <a:rPr lang="es-CO" sz="3200" dirty="0">
                <a:effectLst/>
                <a:latin typeface="Calibri" panose="020F0502020204030204" pitchFamily="34" charset="0"/>
                <a:ea typeface="Calibri" panose="020F0502020204030204" pitchFamily="34" charset="0"/>
                <a:cs typeface="Times New Roman" panose="02020603050405020304" pitchFamily="18" charset="0"/>
              </a:rPr>
              <a:t> </a:t>
            </a:r>
            <a:r>
              <a:rPr lang="es-CO" sz="3200" dirty="0" err="1">
                <a:effectLst/>
                <a:latin typeface="Calibri" panose="020F0502020204030204" pitchFamily="34" charset="0"/>
                <a:ea typeface="Calibri" panose="020F0502020204030204" pitchFamily="34" charset="0"/>
                <a:cs typeface="Times New Roman" panose="02020603050405020304" pitchFamily="18" charset="0"/>
              </a:rPr>
              <a:t>Mñ</a:t>
            </a:r>
            <a:r>
              <a:rPr lang="es-CO" sz="32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50000"/>
              </a:lnSpc>
              <a:buFont typeface="Symbol" panose="05050102010706020507" pitchFamily="18" charset="2"/>
              <a:buChar char=""/>
            </a:pPr>
            <a:r>
              <a:rPr lang="es-CO" sz="3200" dirty="0">
                <a:effectLst/>
                <a:latin typeface="Calibri" panose="020F0502020204030204" pitchFamily="34" charset="0"/>
                <a:ea typeface="Calibri" panose="020F0502020204030204" pitchFamily="34" charset="0"/>
                <a:cs typeface="Times New Roman" panose="02020603050405020304" pitchFamily="18" charset="0"/>
              </a:rPr>
              <a:t>LST-15 (LS 3-15)</a:t>
            </a:r>
          </a:p>
          <a:p>
            <a:pPr marL="342900" lvl="0" indent="-342900">
              <a:lnSpc>
                <a:spcPct val="150000"/>
              </a:lnSpc>
              <a:buFont typeface="Symbol" panose="05050102010706020507" pitchFamily="18" charset="2"/>
              <a:buChar char=""/>
            </a:pPr>
            <a:r>
              <a:rPr lang="es-CO" sz="3200" dirty="0">
                <a:effectLst/>
                <a:latin typeface="Calibri" panose="020F0502020204030204" pitchFamily="34" charset="0"/>
                <a:ea typeface="Calibri" panose="020F0502020204030204" pitchFamily="34" charset="0"/>
                <a:cs typeface="Times New Roman" panose="02020603050405020304" pitchFamily="18" charset="0"/>
              </a:rPr>
              <a:t> LST-19 (</a:t>
            </a:r>
            <a:r>
              <a:rPr lang="es-CO" sz="3200" dirty="0" err="1">
                <a:effectLst/>
                <a:latin typeface="Calibri" panose="020F0502020204030204" pitchFamily="34" charset="0"/>
                <a:ea typeface="Calibri" panose="020F0502020204030204" pitchFamily="34" charset="0"/>
                <a:cs typeface="Times New Roman" panose="02020603050405020304" pitchFamily="18" charset="0"/>
              </a:rPr>
              <a:t>Terr</a:t>
            </a:r>
            <a:r>
              <a:rPr lang="es-CO" sz="3200" dirty="0">
                <a:effectLst/>
                <a:latin typeface="Calibri" panose="020F0502020204030204" pitchFamily="34" charset="0"/>
                <a:ea typeface="Calibri" panose="020F0502020204030204" pitchFamily="34" charset="0"/>
                <a:cs typeface="Times New Roman" panose="02020603050405020304" pitchFamily="18" charset="0"/>
              </a:rPr>
              <a:t> IG) o LS 17(</a:t>
            </a:r>
            <a:r>
              <a:rPr lang="es-CO" sz="3200" dirty="0" err="1">
                <a:effectLst/>
                <a:latin typeface="Calibri" panose="020F0502020204030204" pitchFamily="34" charset="0"/>
                <a:ea typeface="Calibri" panose="020F0502020204030204" pitchFamily="34" charset="0"/>
                <a:cs typeface="Times New Roman" panose="02020603050405020304" pitchFamily="18" charset="0"/>
              </a:rPr>
              <a:t>Terr</a:t>
            </a:r>
            <a:r>
              <a:rPr lang="es-CO" sz="3200" dirty="0">
                <a:effectLst/>
                <a:latin typeface="Calibri" panose="020F0502020204030204" pitchFamily="34" charset="0"/>
                <a:ea typeface="Calibri" panose="020F0502020204030204" pitchFamily="34" charset="0"/>
                <a:cs typeface="Times New Roman" panose="02020603050405020304" pitchFamily="18" charset="0"/>
              </a:rPr>
              <a:t> XZ) o LST-03 (</a:t>
            </a:r>
            <a:r>
              <a:rPr lang="es-CO" sz="3200" dirty="0" err="1">
                <a:effectLst/>
                <a:latin typeface="Calibri" panose="020F0502020204030204" pitchFamily="34" charset="0"/>
                <a:ea typeface="Calibri" panose="020F0502020204030204" pitchFamily="34" charset="0"/>
                <a:cs typeface="Times New Roman" panose="02020603050405020304" pitchFamily="18" charset="0"/>
              </a:rPr>
              <a:t>Terr</a:t>
            </a:r>
            <a:r>
              <a:rPr lang="es-CO" sz="3200" dirty="0">
                <a:effectLst/>
                <a:latin typeface="Calibri" panose="020F0502020204030204" pitchFamily="34" charset="0"/>
                <a:ea typeface="Calibri" panose="020F0502020204030204" pitchFamily="34" charset="0"/>
                <a:cs typeface="Times New Roman" panose="02020603050405020304" pitchFamily="18" charset="0"/>
              </a:rPr>
              <a:t> CD)    </a:t>
            </a:r>
          </a:p>
          <a:p>
            <a:pPr marL="342900" lvl="0" indent="-342900">
              <a:lnSpc>
                <a:spcPct val="150000"/>
              </a:lnSpc>
              <a:buFont typeface="Symbol" panose="05050102010706020507" pitchFamily="18" charset="2"/>
              <a:buChar char=""/>
            </a:pPr>
            <a:r>
              <a:rPr lang="es-CO" sz="3200" dirty="0">
                <a:effectLst/>
                <a:latin typeface="Calibri" panose="020F0502020204030204" pitchFamily="34" charset="0"/>
                <a:ea typeface="Calibri" panose="020F0502020204030204" pitchFamily="34" charset="0"/>
                <a:cs typeface="Times New Roman" panose="02020603050405020304" pitchFamily="18" charset="0"/>
              </a:rPr>
              <a:t>LST-20 (JJW)</a:t>
            </a:r>
          </a:p>
          <a:p>
            <a:pPr marL="342900" lvl="0" indent="-342900">
              <a:lnSpc>
                <a:spcPct val="150000"/>
              </a:lnSpc>
              <a:buFont typeface="Symbol" panose="05050102010706020507" pitchFamily="18" charset="2"/>
              <a:buChar char=""/>
            </a:pPr>
            <a:r>
              <a:rPr lang="es-CO" sz="3200" dirty="0">
                <a:effectLst/>
                <a:latin typeface="Calibri" panose="020F0502020204030204" pitchFamily="34" charset="0"/>
                <a:ea typeface="Calibri" panose="020F0502020204030204" pitchFamily="34" charset="0"/>
                <a:cs typeface="Times New Roman" panose="02020603050405020304" pitchFamily="18" charset="0"/>
              </a:rPr>
              <a:t>LST-11</a:t>
            </a:r>
          </a:p>
          <a:p>
            <a:pPr marL="342900" lvl="0" indent="-342900">
              <a:lnSpc>
                <a:spcPct val="150000"/>
              </a:lnSpc>
              <a:buFont typeface="Symbol" panose="05050102010706020507" pitchFamily="18" charset="2"/>
              <a:buChar char=""/>
            </a:pPr>
            <a:r>
              <a:rPr lang="es-CO" sz="3200" dirty="0">
                <a:effectLst/>
                <a:latin typeface="Calibri" panose="020F0502020204030204" pitchFamily="34" charset="0"/>
                <a:ea typeface="Calibri" panose="020F0502020204030204" pitchFamily="34" charset="0"/>
                <a:cs typeface="Times New Roman" panose="02020603050405020304" pitchFamily="18" charset="0"/>
              </a:rPr>
              <a:t>LST 12 o LST 13</a:t>
            </a:r>
          </a:p>
          <a:p>
            <a:pPr marL="342900" lvl="0" indent="-342900">
              <a:lnSpc>
                <a:spcPct val="150000"/>
              </a:lnSpc>
              <a:buFont typeface="Symbol" panose="05050102010706020507" pitchFamily="18" charset="2"/>
              <a:buChar char=""/>
            </a:pPr>
            <a:r>
              <a:rPr lang="es-CO" sz="3200" dirty="0">
                <a:effectLst/>
                <a:latin typeface="Calibri" panose="020F0502020204030204" pitchFamily="34" charset="0"/>
                <a:ea typeface="Calibri" panose="020F0502020204030204" pitchFamily="34" charset="0"/>
                <a:cs typeface="Times New Roman" panose="02020603050405020304" pitchFamily="18" charset="0"/>
              </a:rPr>
              <a:t>LST 21</a:t>
            </a:r>
          </a:p>
          <a:p>
            <a:pPr marL="342900" lvl="0" indent="-342900">
              <a:lnSpc>
                <a:spcPct val="150000"/>
              </a:lnSpc>
              <a:spcAft>
                <a:spcPts val="800"/>
              </a:spcAft>
              <a:buFont typeface="Symbol" panose="05050102010706020507" pitchFamily="18" charset="2"/>
              <a:buChar char=""/>
            </a:pPr>
            <a:r>
              <a:rPr lang="es-CO" sz="3200" dirty="0">
                <a:effectLst/>
                <a:latin typeface="Calibri" panose="020F0502020204030204" pitchFamily="34" charset="0"/>
                <a:ea typeface="Calibri" panose="020F0502020204030204" pitchFamily="34" charset="0"/>
                <a:cs typeface="Times New Roman" panose="02020603050405020304" pitchFamily="18" charset="0"/>
              </a:rPr>
              <a:t>LST 22 (</a:t>
            </a:r>
            <a:r>
              <a:rPr lang="es-CO" sz="3200" dirty="0" err="1">
                <a:effectLst/>
                <a:latin typeface="Calibri" panose="020F0502020204030204" pitchFamily="34" charset="0"/>
                <a:ea typeface="Calibri" panose="020F0502020204030204" pitchFamily="34" charset="0"/>
                <a:cs typeface="Times New Roman" panose="02020603050405020304" pitchFamily="18" charset="0"/>
              </a:rPr>
              <a:t>Terr</a:t>
            </a:r>
            <a:r>
              <a:rPr lang="es-CO" sz="3200" dirty="0">
                <a:effectLst/>
                <a:latin typeface="Calibri" panose="020F0502020204030204" pitchFamily="34" charset="0"/>
                <a:ea typeface="Calibri" panose="020F0502020204030204" pitchFamily="34" charset="0"/>
                <a:cs typeface="Times New Roman" panose="02020603050405020304" pitchFamily="18" charset="0"/>
              </a:rPr>
              <a:t> AA)                                                                          </a:t>
            </a:r>
          </a:p>
          <a:p>
            <a:endParaRPr lang="es-CO" dirty="0"/>
          </a:p>
        </p:txBody>
      </p:sp>
      <p:sp>
        <p:nvSpPr>
          <p:cNvPr id="4" name="CuadroTexto 3">
            <a:extLst>
              <a:ext uri="{FF2B5EF4-FFF2-40B4-BE49-F238E27FC236}">
                <a16:creationId xmlns:a16="http://schemas.microsoft.com/office/drawing/2014/main" id="{132C1228-0384-4825-B557-5E71EA34C989}"/>
              </a:ext>
            </a:extLst>
          </p:cNvPr>
          <p:cNvSpPr txBox="1"/>
          <p:nvPr/>
        </p:nvSpPr>
        <p:spPr>
          <a:xfrm>
            <a:off x="755576" y="-5555655"/>
            <a:ext cx="5616624" cy="3585597"/>
          </a:xfrm>
          <a:prstGeom prst="rect">
            <a:avLst/>
          </a:prstGeom>
          <a:noFill/>
        </p:spPr>
        <p:txBody>
          <a:bodyPr wrap="square" rtlCol="0">
            <a:spAutoFit/>
          </a:bodyPr>
          <a:lstStyle/>
          <a:p>
            <a:pPr>
              <a:lnSpc>
                <a:spcPct val="150000"/>
              </a:lnSpc>
              <a:spcAft>
                <a:spcPts val="800"/>
              </a:spcAft>
            </a:pPr>
            <a:r>
              <a:rPr lang="es-CO" sz="1800" dirty="0">
                <a:effectLst/>
                <a:latin typeface="Calibri" panose="020F0502020204030204" pitchFamily="34" charset="0"/>
                <a:ea typeface="Calibri" panose="020F0502020204030204" pitchFamily="34" charset="0"/>
                <a:cs typeface="Times New Roman" panose="02020603050405020304" pitchFamily="18" charset="0"/>
              </a:rPr>
              <a:t>LST-19 (</a:t>
            </a:r>
            <a:r>
              <a:rPr lang="es-CO" sz="1800" dirty="0" err="1">
                <a:effectLst/>
                <a:latin typeface="Calibri" panose="020F0502020204030204" pitchFamily="34" charset="0"/>
                <a:ea typeface="Calibri" panose="020F0502020204030204" pitchFamily="34" charset="0"/>
                <a:cs typeface="Times New Roman" panose="02020603050405020304" pitchFamily="18" charset="0"/>
              </a:rPr>
              <a:t>Terr</a:t>
            </a:r>
            <a:r>
              <a:rPr lang="es-CO" sz="1800" dirty="0">
                <a:effectLst/>
                <a:latin typeface="Calibri" panose="020F0502020204030204" pitchFamily="34" charset="0"/>
                <a:ea typeface="Calibri" panose="020F0502020204030204" pitchFamily="34" charset="0"/>
                <a:cs typeface="Times New Roman" panose="02020603050405020304" pitchFamily="18" charset="0"/>
              </a:rPr>
              <a:t> IG) o LS 17(</a:t>
            </a:r>
            <a:r>
              <a:rPr lang="es-CO" sz="1800" dirty="0" err="1">
                <a:effectLst/>
                <a:latin typeface="Calibri" panose="020F0502020204030204" pitchFamily="34" charset="0"/>
                <a:ea typeface="Calibri" panose="020F0502020204030204" pitchFamily="34" charset="0"/>
                <a:cs typeface="Times New Roman" panose="02020603050405020304" pitchFamily="18" charset="0"/>
              </a:rPr>
              <a:t>Terr</a:t>
            </a:r>
            <a:r>
              <a:rPr lang="es-CO" sz="1800" dirty="0">
                <a:effectLst/>
                <a:latin typeface="Calibri" panose="020F0502020204030204" pitchFamily="34" charset="0"/>
                <a:ea typeface="Calibri" panose="020F0502020204030204" pitchFamily="34" charset="0"/>
                <a:cs typeface="Times New Roman" panose="02020603050405020304" pitchFamily="18" charset="0"/>
              </a:rPr>
              <a:t> XZ) o LST-03 (</a:t>
            </a:r>
            <a:r>
              <a:rPr lang="es-CO" sz="1800" dirty="0" err="1">
                <a:effectLst/>
                <a:latin typeface="Calibri" panose="020F0502020204030204" pitchFamily="34" charset="0"/>
                <a:ea typeface="Calibri" panose="020F0502020204030204" pitchFamily="34" charset="0"/>
                <a:cs typeface="Times New Roman" panose="02020603050405020304" pitchFamily="18" charset="0"/>
              </a:rPr>
              <a:t>Terr</a:t>
            </a:r>
            <a:r>
              <a:rPr lang="es-CO" sz="1800" dirty="0">
                <a:effectLst/>
                <a:latin typeface="Calibri" panose="020F0502020204030204" pitchFamily="34" charset="0"/>
                <a:ea typeface="Calibri" panose="020F0502020204030204" pitchFamily="34" charset="0"/>
                <a:cs typeface="Times New Roman" panose="02020603050405020304" pitchFamily="18" charset="0"/>
              </a:rPr>
              <a:t> CD)    </a:t>
            </a:r>
          </a:p>
          <a:p>
            <a:pPr marL="342900" lvl="0" indent="-342900">
              <a:lnSpc>
                <a:spcPct val="150000"/>
              </a:lnSpc>
              <a:buFont typeface="Symbol" panose="05050102010706020507" pitchFamily="18" charset="2"/>
              <a:buChar char=""/>
            </a:pPr>
            <a:r>
              <a:rPr lang="es-CO" sz="1800" dirty="0">
                <a:effectLst/>
                <a:latin typeface="Calibri" panose="020F0502020204030204" pitchFamily="34" charset="0"/>
                <a:ea typeface="Calibri" panose="020F0502020204030204" pitchFamily="34" charset="0"/>
                <a:cs typeface="Times New Roman" panose="02020603050405020304" pitchFamily="18" charset="0"/>
              </a:rPr>
              <a:t>LST-20 (JJW)</a:t>
            </a:r>
          </a:p>
          <a:p>
            <a:pPr marL="342900" lvl="0" indent="-342900">
              <a:lnSpc>
                <a:spcPct val="150000"/>
              </a:lnSpc>
              <a:buFont typeface="Symbol" panose="05050102010706020507" pitchFamily="18" charset="2"/>
              <a:buChar char=""/>
            </a:pPr>
            <a:r>
              <a:rPr lang="es-CO" sz="1800" dirty="0">
                <a:effectLst/>
                <a:latin typeface="Calibri" panose="020F0502020204030204" pitchFamily="34" charset="0"/>
                <a:ea typeface="Calibri" panose="020F0502020204030204" pitchFamily="34" charset="0"/>
                <a:cs typeface="Times New Roman" panose="02020603050405020304" pitchFamily="18" charset="0"/>
              </a:rPr>
              <a:t>LST-11</a:t>
            </a:r>
          </a:p>
          <a:p>
            <a:pPr marL="342900" lvl="0" indent="-342900">
              <a:lnSpc>
                <a:spcPct val="150000"/>
              </a:lnSpc>
              <a:buFont typeface="Symbol" panose="05050102010706020507" pitchFamily="18" charset="2"/>
              <a:buChar char=""/>
            </a:pPr>
            <a:r>
              <a:rPr lang="es-CO" sz="1800" dirty="0">
                <a:effectLst/>
                <a:latin typeface="Calibri" panose="020F0502020204030204" pitchFamily="34" charset="0"/>
                <a:ea typeface="Calibri" panose="020F0502020204030204" pitchFamily="34" charset="0"/>
                <a:cs typeface="Times New Roman" panose="02020603050405020304" pitchFamily="18" charset="0"/>
              </a:rPr>
              <a:t>LST 12 o LST 13</a:t>
            </a:r>
          </a:p>
          <a:p>
            <a:pPr marL="342900" lvl="0" indent="-342900">
              <a:lnSpc>
                <a:spcPct val="150000"/>
              </a:lnSpc>
              <a:buFont typeface="Symbol" panose="05050102010706020507" pitchFamily="18" charset="2"/>
              <a:buChar char=""/>
            </a:pPr>
            <a:r>
              <a:rPr lang="es-CO" sz="1800" dirty="0">
                <a:effectLst/>
                <a:latin typeface="Calibri" panose="020F0502020204030204" pitchFamily="34" charset="0"/>
                <a:ea typeface="Calibri" panose="020F0502020204030204" pitchFamily="34" charset="0"/>
                <a:cs typeface="Times New Roman" panose="02020603050405020304" pitchFamily="18" charset="0"/>
              </a:rPr>
              <a:t>LST 2</a:t>
            </a:r>
          </a:p>
          <a:p>
            <a:pPr marL="342900" lvl="0" indent="-342900">
              <a:lnSpc>
                <a:spcPct val="150000"/>
              </a:lnSpc>
              <a:spcAft>
                <a:spcPts val="800"/>
              </a:spcAft>
              <a:buFont typeface="Symbol" panose="05050102010706020507" pitchFamily="18" charset="2"/>
              <a:buChar char=""/>
            </a:pPr>
            <a:r>
              <a:rPr lang="es-CO" sz="1800" dirty="0">
                <a:effectLst/>
                <a:latin typeface="Calibri" panose="020F0502020204030204" pitchFamily="34" charset="0"/>
                <a:ea typeface="Calibri" panose="020F0502020204030204" pitchFamily="34" charset="0"/>
                <a:cs typeface="Times New Roman" panose="02020603050405020304" pitchFamily="18" charset="0"/>
              </a:rPr>
              <a:t>LST 22 (</a:t>
            </a:r>
            <a:r>
              <a:rPr lang="es-CO" sz="1800" dirty="0" err="1">
                <a:effectLst/>
                <a:latin typeface="Calibri" panose="020F0502020204030204" pitchFamily="34" charset="0"/>
                <a:ea typeface="Calibri" panose="020F0502020204030204" pitchFamily="34" charset="0"/>
                <a:cs typeface="Times New Roman" panose="02020603050405020304" pitchFamily="18" charset="0"/>
              </a:rPr>
              <a:t>Terr</a:t>
            </a:r>
            <a:r>
              <a:rPr lang="es-CO" sz="1800" dirty="0">
                <a:effectLst/>
                <a:latin typeface="Calibri" panose="020F0502020204030204" pitchFamily="34" charset="0"/>
                <a:ea typeface="Calibri" panose="020F0502020204030204" pitchFamily="34" charset="0"/>
                <a:cs typeface="Times New Roman" panose="02020603050405020304" pitchFamily="18" charset="0"/>
              </a:rPr>
              <a:t> AA)                                                                          </a:t>
            </a:r>
          </a:p>
          <a:p>
            <a:pPr marL="457200">
              <a:lnSpc>
                <a:spcPct val="150000"/>
              </a:lnSpc>
              <a:spcAft>
                <a:spcPts val="800"/>
              </a:spcAft>
            </a:pPr>
            <a:r>
              <a:rPr lang="es-CO"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s-CO" dirty="0"/>
          </a:p>
        </p:txBody>
      </p:sp>
    </p:spTree>
    <p:extLst>
      <p:ext uri="{BB962C8B-B14F-4D97-AF65-F5344CB8AC3E}">
        <p14:creationId xmlns:p14="http://schemas.microsoft.com/office/powerpoint/2010/main" val="40384302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7B91D2-F4A5-4512-8D73-2A7ADCE6BCE2}"/>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3343F750-EC48-4098-B9AB-B24A8AA812C9}"/>
              </a:ext>
            </a:extLst>
          </p:cNvPr>
          <p:cNvSpPr>
            <a:spLocks noGrp="1"/>
          </p:cNvSpPr>
          <p:nvPr>
            <p:ph idx="1"/>
          </p:nvPr>
        </p:nvSpPr>
        <p:spPr/>
        <p:txBody>
          <a:bodyPr/>
          <a:lstStyle/>
          <a:p>
            <a:endParaRPr lang="es-CO"/>
          </a:p>
        </p:txBody>
      </p:sp>
      <p:sp>
        <p:nvSpPr>
          <p:cNvPr id="4" name="CuadroTexto 3">
            <a:extLst>
              <a:ext uri="{FF2B5EF4-FFF2-40B4-BE49-F238E27FC236}">
                <a16:creationId xmlns:a16="http://schemas.microsoft.com/office/drawing/2014/main" id="{12511F3F-C58F-4D11-9922-20DA6ACE97D1}"/>
              </a:ext>
            </a:extLst>
          </p:cNvPr>
          <p:cNvSpPr txBox="1"/>
          <p:nvPr/>
        </p:nvSpPr>
        <p:spPr>
          <a:xfrm>
            <a:off x="467544" y="2060848"/>
            <a:ext cx="8446030" cy="3067506"/>
          </a:xfrm>
          <a:prstGeom prst="rect">
            <a:avLst/>
          </a:prstGeom>
          <a:noFill/>
        </p:spPr>
        <p:txBody>
          <a:bodyPr wrap="none" rtlCol="0">
            <a:spAutoFit/>
          </a:bodyPr>
          <a:lstStyle/>
          <a:p>
            <a:pPr>
              <a:lnSpc>
                <a:spcPct val="150000"/>
              </a:lnSpc>
              <a:spcAft>
                <a:spcPts val="800"/>
              </a:spcAft>
            </a:pPr>
            <a:r>
              <a:rPr lang="es-CO" sz="1800" dirty="0">
                <a:effectLst/>
                <a:latin typeface="Calibri" panose="020F0502020204030204" pitchFamily="34" charset="0"/>
                <a:ea typeface="Calibri" panose="020F0502020204030204" pitchFamily="34" charset="0"/>
                <a:cs typeface="Times New Roman" panose="02020603050405020304" pitchFamily="18" charset="0"/>
              </a:rPr>
              <a:t>Consulta (</a:t>
            </a:r>
            <a:r>
              <a:rPr lang="es-CO" sz="1800" b="1" dirty="0">
                <a:effectLst/>
                <a:latin typeface="Calibri" panose="020F0502020204030204" pitchFamily="34" charset="0"/>
                <a:ea typeface="Calibri" panose="020F0502020204030204" pitchFamily="34" charset="0"/>
                <a:cs typeface="Times New Roman" panose="02020603050405020304" pitchFamily="18" charset="0"/>
              </a:rPr>
              <a:t>responder “a mano”)</a:t>
            </a:r>
          </a:p>
          <a:p>
            <a:pPr marL="342900" lvl="0" indent="-342900">
              <a:lnSpc>
                <a:spcPct val="150000"/>
              </a:lnSpc>
              <a:buFont typeface="+mj-lt"/>
              <a:buAutoNum type="arabicPeriod"/>
            </a:pPr>
            <a:r>
              <a:rPr lang="es-CO" sz="1800" dirty="0">
                <a:effectLst/>
                <a:latin typeface="Calibri" panose="020F0502020204030204" pitchFamily="34" charset="0"/>
                <a:ea typeface="Calibri" panose="020F0502020204030204" pitchFamily="34" charset="0"/>
                <a:cs typeface="Times New Roman" panose="02020603050405020304" pitchFamily="18" charset="0"/>
              </a:rPr>
              <a:t>Importancia </a:t>
            </a:r>
            <a:r>
              <a:rPr lang="es-CO" sz="1800" dirty="0" err="1">
                <a:effectLst/>
                <a:latin typeface="Calibri" panose="020F0502020204030204" pitchFamily="34" charset="0"/>
                <a:ea typeface="Calibri" panose="020F0502020204030204" pitchFamily="34" charset="0"/>
                <a:cs typeface="Times New Roman" panose="02020603050405020304" pitchFamily="18" charset="0"/>
              </a:rPr>
              <a:t>paleoambiental</a:t>
            </a:r>
            <a:r>
              <a:rPr lang="es-CO" sz="1800" dirty="0">
                <a:effectLst/>
                <a:latin typeface="Calibri" panose="020F0502020204030204" pitchFamily="34" charset="0"/>
                <a:ea typeface="Calibri" panose="020F0502020204030204" pitchFamily="34" charset="0"/>
                <a:cs typeface="Times New Roman" panose="02020603050405020304" pitchFamily="18" charset="0"/>
              </a:rPr>
              <a:t> de la glauconita.</a:t>
            </a:r>
          </a:p>
          <a:p>
            <a:pPr marL="342900" lvl="0" indent="-342900">
              <a:lnSpc>
                <a:spcPct val="150000"/>
              </a:lnSpc>
              <a:buFont typeface="+mj-lt"/>
              <a:buAutoNum type="arabicPeriod"/>
            </a:pPr>
            <a:r>
              <a:rPr lang="es-CO" sz="1800" dirty="0">
                <a:effectLst/>
                <a:latin typeface="Calibri" panose="020F0502020204030204" pitchFamily="34" charset="0"/>
                <a:ea typeface="Calibri" panose="020F0502020204030204" pitchFamily="34" charset="0"/>
                <a:cs typeface="Times New Roman" panose="02020603050405020304" pitchFamily="18" charset="0"/>
              </a:rPr>
              <a:t>Relación composición mineralógica-procedencia tectónica (Diagramas de Dickinson).</a:t>
            </a:r>
          </a:p>
          <a:p>
            <a:pPr marL="342900" lvl="0" indent="-342900">
              <a:lnSpc>
                <a:spcPct val="150000"/>
              </a:lnSpc>
              <a:buFont typeface="+mj-lt"/>
              <a:buAutoNum type="arabicPeriod"/>
            </a:pPr>
            <a:r>
              <a:rPr lang="es-CO" sz="1800" dirty="0">
                <a:effectLst/>
                <a:latin typeface="Calibri" panose="020F0502020204030204" pitchFamily="34" charset="0"/>
                <a:ea typeface="Calibri" panose="020F0502020204030204" pitchFamily="34" charset="0"/>
                <a:cs typeface="Times New Roman" panose="02020603050405020304" pitchFamily="18" charset="0"/>
              </a:rPr>
              <a:t>Composición química (</a:t>
            </a:r>
            <a:r>
              <a:rPr lang="es-CO" sz="1800" u="sng" dirty="0">
                <a:effectLst/>
                <a:latin typeface="Calibri" panose="020F0502020204030204" pitchFamily="34" charset="0"/>
                <a:ea typeface="Calibri" panose="020F0502020204030204" pitchFamily="34" charset="0"/>
                <a:cs typeface="Times New Roman" panose="02020603050405020304" pitchFamily="18" charset="0"/>
              </a:rPr>
              <a:t>no mineralógica</a:t>
            </a:r>
            <a:r>
              <a:rPr lang="es-CO" sz="1800" dirty="0">
                <a:effectLst/>
                <a:latin typeface="Calibri" panose="020F0502020204030204" pitchFamily="34" charset="0"/>
                <a:ea typeface="Calibri" panose="020F0502020204030204" pitchFamily="34" charset="0"/>
                <a:cs typeface="Times New Roman" panose="02020603050405020304" pitchFamily="18" charset="0"/>
              </a:rPr>
              <a:t>) de los principales tipos de arenitas.</a:t>
            </a:r>
          </a:p>
          <a:p>
            <a:pPr marL="342900" lvl="0" indent="-342900">
              <a:lnSpc>
                <a:spcPct val="150000"/>
              </a:lnSpc>
              <a:buFont typeface="+mj-lt"/>
              <a:buAutoNum type="arabicPeriod"/>
            </a:pPr>
            <a:r>
              <a:rPr lang="es-CO" sz="1800" dirty="0">
                <a:effectLst/>
                <a:latin typeface="Calibri" panose="020F0502020204030204" pitchFamily="34" charset="0"/>
                <a:ea typeface="Calibri" panose="020F0502020204030204" pitchFamily="34" charset="0"/>
                <a:cs typeface="Times New Roman" panose="02020603050405020304" pitchFamily="18" charset="0"/>
              </a:rPr>
              <a:t>Elaborar esquemas de clasificación (emplear las plantillas de la guía). </a:t>
            </a:r>
          </a:p>
          <a:p>
            <a:pPr marL="342900" lvl="0" indent="-342900">
              <a:lnSpc>
                <a:spcPct val="150000"/>
              </a:lnSpc>
              <a:spcAft>
                <a:spcPts val="800"/>
              </a:spcAft>
              <a:buFont typeface="+mj-lt"/>
              <a:buAutoNum type="arabicPeriod"/>
            </a:pPr>
            <a:r>
              <a:rPr lang="es-CO" sz="1800" dirty="0">
                <a:effectLst/>
                <a:latin typeface="Calibri" panose="020F0502020204030204" pitchFamily="34" charset="0"/>
                <a:ea typeface="Calibri" panose="020F0502020204030204" pitchFamily="34" charset="0"/>
                <a:cs typeface="Times New Roman" panose="02020603050405020304" pitchFamily="18" charset="0"/>
              </a:rPr>
              <a:t>Consultar la propuesta de clasificación de arenitas de </a:t>
            </a:r>
            <a:r>
              <a:rPr lang="es-CO" sz="1800" dirty="0" err="1">
                <a:effectLst/>
                <a:latin typeface="Calibri" panose="020F0502020204030204" pitchFamily="34" charset="0"/>
                <a:ea typeface="Calibri" panose="020F0502020204030204" pitchFamily="34" charset="0"/>
                <a:cs typeface="Times New Roman" panose="02020603050405020304" pitchFamily="18" charset="0"/>
              </a:rPr>
              <a:t>Garzanti</a:t>
            </a:r>
            <a:r>
              <a:rPr lang="es-CO" sz="1800" dirty="0">
                <a:effectLst/>
                <a:latin typeface="Calibri" panose="020F0502020204030204" pitchFamily="34" charset="0"/>
                <a:ea typeface="Calibri" panose="020F0502020204030204" pitchFamily="34" charset="0"/>
                <a:cs typeface="Times New Roman" panose="02020603050405020304" pitchFamily="18" charset="0"/>
              </a:rPr>
              <a:t> (2019)</a:t>
            </a:r>
          </a:p>
          <a:p>
            <a:endParaRPr lang="es-CO" dirty="0"/>
          </a:p>
        </p:txBody>
      </p:sp>
    </p:spTree>
    <p:extLst>
      <p:ext uri="{BB962C8B-B14F-4D97-AF65-F5344CB8AC3E}">
        <p14:creationId xmlns:p14="http://schemas.microsoft.com/office/powerpoint/2010/main" val="24309783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D24C24-3BF0-46AE-8D67-148073D9730C}"/>
              </a:ext>
            </a:extLst>
          </p:cNvPr>
          <p:cNvSpPr>
            <a:spLocks noGrp="1"/>
          </p:cNvSpPr>
          <p:nvPr>
            <p:ph type="title"/>
          </p:nvPr>
        </p:nvSpPr>
        <p:spPr/>
        <p:txBody>
          <a:bodyPr/>
          <a:lstStyle/>
          <a:p>
            <a:endParaRPr lang="es-CO"/>
          </a:p>
        </p:txBody>
      </p:sp>
      <p:pic>
        <p:nvPicPr>
          <p:cNvPr id="5" name="Marcador de contenido 4">
            <a:extLst>
              <a:ext uri="{FF2B5EF4-FFF2-40B4-BE49-F238E27FC236}">
                <a16:creationId xmlns:a16="http://schemas.microsoft.com/office/drawing/2014/main" id="{B8EDAB01-B8C5-45A2-95C3-EE477ADE59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6818" y="1417638"/>
            <a:ext cx="6974876" cy="4603650"/>
          </a:xfrm>
        </p:spPr>
      </p:pic>
    </p:spTree>
    <p:extLst>
      <p:ext uri="{BB962C8B-B14F-4D97-AF65-F5344CB8AC3E}">
        <p14:creationId xmlns:p14="http://schemas.microsoft.com/office/powerpoint/2010/main" val="29967469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2DC65D-E971-4868-BC74-353533E2C1CC}"/>
              </a:ext>
            </a:extLst>
          </p:cNvPr>
          <p:cNvSpPr>
            <a:spLocks noGrp="1"/>
          </p:cNvSpPr>
          <p:nvPr>
            <p:ph type="title"/>
          </p:nvPr>
        </p:nvSpPr>
        <p:spPr/>
        <p:txBody>
          <a:bodyPr/>
          <a:lstStyle/>
          <a:p>
            <a:endParaRPr lang="es-CO"/>
          </a:p>
        </p:txBody>
      </p:sp>
      <p:pic>
        <p:nvPicPr>
          <p:cNvPr id="5" name="Marcador de contenido 4">
            <a:extLst>
              <a:ext uri="{FF2B5EF4-FFF2-40B4-BE49-F238E27FC236}">
                <a16:creationId xmlns:a16="http://schemas.microsoft.com/office/drawing/2014/main" id="{658CF049-0EA3-4280-B6EE-735AF112FC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3568" y="1556792"/>
            <a:ext cx="6420760" cy="4269587"/>
          </a:xfrm>
        </p:spPr>
      </p:pic>
    </p:spTree>
    <p:extLst>
      <p:ext uri="{BB962C8B-B14F-4D97-AF65-F5344CB8AC3E}">
        <p14:creationId xmlns:p14="http://schemas.microsoft.com/office/powerpoint/2010/main" val="27924557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25862F-0BA8-43A5-837B-C8C9598951B6}"/>
              </a:ext>
            </a:extLst>
          </p:cNvPr>
          <p:cNvSpPr>
            <a:spLocks noGrp="1"/>
          </p:cNvSpPr>
          <p:nvPr>
            <p:ph type="title"/>
          </p:nvPr>
        </p:nvSpPr>
        <p:spPr/>
        <p:txBody>
          <a:bodyPr/>
          <a:lstStyle/>
          <a:p>
            <a:endParaRPr lang="es-CO"/>
          </a:p>
        </p:txBody>
      </p:sp>
      <p:pic>
        <p:nvPicPr>
          <p:cNvPr id="5" name="Marcador de contenido 4">
            <a:extLst>
              <a:ext uri="{FF2B5EF4-FFF2-40B4-BE49-F238E27FC236}">
                <a16:creationId xmlns:a16="http://schemas.microsoft.com/office/drawing/2014/main" id="{30DC8888-C488-46FE-AA8B-F00A064B78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1885" y="1268760"/>
            <a:ext cx="6770475" cy="4975891"/>
          </a:xfrm>
        </p:spPr>
      </p:pic>
    </p:spTree>
    <p:extLst>
      <p:ext uri="{BB962C8B-B14F-4D97-AF65-F5344CB8AC3E}">
        <p14:creationId xmlns:p14="http://schemas.microsoft.com/office/powerpoint/2010/main" val="19031267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4AC137-671D-4285-9574-23D18E7A983F}"/>
              </a:ext>
            </a:extLst>
          </p:cNvPr>
          <p:cNvSpPr>
            <a:spLocks noGrp="1"/>
          </p:cNvSpPr>
          <p:nvPr>
            <p:ph type="title"/>
          </p:nvPr>
        </p:nvSpPr>
        <p:spPr/>
        <p:txBody>
          <a:bodyPr/>
          <a:lstStyle/>
          <a:p>
            <a:endParaRPr lang="es-CO"/>
          </a:p>
        </p:txBody>
      </p:sp>
      <p:pic>
        <p:nvPicPr>
          <p:cNvPr id="5" name="Marcador de contenido 4">
            <a:extLst>
              <a:ext uri="{FF2B5EF4-FFF2-40B4-BE49-F238E27FC236}">
                <a16:creationId xmlns:a16="http://schemas.microsoft.com/office/drawing/2014/main" id="{7DDD8F0D-1A20-4D4C-B894-0070274480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548681"/>
            <a:ext cx="7371819" cy="5040560"/>
          </a:xfrm>
        </p:spPr>
      </p:pic>
    </p:spTree>
    <p:extLst>
      <p:ext uri="{BB962C8B-B14F-4D97-AF65-F5344CB8AC3E}">
        <p14:creationId xmlns:p14="http://schemas.microsoft.com/office/powerpoint/2010/main" val="9958519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ACD732-ED27-43E7-A401-8148A99DD031}"/>
              </a:ext>
            </a:extLst>
          </p:cNvPr>
          <p:cNvSpPr>
            <a:spLocks noGrp="1"/>
          </p:cNvSpPr>
          <p:nvPr>
            <p:ph type="title"/>
          </p:nvPr>
        </p:nvSpPr>
        <p:spPr/>
        <p:txBody>
          <a:bodyPr/>
          <a:lstStyle/>
          <a:p>
            <a:endParaRPr lang="es-CO"/>
          </a:p>
        </p:txBody>
      </p:sp>
      <p:pic>
        <p:nvPicPr>
          <p:cNvPr id="5" name="Marcador de contenido 4">
            <a:extLst>
              <a:ext uri="{FF2B5EF4-FFF2-40B4-BE49-F238E27FC236}">
                <a16:creationId xmlns:a16="http://schemas.microsoft.com/office/drawing/2014/main" id="{83A898CA-253F-40C9-BAFC-D06440B49B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9245" y="1052736"/>
            <a:ext cx="6725510" cy="4198799"/>
          </a:xfrm>
        </p:spPr>
      </p:pic>
    </p:spTree>
    <p:extLst>
      <p:ext uri="{BB962C8B-B14F-4D97-AF65-F5344CB8AC3E}">
        <p14:creationId xmlns:p14="http://schemas.microsoft.com/office/powerpoint/2010/main" val="36126385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153F65-A825-44DF-ADB8-06F4C65546B5}"/>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893520A7-1D99-454C-B5DF-4EED27F09BF6}"/>
              </a:ext>
            </a:extLst>
          </p:cNvPr>
          <p:cNvSpPr>
            <a:spLocks noGrp="1"/>
          </p:cNvSpPr>
          <p:nvPr>
            <p:ph idx="1"/>
          </p:nvPr>
        </p:nvSpPr>
        <p:spPr/>
        <p:txBody>
          <a:bodyPr/>
          <a:lstStyle/>
          <a:p>
            <a:endParaRPr lang="es-CO" dirty="0"/>
          </a:p>
        </p:txBody>
      </p:sp>
      <p:pic>
        <p:nvPicPr>
          <p:cNvPr id="1026" name="Picture 2" descr="Polarised Photograph Of A Thin Section Of Greywack by Mike Mcnamee/science Photo Library">
            <a:extLst>
              <a:ext uri="{FF2B5EF4-FFF2-40B4-BE49-F238E27FC236}">
                <a16:creationId xmlns:a16="http://schemas.microsoft.com/office/drawing/2014/main" id="{5583FAC2-2744-49D7-BD92-F401454D32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764704"/>
            <a:ext cx="5688632"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468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matriz arcillosa.jpg"/>
          <p:cNvPicPr>
            <a:picLocks noChangeAspect="1"/>
          </p:cNvPicPr>
          <p:nvPr/>
        </p:nvPicPr>
        <p:blipFill>
          <a:blip r:embed="rId2"/>
          <a:stretch>
            <a:fillRect/>
          </a:stretch>
        </p:blipFill>
        <p:spPr>
          <a:xfrm>
            <a:off x="2366962" y="561975"/>
            <a:ext cx="3589577" cy="4667225"/>
          </a:xfrm>
          <a:prstGeom prst="rect">
            <a:avLst/>
          </a:prstGeom>
        </p:spPr>
      </p:pic>
      <p:cxnSp>
        <p:nvCxnSpPr>
          <p:cNvPr id="4" name="Conector recto 3">
            <a:extLst>
              <a:ext uri="{FF2B5EF4-FFF2-40B4-BE49-F238E27FC236}">
                <a16:creationId xmlns:a16="http://schemas.microsoft.com/office/drawing/2014/main" id="{6BF80B44-4E23-49C9-B7FD-A8E40804BFE1}"/>
              </a:ext>
            </a:extLst>
          </p:cNvPr>
          <p:cNvCxnSpPr/>
          <p:nvPr/>
        </p:nvCxnSpPr>
        <p:spPr>
          <a:xfrm>
            <a:off x="4572000" y="5373216"/>
            <a:ext cx="122413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034E5F3A-B01F-496F-9730-79FCB5449DF6}"/>
              </a:ext>
            </a:extLst>
          </p:cNvPr>
          <p:cNvSpPr txBox="1"/>
          <p:nvPr/>
        </p:nvSpPr>
        <p:spPr>
          <a:xfrm>
            <a:off x="4788024" y="5373216"/>
            <a:ext cx="936104" cy="369332"/>
          </a:xfrm>
          <a:prstGeom prst="rect">
            <a:avLst/>
          </a:prstGeom>
          <a:noFill/>
        </p:spPr>
        <p:txBody>
          <a:bodyPr wrap="square" rtlCol="0">
            <a:spAutoFit/>
          </a:bodyPr>
          <a:lstStyle/>
          <a:p>
            <a:r>
              <a:rPr lang="es-419" dirty="0"/>
              <a:t>2.0 mm</a:t>
            </a:r>
            <a:endParaRPr lang="es-CO"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9E6E0C-47E7-4076-8FFE-7054DCED164C}"/>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73C94C28-7D88-41EA-869C-FFB5BEAA280E}"/>
              </a:ext>
            </a:extLst>
          </p:cNvPr>
          <p:cNvSpPr>
            <a:spLocks noGrp="1"/>
          </p:cNvSpPr>
          <p:nvPr>
            <p:ph idx="1"/>
          </p:nvPr>
        </p:nvSpPr>
        <p:spPr/>
        <p:txBody>
          <a:bodyPr/>
          <a:lstStyle/>
          <a:p>
            <a:r>
              <a:rPr lang="es-CO"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https://www.virtualmicroscope.org/rock_sample?asset=pblue/index.html?x=14.84&amp;y=9.32&amp;zoom=0&amp;s=1&amp;rot=2&amp;deg=146</a:t>
            </a:r>
            <a:endParaRPr lang="es-CO"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CO"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r>
              <a:rPr lang="es-CO"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https://www.virtualmicroscope.org/rock_sample?asset=cp267/index.html?x=17.39&amp;y=8.76&amp;zoom=0&amp;s=1&amp;rot=1&amp;deg=0</a:t>
            </a:r>
            <a:endParaRPr lang="es-CO"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CO"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r>
              <a:rPr lang="es-CO" sz="1800" dirty="0">
                <a:effectLst/>
                <a:latin typeface="Calibri" panose="020F0502020204030204" pitchFamily="34" charset="0"/>
                <a:ea typeface="Calibri" panose="020F0502020204030204" pitchFamily="34" charset="0"/>
                <a:cs typeface="Times New Roman" panose="02020603050405020304" pitchFamily="18" charset="0"/>
                <a:hlinkClick r:id="rId4"/>
              </a:rPr>
              <a:t>https://www.virtualmicroscope.org/rock_sample?asset=a6/index.html?x=22.93&amp;y=8.19&amp;zoom=0&amp;s=1&amp;rot=1&amp;deg=51</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r>
              <a:rPr lang="es-CO" sz="1800" dirty="0">
                <a:effectLst/>
                <a:latin typeface="Calibri" panose="020F0502020204030204" pitchFamily="34" charset="0"/>
                <a:ea typeface="Calibri" panose="020F0502020204030204" pitchFamily="34" charset="0"/>
                <a:cs typeface="Times New Roman" panose="02020603050405020304" pitchFamily="18" charset="0"/>
                <a:hlinkClick r:id="rId5"/>
              </a:rPr>
              <a:t>https://www.virtualmicroscope.org/rock_sample?asset=ddw13/index.html?x=19.01&amp;y=10.9&amp;zoom=0&amp;s=0&amp;rot=2&amp;deg=0</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r>
              <a:rPr lang="es-CO" sz="1800" dirty="0">
                <a:effectLst/>
                <a:latin typeface="Calibri" panose="020F0502020204030204" pitchFamily="34" charset="0"/>
                <a:ea typeface="Calibri" panose="020F0502020204030204" pitchFamily="34" charset="0"/>
                <a:cs typeface="Times New Roman" panose="02020603050405020304" pitchFamily="18" charset="0"/>
                <a:hlinkClick r:id="rId6"/>
              </a:rPr>
              <a:t>https://www.virtualmicroscope.org/rock_sample?asset=e118/index.html?x=14.4&amp;y=9.58&amp;zoom=0&amp;s=1&amp;rot=2&amp;deg=100</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CO" sz="1800" dirty="0">
              <a:latin typeface="Calibri" panose="020F0502020204030204" pitchFamily="34" charset="0"/>
              <a:ea typeface="Calibri" panose="020F0502020204030204" pitchFamily="34" charset="0"/>
              <a:cs typeface="Times New Roman" panose="02020603050405020304" pitchFamily="18" charset="0"/>
            </a:endParaRPr>
          </a:p>
          <a:p>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spTree>
    <p:extLst>
      <p:ext uri="{BB962C8B-B14F-4D97-AF65-F5344CB8AC3E}">
        <p14:creationId xmlns:p14="http://schemas.microsoft.com/office/powerpoint/2010/main" val="1607836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pic>
        <p:nvPicPr>
          <p:cNvPr id="4" name="3 Marcador de contenido" descr="cem carbonatad.jpg"/>
          <p:cNvPicPr>
            <a:picLocks noGrp="1" noChangeAspect="1"/>
          </p:cNvPicPr>
          <p:nvPr>
            <p:ph idx="1"/>
          </p:nvPr>
        </p:nvPicPr>
        <p:blipFill>
          <a:blip r:embed="rId2"/>
          <a:stretch>
            <a:fillRect/>
          </a:stretch>
        </p:blipFill>
        <p:spPr>
          <a:xfrm>
            <a:off x="1907704" y="476672"/>
            <a:ext cx="3929090" cy="5809681"/>
          </a:xfrm>
        </p:spPr>
      </p:pic>
      <p:cxnSp>
        <p:nvCxnSpPr>
          <p:cNvPr id="5" name="Conector recto 4">
            <a:extLst>
              <a:ext uri="{FF2B5EF4-FFF2-40B4-BE49-F238E27FC236}">
                <a16:creationId xmlns:a16="http://schemas.microsoft.com/office/drawing/2014/main" id="{257B59BF-FDA0-4377-901D-1A8CE6B3A2C6}"/>
              </a:ext>
            </a:extLst>
          </p:cNvPr>
          <p:cNvCxnSpPr/>
          <p:nvPr/>
        </p:nvCxnSpPr>
        <p:spPr>
          <a:xfrm>
            <a:off x="4716016" y="6381328"/>
            <a:ext cx="122413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57F26804-984A-40B1-90E0-7B1FBC391D99}"/>
              </a:ext>
            </a:extLst>
          </p:cNvPr>
          <p:cNvSpPr txBox="1"/>
          <p:nvPr/>
        </p:nvSpPr>
        <p:spPr>
          <a:xfrm>
            <a:off x="4788024" y="6488668"/>
            <a:ext cx="1296144" cy="369332"/>
          </a:xfrm>
          <a:prstGeom prst="rect">
            <a:avLst/>
          </a:prstGeom>
          <a:noFill/>
        </p:spPr>
        <p:txBody>
          <a:bodyPr wrap="square">
            <a:spAutoFit/>
          </a:bodyPr>
          <a:lstStyle/>
          <a:p>
            <a:r>
              <a:rPr lang="es-419" dirty="0"/>
              <a:t>    2.0 mm</a:t>
            </a:r>
            <a:endParaRPr lang="es-CO"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GRAD4"/>
          <p:cNvPicPr>
            <a:picLocks noChangeAspect="1" noChangeArrowheads="1"/>
          </p:cNvPicPr>
          <p:nvPr/>
        </p:nvPicPr>
        <p:blipFill>
          <a:blip r:embed="rId2"/>
          <a:srcRect/>
          <a:stretch>
            <a:fillRect/>
          </a:stretch>
        </p:blipFill>
        <p:spPr bwMode="auto">
          <a:xfrm>
            <a:off x="457200" y="304800"/>
            <a:ext cx="8305800" cy="5399088"/>
          </a:xfrm>
          <a:prstGeom prst="rect">
            <a:avLst/>
          </a:prstGeom>
          <a:noFill/>
        </p:spPr>
      </p:pic>
      <p:sp>
        <p:nvSpPr>
          <p:cNvPr id="68611" name="Text Box 3"/>
          <p:cNvSpPr txBox="1">
            <a:spLocks noChangeArrowheads="1"/>
          </p:cNvSpPr>
          <p:nvPr/>
        </p:nvSpPr>
        <p:spPr bwMode="auto">
          <a:xfrm>
            <a:off x="288925" y="5754688"/>
            <a:ext cx="8245475" cy="457200"/>
          </a:xfrm>
          <a:prstGeom prst="rect">
            <a:avLst/>
          </a:prstGeom>
          <a:noFill/>
          <a:ln w="9525">
            <a:noFill/>
            <a:miter lim="800000"/>
            <a:headEnd/>
            <a:tailEnd/>
          </a:ln>
          <a:effectLst/>
        </p:spPr>
        <p:txBody>
          <a:bodyPr>
            <a:spAutoFit/>
          </a:bodyPr>
          <a:lstStyle/>
          <a:p>
            <a:r>
              <a:rPr lang="pl-PL" sz="2400">
                <a:solidFill>
                  <a:schemeClr val="tx1"/>
                </a:solidFill>
              </a:rPr>
              <a:t>Scale of roundness. B. Pettijohn (1975); C. Powers (1953)</a:t>
            </a:r>
            <a:endParaRPr lang="en-GB" sz="240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componentes rocas terrigenas.jpg"/>
          <p:cNvPicPr>
            <a:picLocks noChangeAspect="1"/>
          </p:cNvPicPr>
          <p:nvPr/>
        </p:nvPicPr>
        <p:blipFill>
          <a:blip r:embed="rId2"/>
          <a:stretch>
            <a:fillRect/>
          </a:stretch>
        </p:blipFill>
        <p:spPr>
          <a:xfrm>
            <a:off x="1076325" y="1895475"/>
            <a:ext cx="6991350" cy="3067050"/>
          </a:xfrm>
          <a:prstGeom prst="rect">
            <a:avLst/>
          </a:prstGeom>
        </p:spPr>
      </p:pic>
      <p:pic>
        <p:nvPicPr>
          <p:cNvPr id="3" name="2 Imagen" descr="estimacvisualselecc.jpg"/>
          <p:cNvPicPr>
            <a:picLocks noChangeAspect="1"/>
          </p:cNvPicPr>
          <p:nvPr/>
        </p:nvPicPr>
        <p:blipFill>
          <a:blip r:embed="rId3"/>
          <a:stretch>
            <a:fillRect/>
          </a:stretch>
        </p:blipFill>
        <p:spPr>
          <a:xfrm>
            <a:off x="2009775" y="1466850"/>
            <a:ext cx="5124450" cy="39243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estimacion visual.jpg"/>
          <p:cNvPicPr>
            <a:picLocks noChangeAspect="1"/>
          </p:cNvPicPr>
          <p:nvPr/>
        </p:nvPicPr>
        <p:blipFill>
          <a:blip r:embed="rId2"/>
          <a:stretch>
            <a:fillRect/>
          </a:stretch>
        </p:blipFill>
        <p:spPr>
          <a:xfrm>
            <a:off x="225383" y="1785926"/>
            <a:ext cx="8882220" cy="3357586"/>
          </a:xfrm>
          <a:prstGeom prst="rect">
            <a:avLst/>
          </a:prstGeom>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3540</TotalTime>
  <Words>1085</Words>
  <Application>Microsoft Office PowerPoint</Application>
  <PresentationFormat>Presentación en pantalla (4:3)</PresentationFormat>
  <Paragraphs>112</Paragraphs>
  <Slides>50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50</vt:i4>
      </vt:variant>
    </vt:vector>
  </HeadingPairs>
  <TitlesOfParts>
    <vt:vector size="55" baseType="lpstr">
      <vt:lpstr>Arial</vt:lpstr>
      <vt:lpstr>Calibri</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MADUREZ TEXTURAL</vt:lpstr>
      <vt:lpstr>Presentación de PowerPoint</vt:lpstr>
      <vt:lpstr>MADUREZ COMPOSICIONAL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Carlos Guzmán</dc:creator>
  <cp:lastModifiedBy>Usuario</cp:lastModifiedBy>
  <cp:revision>38</cp:revision>
  <dcterms:created xsi:type="dcterms:W3CDTF">2011-02-28T01:43:05Z</dcterms:created>
  <dcterms:modified xsi:type="dcterms:W3CDTF">2024-02-29T21:11:47Z</dcterms:modified>
</cp:coreProperties>
</file>