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3" r:id="rId1"/>
  </p:sldMasterIdLst>
  <p:notesMasterIdLst>
    <p:notesMasterId r:id="rId49"/>
  </p:notesMasterIdLst>
  <p:sldIdLst>
    <p:sldId id="256" r:id="rId2"/>
    <p:sldId id="257" r:id="rId3"/>
    <p:sldId id="317" r:id="rId4"/>
    <p:sldId id="320" r:id="rId5"/>
    <p:sldId id="258" r:id="rId6"/>
    <p:sldId id="259" r:id="rId7"/>
    <p:sldId id="261" r:id="rId8"/>
    <p:sldId id="319" r:id="rId9"/>
    <p:sldId id="262" r:id="rId10"/>
    <p:sldId id="263" r:id="rId11"/>
    <p:sldId id="264" r:id="rId12"/>
    <p:sldId id="265" r:id="rId13"/>
    <p:sldId id="266" r:id="rId14"/>
    <p:sldId id="267" r:id="rId15"/>
    <p:sldId id="269" r:id="rId16"/>
    <p:sldId id="270" r:id="rId17"/>
    <p:sldId id="318" r:id="rId18"/>
    <p:sldId id="271" r:id="rId19"/>
    <p:sldId id="272" r:id="rId20"/>
    <p:sldId id="273" r:id="rId21"/>
    <p:sldId id="274" r:id="rId22"/>
    <p:sldId id="275" r:id="rId23"/>
    <p:sldId id="276" r:id="rId24"/>
    <p:sldId id="277" r:id="rId25"/>
    <p:sldId id="278" r:id="rId26"/>
    <p:sldId id="279" r:id="rId27"/>
    <p:sldId id="281" r:id="rId28"/>
    <p:sldId id="282" r:id="rId29"/>
    <p:sldId id="286" r:id="rId30"/>
    <p:sldId id="321" r:id="rId31"/>
    <p:sldId id="322" r:id="rId32"/>
    <p:sldId id="287" r:id="rId33"/>
    <p:sldId id="288" r:id="rId34"/>
    <p:sldId id="289" r:id="rId35"/>
    <p:sldId id="290" r:id="rId36"/>
    <p:sldId id="294" r:id="rId37"/>
    <p:sldId id="295" r:id="rId38"/>
    <p:sldId id="297" r:id="rId39"/>
    <p:sldId id="298" r:id="rId40"/>
    <p:sldId id="300" r:id="rId41"/>
    <p:sldId id="301" r:id="rId42"/>
    <p:sldId id="302" r:id="rId43"/>
    <p:sldId id="303" r:id="rId44"/>
    <p:sldId id="307" r:id="rId45"/>
    <p:sldId id="308" r:id="rId46"/>
    <p:sldId id="315" r:id="rId47"/>
    <p:sldId id="316" r:id="rId4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rebuchet MS"/>
        <a:ea typeface="Trebuchet MS"/>
        <a:cs typeface="Trebuchet MS"/>
        <a:sym typeface="Trebuchet M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rebuchet MS"/>
        <a:ea typeface="Trebuchet MS"/>
        <a:cs typeface="Trebuchet MS"/>
        <a:sym typeface="Trebuchet M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rebuchet MS"/>
        <a:ea typeface="Trebuchet MS"/>
        <a:cs typeface="Trebuchet MS"/>
        <a:sym typeface="Trebuchet M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rebuchet MS"/>
        <a:ea typeface="Trebuchet MS"/>
        <a:cs typeface="Trebuchet MS"/>
        <a:sym typeface="Trebuchet M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rebuchet MS"/>
        <a:ea typeface="Trebuchet MS"/>
        <a:cs typeface="Trebuchet MS"/>
        <a:sym typeface="Trebuchet M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rebuchet MS"/>
        <a:ea typeface="Trebuchet MS"/>
        <a:cs typeface="Trebuchet MS"/>
        <a:sym typeface="Trebuchet M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rebuchet MS"/>
        <a:ea typeface="Trebuchet MS"/>
        <a:cs typeface="Trebuchet MS"/>
        <a:sym typeface="Trebuchet M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rebuchet MS"/>
        <a:ea typeface="Trebuchet MS"/>
        <a:cs typeface="Trebuchet MS"/>
        <a:sym typeface="Trebuchet M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rebuchet MS"/>
        <a:ea typeface="Trebuchet MS"/>
        <a:cs typeface="Trebuchet MS"/>
        <a:sym typeface="Trebuchet M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n">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n">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n">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n">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n">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21" d="100"/>
          <a:sy n="121" d="100"/>
        </p:scale>
        <p:origin x="190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xfrm>
            <a:off x="1143000" y="685800"/>
            <a:ext cx="4572000" cy="3429000"/>
          </a:xfrm>
          <a:prstGeom prst="rect">
            <a:avLst/>
          </a:prstGeom>
        </p:spPr>
        <p:txBody>
          <a:bodyPr/>
          <a:lstStyle/>
          <a:p>
            <a:endParaRPr/>
          </a:p>
        </p:txBody>
      </p:sp>
      <p:sp>
        <p:nvSpPr>
          <p:cNvPr id="134" name="Shape 13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54892891"/>
      </p:ext>
    </p:extLst>
  </p:cSld>
  <p:clrMap bg1="lt1" tx1="dk1" bg2="lt2" tx2="dk2" accent1="accent1" accent2="accent2" accent3="accent3" accent4="accent4" accent5="accent5" accent6="accent6" hlink="hlink" folHlink="folHlink"/>
  <p:notesStyle>
    <a:lvl1pPr defTabSz="457200" latinLnBrk="0">
      <a:lnSpc>
        <a:spcPct val="125000"/>
      </a:lnSpc>
      <a:defRPr sz="2400">
        <a:latin typeface="+mj-lt"/>
        <a:ea typeface="+mj-ea"/>
        <a:cs typeface="+mj-cs"/>
        <a:sym typeface="Avenir Roman"/>
      </a:defRPr>
    </a:lvl1pPr>
    <a:lvl2pPr indent="228600" defTabSz="457200" latinLnBrk="0">
      <a:lnSpc>
        <a:spcPct val="125000"/>
      </a:lnSpc>
      <a:defRPr sz="2400">
        <a:latin typeface="+mj-lt"/>
        <a:ea typeface="+mj-ea"/>
        <a:cs typeface="+mj-cs"/>
        <a:sym typeface="Avenir Roman"/>
      </a:defRPr>
    </a:lvl2pPr>
    <a:lvl3pPr indent="457200" defTabSz="457200" latinLnBrk="0">
      <a:lnSpc>
        <a:spcPct val="125000"/>
      </a:lnSpc>
      <a:defRPr sz="2400">
        <a:latin typeface="+mj-lt"/>
        <a:ea typeface="+mj-ea"/>
        <a:cs typeface="+mj-cs"/>
        <a:sym typeface="Avenir Roman"/>
      </a:defRPr>
    </a:lvl3pPr>
    <a:lvl4pPr indent="685800" defTabSz="457200" latinLnBrk="0">
      <a:lnSpc>
        <a:spcPct val="125000"/>
      </a:lnSpc>
      <a:defRPr sz="2400">
        <a:latin typeface="+mj-lt"/>
        <a:ea typeface="+mj-ea"/>
        <a:cs typeface="+mj-cs"/>
        <a:sym typeface="Avenir Roman"/>
      </a:defRPr>
    </a:lvl4pPr>
    <a:lvl5pPr indent="914400" defTabSz="457200" latinLnBrk="0">
      <a:lnSpc>
        <a:spcPct val="125000"/>
      </a:lnSpc>
      <a:defRPr sz="2400">
        <a:latin typeface="+mj-lt"/>
        <a:ea typeface="+mj-ea"/>
        <a:cs typeface="+mj-cs"/>
        <a:sym typeface="Avenir Roman"/>
      </a:defRPr>
    </a:lvl5pPr>
    <a:lvl6pPr indent="1143000" defTabSz="457200" latinLnBrk="0">
      <a:lnSpc>
        <a:spcPct val="125000"/>
      </a:lnSpc>
      <a:defRPr sz="2400">
        <a:latin typeface="+mj-lt"/>
        <a:ea typeface="+mj-ea"/>
        <a:cs typeface="+mj-cs"/>
        <a:sym typeface="Avenir Roman"/>
      </a:defRPr>
    </a:lvl6pPr>
    <a:lvl7pPr indent="1371600" defTabSz="457200" latinLnBrk="0">
      <a:lnSpc>
        <a:spcPct val="125000"/>
      </a:lnSpc>
      <a:defRPr sz="2400">
        <a:latin typeface="+mj-lt"/>
        <a:ea typeface="+mj-ea"/>
        <a:cs typeface="+mj-cs"/>
        <a:sym typeface="Avenir Roman"/>
      </a:defRPr>
    </a:lvl7pPr>
    <a:lvl8pPr indent="1600200" defTabSz="457200" latinLnBrk="0">
      <a:lnSpc>
        <a:spcPct val="125000"/>
      </a:lnSpc>
      <a:defRPr sz="2400">
        <a:latin typeface="+mj-lt"/>
        <a:ea typeface="+mj-ea"/>
        <a:cs typeface="+mj-cs"/>
        <a:sym typeface="Avenir Roman"/>
      </a:defRPr>
    </a:lvl8pPr>
    <a:lvl9pPr indent="1828800" defTabSz="457200" latinLnBrk="0">
      <a:lnSpc>
        <a:spcPct val="125000"/>
      </a:lnSpc>
      <a:defRPr sz="2400">
        <a:latin typeface="+mj-lt"/>
        <a:ea typeface="+mj-ea"/>
        <a:cs typeface="+mj-cs"/>
        <a:sym typeface="Avenir Roman"/>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es-ES_tradnl"/>
              <a:t>Clic para editar título</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8F1B69E8-23E9-4C1F-AA2B-3C5BA6EDBEAE}" type="datetimeFigureOut">
              <a:rPr lang="en-US" smtClean="0"/>
              <a:t>7/29/21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tr-TR" smtClean="0"/>
              <a:t>‹Nº›</a:t>
            </a:fld>
            <a:endParaRPr lang="tr-TR"/>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s-ES_tradnl"/>
              <a:t>Clic para editar título</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encima del título">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t>7/29/21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tr-TR" smtClean="0"/>
              <a:t>‹Nº›</a:t>
            </a:fld>
            <a:endParaRPr lang="tr-TR"/>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s-ES_tradnl"/>
              <a:t>Clic para editar título</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imágenes encima del título">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t>7/29/21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tr-TR" smtClean="0"/>
              <a:t>‹Nº›</a:t>
            </a:fld>
            <a:endParaRPr lang="tr-TR"/>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s-ES_tradnl"/>
              <a:t>Clic para editar título</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s-ES_tradnl"/>
              <a:t>Clic para editar título</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7/29/21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tr-TR" smtClean="0"/>
              <a:t>‹Nº›</a:t>
            </a:fld>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s-ES_tradnl"/>
              <a:t>Clic para editar título</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7/29/21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tr-TR" smtClean="0"/>
              <a:t>‹Nº›</a:t>
            </a:fld>
            <a:endParaRPr lang="tr-T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Título y objeto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Texto del título</a:t>
            </a:r>
          </a:p>
        </p:txBody>
      </p:sp>
      <p:sp>
        <p:nvSpPr>
          <p:cNvPr id="21" name="Shape 21"/>
          <p:cNvSpPr>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Shape 22"/>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 En blanco">
    <p:spTree>
      <p:nvGrpSpPr>
        <p:cNvPr id="1" name=""/>
        <p:cNvGrpSpPr/>
        <p:nvPr/>
      </p:nvGrpSpPr>
      <p:grpSpPr>
        <a:xfrm>
          <a:off x="0" y="0"/>
          <a:ext cx="0" cy="0"/>
          <a:chOff x="0" y="0"/>
          <a:chExt cx="0" cy="0"/>
        </a:xfrm>
      </p:grpSpPr>
      <p:sp>
        <p:nvSpPr>
          <p:cNvPr id="64" name="Shape 64"/>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Sólo el título">
    <p:spTree>
      <p:nvGrpSpPr>
        <p:cNvPr id="1" name=""/>
        <p:cNvGrpSpPr/>
        <p:nvPr/>
      </p:nvGrpSpPr>
      <p:grpSpPr>
        <a:xfrm>
          <a:off x="0" y="0"/>
          <a:ext cx="0" cy="0"/>
          <a:chOff x="0" y="0"/>
          <a:chExt cx="0" cy="0"/>
        </a:xfrm>
      </p:grpSpPr>
      <p:sp>
        <p:nvSpPr>
          <p:cNvPr id="56" name="Shape 56"/>
          <p:cNvSpPr>
            <a:spLocks noGrp="1"/>
          </p:cNvSpPr>
          <p:nvPr>
            <p:ph type="title"/>
          </p:nvPr>
        </p:nvSpPr>
        <p:spPr>
          <a:xfrm>
            <a:off x="457200" y="92075"/>
            <a:ext cx="8229600" cy="1508125"/>
          </a:xfrm>
          <a:prstGeom prst="rect">
            <a:avLst/>
          </a:prstGeom>
        </p:spPr>
        <p:txBody>
          <a:bodyPr/>
          <a:lstStyle/>
          <a:p>
            <a:r>
              <a:t>Texto del título</a:t>
            </a:r>
          </a:p>
        </p:txBody>
      </p:sp>
      <p:sp>
        <p:nvSpPr>
          <p:cNvPr id="57" name="Shape 57"/>
          <p:cNvSpPr>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idx="1"/>
          </p:nvPr>
        </p:nvSpPr>
        <p:spPr/>
        <p:txBody>
          <a:bodyPr/>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7/29/21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tr-TR" smtClean="0"/>
              <a:t>‹Nº›</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a de título con imagen">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es-ES_tradnl"/>
              <a:t>Clic para editar título</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Arrastre la imagen al marcador de posición o haga clic en el icono para agregar</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s-ES_tradnl"/>
              <a:t>Clic para editar título</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Date Placeholder 4"/>
          <p:cNvSpPr>
            <a:spLocks noGrp="1"/>
          </p:cNvSpPr>
          <p:nvPr>
            <p:ph type="dt" sz="half" idx="10"/>
          </p:nvPr>
        </p:nvSpPr>
        <p:spPr/>
        <p:txBody>
          <a:bodyPr/>
          <a:lstStyle/>
          <a:p>
            <a:fld id="{8F1B69E8-23E9-4C1F-AA2B-3C5BA6EDBEAE}" type="datetimeFigureOut">
              <a:rPr lang="en-US" smtClean="0"/>
              <a:t>7/29/21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tr-TR" smtClean="0"/>
              <a:t>‹Nº›</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s-ES_tradnl"/>
              <a:t>Clic para editar título</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7" name="Date Placeholder 6"/>
          <p:cNvSpPr>
            <a:spLocks noGrp="1"/>
          </p:cNvSpPr>
          <p:nvPr>
            <p:ph type="dt" sz="half" idx="10"/>
          </p:nvPr>
        </p:nvSpPr>
        <p:spPr/>
        <p:txBody>
          <a:bodyPr/>
          <a:lstStyle/>
          <a:p>
            <a:fld id="{8F1B69E8-23E9-4C1F-AA2B-3C5BA6EDBEAE}" type="datetimeFigureOut">
              <a:rPr lang="en-US" smtClean="0"/>
              <a:t>7/29/21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tr-TR" smtClean="0"/>
              <a:t>‹Nº›</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s-ES_tradnl"/>
              <a:t>Clic para editar título</a:t>
            </a:r>
            <a:endParaRPr/>
          </a:p>
        </p:txBody>
      </p:sp>
      <p:sp>
        <p:nvSpPr>
          <p:cNvPr id="3" name="Date Placeholder 2"/>
          <p:cNvSpPr>
            <a:spLocks noGrp="1"/>
          </p:cNvSpPr>
          <p:nvPr>
            <p:ph type="dt" sz="half" idx="10"/>
          </p:nvPr>
        </p:nvSpPr>
        <p:spPr/>
        <p:txBody>
          <a:bodyPr/>
          <a:lstStyle/>
          <a:p>
            <a:fld id="{8F1B69E8-23E9-4C1F-AA2B-3C5BA6EDBEAE}" type="datetimeFigureOut">
              <a:rPr lang="en-US" smtClean="0"/>
              <a:t>7/29/21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tr-TR" smtClean="0"/>
              <a:t>‹Nº›</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B69E8-23E9-4C1F-AA2B-3C5BA6EDBEAE}" type="datetimeFigureOut">
              <a:rPr lang="en-US" smtClean="0"/>
              <a:t>7/29/21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tr-TR" smtClean="0"/>
              <a:t>‹Nº›</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es-ES_tradnl"/>
              <a:t>Clic para editar título</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8F1B69E8-23E9-4C1F-AA2B-3C5BA6EDBEAE}" type="datetimeFigureOut">
              <a:rPr lang="en-US" smtClean="0"/>
              <a:t>7/29/21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tr-TR" smtClean="0"/>
              <a:t>‹Nº›</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9"/>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s-ES_tradnl"/>
              <a:t>Clic para editar título</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8F1B69E8-23E9-4C1F-AA2B-3C5BA6EDBEAE}" type="datetimeFigureOut">
              <a:rPr lang="en-US" smtClean="0"/>
              <a:t>7/29/21</a:t>
            </a:fld>
            <a:endParaRPr lang="en-US"/>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86CB4B4D-7CA3-9044-876B-883B54F8677D}" type="slidenum">
              <a:rPr lang="tr-TR" smtClean="0"/>
              <a:t>‹Nº›</a:t>
            </a:fld>
            <a:endParaRPr lang="tr-TR"/>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20"/>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20"/>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20"/>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20"/>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20"/>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20"/>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20"/>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20"/>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20"/>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em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hyperlink" Target="http://gpc.minsalud.gov.co/Documents/Guias-PDF-Recursos/Anomalias%20congenitas/GPC_Prof_Sal_AC.pdf" TargetMode="Externa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sz="3200" dirty="0"/>
              <a:t>PROMOCIÓN Y PREVENCIÓN DE ANOMALÍAS CONGÉNITAS</a:t>
            </a:r>
          </a:p>
        </p:txBody>
      </p:sp>
      <p:sp>
        <p:nvSpPr>
          <p:cNvPr id="6" name="Título 1"/>
          <p:cNvSpPr txBox="1">
            <a:spLocks/>
          </p:cNvSpPr>
          <p:nvPr/>
        </p:nvSpPr>
        <p:spPr>
          <a:xfrm rot="21042312">
            <a:off x="2707062" y="4277625"/>
            <a:ext cx="7551601" cy="1423310"/>
          </a:xfrm>
          <a:prstGeom prst="rect">
            <a:avLst/>
          </a:prstGeom>
        </p:spPr>
        <p:txBody>
          <a:bodyPr vert="horz" lIns="91440" tIns="45720" rIns="91440" bIns="45720" rtlCol="0" anchor="b" anchorCtr="0">
            <a:noAutofit/>
          </a:bodyPr>
          <a:lstStyle>
            <a:lvl1pPr algn="l"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s-ES" sz="3200" dirty="0"/>
              <a:t>DISMINUYENDO EL IMPACTO</a:t>
            </a:r>
          </a:p>
          <a:p>
            <a:pPr>
              <a:lnSpc>
                <a:spcPct val="100000"/>
              </a:lnSpc>
            </a:pPr>
            <a:endParaRPr lang="es-ES" sz="1400" dirty="0"/>
          </a:p>
        </p:txBody>
      </p:sp>
      <p:sp>
        <p:nvSpPr>
          <p:cNvPr id="7" name="Título 1"/>
          <p:cNvSpPr txBox="1">
            <a:spLocks/>
          </p:cNvSpPr>
          <p:nvPr/>
        </p:nvSpPr>
        <p:spPr>
          <a:xfrm rot="21042312">
            <a:off x="3308758" y="2065578"/>
            <a:ext cx="7551601" cy="537696"/>
          </a:xfrm>
          <a:prstGeom prst="rect">
            <a:avLst/>
          </a:prstGeom>
        </p:spPr>
        <p:txBody>
          <a:bodyPr vert="horz" lIns="91440" tIns="45720" rIns="91440" bIns="45720" rtlCol="0" anchor="b" anchorCtr="0">
            <a:noAutofit/>
          </a:bodyPr>
          <a:lstStyle>
            <a:lvl1pPr algn="l" defTabSz="914400" rtl="0" eaLnBrk="1" latinLnBrk="0" hangingPunct="1">
              <a:lnSpc>
                <a:spcPts val="5600"/>
              </a:lnSpc>
              <a:spcBef>
                <a:spcPct val="0"/>
              </a:spcBef>
              <a:buNone/>
              <a:defRPr sz="4600" kern="1200">
                <a:solidFill>
                  <a:schemeClr val="bg1"/>
                </a:solidFill>
                <a:latin typeface="+mj-lt"/>
                <a:ea typeface="+mj-ea"/>
                <a:cs typeface="+mj-cs"/>
              </a:defRPr>
            </a:lvl1pPr>
          </a:lstStyle>
          <a:p>
            <a:endParaRPr lang="es-ES" sz="2000" dirty="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a:xfrm>
            <a:off x="457200" y="755980"/>
            <a:ext cx="8229600" cy="1143001"/>
          </a:xfrm>
          <a:prstGeom prst="rect">
            <a:avLst/>
          </a:prstGeom>
        </p:spPr>
        <p:txBody>
          <a:bodyPr>
            <a:normAutofit/>
          </a:bodyPr>
          <a:lstStyle/>
          <a:p>
            <a:r>
              <a:rPr dirty="0"/>
              <a:t>NIVELES DE PREVENCIÓN</a:t>
            </a:r>
          </a:p>
        </p:txBody>
      </p:sp>
      <p:sp>
        <p:nvSpPr>
          <p:cNvPr id="163" name="Shape 163"/>
          <p:cNvSpPr>
            <a:spLocks noGrp="1"/>
          </p:cNvSpPr>
          <p:nvPr>
            <p:ph type="body" idx="1"/>
          </p:nvPr>
        </p:nvSpPr>
        <p:spPr>
          <a:xfrm>
            <a:off x="457200" y="1898981"/>
            <a:ext cx="8229600" cy="4525964"/>
          </a:xfrm>
          <a:prstGeom prst="rect">
            <a:avLst/>
          </a:prstGeom>
        </p:spPr>
        <p:txBody>
          <a:bodyPr>
            <a:normAutofit/>
          </a:bodyPr>
          <a:lstStyle/>
          <a:p>
            <a:pPr marL="300037" indent="-300037">
              <a:spcBef>
                <a:spcPts val="600"/>
              </a:spcBef>
            </a:pPr>
            <a:r>
              <a:rPr sz="2800" u="sng" dirty="0">
                <a:effectLst>
                  <a:outerShdw blurRad="38100" dist="38100" dir="2700000" rotWithShape="0">
                    <a:srgbClr val="000000">
                      <a:alpha val="43137"/>
                    </a:srgbClr>
                  </a:outerShdw>
                </a:effectLst>
              </a:rPr>
              <a:t>PREVENCIÓN SECUNDARIA:</a:t>
            </a:r>
            <a:r>
              <a:rPr lang="es-ES_tradnl" sz="2800" dirty="0"/>
              <a:t>  </a:t>
            </a:r>
            <a:r>
              <a:rPr sz="2800" dirty="0"/>
              <a:t>Acción en </a:t>
            </a:r>
            <a:r>
              <a:rPr lang="es-ES_tradnl" sz="2800" dirty="0"/>
              <a:t>el </a:t>
            </a:r>
            <a:r>
              <a:rPr sz="2800" dirty="0"/>
              <a:t> </a:t>
            </a:r>
            <a:r>
              <a:rPr lang="es-ES_tradnl" sz="2800" dirty="0"/>
              <a:t>individuo con la anomalía congénita</a:t>
            </a:r>
            <a:r>
              <a:rPr sz="2800" dirty="0"/>
              <a:t>, previene la evolución  y las secuelas de la enfermedad por una pronta detección y tratamiento oportuno.</a:t>
            </a:r>
          </a:p>
          <a:p>
            <a:pPr marL="757237" lvl="1" indent="-300037">
              <a:spcBef>
                <a:spcPts val="600"/>
              </a:spcBef>
              <a:buChar char="•"/>
            </a:pPr>
            <a:r>
              <a:rPr sz="2800" dirty="0"/>
              <a:t>Acción PRENATAL. Previene </a:t>
            </a:r>
            <a:r>
              <a:rPr lang="es-ES_tradnl" sz="2800" dirty="0"/>
              <a:t>el nacimiento de niños con el defecto congénito</a:t>
            </a:r>
            <a:r>
              <a:rPr sz="2800" dirty="0"/>
              <a:t>. (Ej. Cirugía Prenatal de Hidrocefalia</a:t>
            </a:r>
            <a:r>
              <a:rPr lang="es-ES_tradnl" sz="2800" dirty="0"/>
              <a:t> o Corazón</a:t>
            </a:r>
            <a:r>
              <a:rPr sz="2800" dirty="0"/>
              <a:t>) </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a:xfrm>
            <a:off x="457200" y="1088898"/>
            <a:ext cx="8229600" cy="1143001"/>
          </a:xfrm>
          <a:prstGeom prst="rect">
            <a:avLst/>
          </a:prstGeom>
        </p:spPr>
        <p:txBody>
          <a:bodyPr>
            <a:normAutofit/>
          </a:bodyPr>
          <a:lstStyle/>
          <a:p>
            <a:r>
              <a:rPr dirty="0"/>
              <a:t>NIVELES DE PREVENCIÓN</a:t>
            </a:r>
          </a:p>
        </p:txBody>
      </p:sp>
      <p:sp>
        <p:nvSpPr>
          <p:cNvPr id="167" name="Shape 167"/>
          <p:cNvSpPr>
            <a:spLocks noGrp="1"/>
          </p:cNvSpPr>
          <p:nvPr>
            <p:ph type="body" idx="1"/>
          </p:nvPr>
        </p:nvSpPr>
        <p:spPr>
          <a:xfrm>
            <a:off x="457200" y="2645943"/>
            <a:ext cx="8229600" cy="4525964"/>
          </a:xfrm>
          <a:prstGeom prst="rect">
            <a:avLst/>
          </a:prstGeom>
        </p:spPr>
        <p:txBody>
          <a:bodyPr>
            <a:normAutofit/>
          </a:bodyPr>
          <a:lstStyle/>
          <a:p>
            <a:r>
              <a:rPr sz="3200" u="sng" dirty="0">
                <a:effectLst>
                  <a:outerShdw blurRad="38100" dist="38100" dir="2700000" rotWithShape="0">
                    <a:srgbClr val="000000">
                      <a:alpha val="43137"/>
                    </a:srgbClr>
                  </a:outerShdw>
                </a:effectLst>
              </a:rPr>
              <a:t>PREVENCIÓN TERCIARIA:</a:t>
            </a:r>
            <a:r>
              <a:rPr sz="3200" dirty="0">
                <a:effectLst>
                  <a:outerShdw blurRad="38100" dist="38100" dir="2700000" rotWithShape="0">
                    <a:srgbClr val="000000">
                      <a:alpha val="43137"/>
                    </a:srgbClr>
                  </a:outerShdw>
                </a:effectLst>
              </a:rPr>
              <a:t> </a:t>
            </a:r>
            <a:r>
              <a:rPr lang="es-ES_tradnl" sz="3200" dirty="0">
                <a:effectLst>
                  <a:outerShdw blurRad="38100" dist="38100" dir="2700000" rotWithShape="0">
                    <a:srgbClr val="000000">
                      <a:alpha val="43137"/>
                    </a:srgbClr>
                  </a:outerShdw>
                </a:effectLst>
              </a:rPr>
              <a:t> </a:t>
            </a:r>
            <a:r>
              <a:rPr lang="es-ES_tradnl" sz="3200" dirty="0"/>
              <a:t>Individuos que nacen con el defecto</a:t>
            </a:r>
            <a:r>
              <a:rPr sz="3200" dirty="0"/>
              <a:t>, se previenen las complicaciones, con adecuada rehabilitación y corrección. </a:t>
            </a:r>
          </a:p>
          <a:p>
            <a:pPr marL="800100" lvl="1" indent="-342900">
              <a:buChar char="•"/>
              <a:defRPr sz="3000"/>
            </a:pPr>
            <a:r>
              <a:rPr dirty="0"/>
              <a:t>Acción POSNATAL. Previene complicación. Ej. Screening metabólico y tratamiento</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p:cNvSpPr>
          <p:nvPr>
            <p:ph type="title"/>
          </p:nvPr>
        </p:nvSpPr>
        <p:spPr>
          <a:xfrm>
            <a:off x="457200" y="846137"/>
            <a:ext cx="8229600" cy="1143001"/>
          </a:xfrm>
          <a:prstGeom prst="rect">
            <a:avLst/>
          </a:prstGeom>
        </p:spPr>
        <p:txBody>
          <a:bodyPr>
            <a:normAutofit/>
          </a:bodyPr>
          <a:lstStyle/>
          <a:p>
            <a:r>
              <a:rPr dirty="0"/>
              <a:t>NIVELES DE PREVENCIÓN</a:t>
            </a:r>
          </a:p>
        </p:txBody>
      </p:sp>
      <p:sp>
        <p:nvSpPr>
          <p:cNvPr id="171" name="Shape 171"/>
          <p:cNvSpPr>
            <a:spLocks noGrp="1"/>
          </p:cNvSpPr>
          <p:nvPr>
            <p:ph type="body" idx="1"/>
          </p:nvPr>
        </p:nvSpPr>
        <p:spPr>
          <a:xfrm>
            <a:off x="457200" y="2776656"/>
            <a:ext cx="8229600" cy="4525964"/>
          </a:xfrm>
          <a:prstGeom prst="rect">
            <a:avLst/>
          </a:prstGeom>
        </p:spPr>
        <p:txBody>
          <a:bodyPr>
            <a:normAutofit/>
          </a:bodyPr>
          <a:lstStyle/>
          <a:p>
            <a:r>
              <a:rPr sz="3200" u="sng" dirty="0">
                <a:effectLst>
                  <a:outerShdw blurRad="38100" dist="38100" dir="2700000" rotWithShape="0">
                    <a:srgbClr val="000000">
                      <a:alpha val="43137"/>
                    </a:srgbClr>
                  </a:outerShdw>
                </a:effectLst>
              </a:rPr>
              <a:t>PREVENCIÓN BASADA EN OPCIONES</a:t>
            </a:r>
            <a:r>
              <a:rPr lang="es-ES_tradnl" sz="3200" u="sng" dirty="0">
                <a:effectLst>
                  <a:outerShdw blurRad="38100" dist="38100" dir="2700000" rotWithShape="0">
                    <a:srgbClr val="000000">
                      <a:alpha val="43137"/>
                    </a:srgbClr>
                  </a:outerShdw>
                </a:effectLst>
              </a:rPr>
              <a:t> </a:t>
            </a:r>
            <a:r>
              <a:rPr sz="3200" u="sng" dirty="0">
                <a:effectLst>
                  <a:outerShdw blurRad="38100" dist="38100" dir="2700000" rotWithShape="0">
                    <a:srgbClr val="000000">
                      <a:alpha val="43137"/>
                    </a:srgbClr>
                  </a:outerShdw>
                </a:effectLst>
              </a:rPr>
              <a:t>REPRODUCTIVAS:</a:t>
            </a:r>
            <a:r>
              <a:rPr sz="3200" dirty="0">
                <a:effectLst>
                  <a:outerShdw blurRad="38100" dist="38100" dir="2700000" rotWithShape="0">
                    <a:srgbClr val="000000">
                      <a:alpha val="43137"/>
                    </a:srgbClr>
                  </a:outerShdw>
                </a:effectLst>
              </a:rPr>
              <a:t> </a:t>
            </a:r>
            <a:r>
              <a:rPr lang="es-ES_tradnl" sz="3200" dirty="0">
                <a:effectLst>
                  <a:outerShdw blurRad="38100" dist="38100" dir="2700000" rotWithShape="0">
                    <a:srgbClr val="000000">
                      <a:alpha val="43137"/>
                    </a:srgbClr>
                  </a:outerShdw>
                </a:effectLst>
              </a:rPr>
              <a:t> </a:t>
            </a:r>
            <a:r>
              <a:rPr sz="3200" dirty="0">
                <a:effectLst>
                  <a:outerShdw blurRad="38100" dist="38100" dir="2700000" rotWithShape="0">
                    <a:srgbClr val="000000">
                      <a:alpha val="43137"/>
                    </a:srgbClr>
                  </a:outerShdw>
                </a:effectLst>
              </a:rPr>
              <a:t>Decisiones voluntarias para evitar descendencia con enfermedades genéticas graves.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457200" y="816183"/>
            <a:ext cx="8229600" cy="1143001"/>
          </a:xfrm>
          <a:prstGeom prst="rect">
            <a:avLst/>
          </a:prstGeom>
        </p:spPr>
        <p:txBody>
          <a:bodyPr>
            <a:normAutofit/>
          </a:bodyPr>
          <a:lstStyle/>
          <a:p>
            <a:r>
              <a:rPr dirty="0"/>
              <a:t>NIVELES DE PREVENCIÓN</a:t>
            </a:r>
          </a:p>
        </p:txBody>
      </p:sp>
      <p:sp>
        <p:nvSpPr>
          <p:cNvPr id="175" name="Shape 175"/>
          <p:cNvSpPr>
            <a:spLocks noGrp="1"/>
          </p:cNvSpPr>
          <p:nvPr>
            <p:ph type="body" idx="1"/>
          </p:nvPr>
        </p:nvSpPr>
        <p:spPr>
          <a:xfrm>
            <a:off x="457200" y="2197767"/>
            <a:ext cx="8229600" cy="4525964"/>
          </a:xfrm>
          <a:prstGeom prst="rect">
            <a:avLst/>
          </a:prstGeom>
        </p:spPr>
        <p:txBody>
          <a:bodyPr>
            <a:normAutofit/>
          </a:bodyPr>
          <a:lstStyle/>
          <a:p>
            <a:r>
              <a:rPr sz="3200" u="sng" dirty="0">
                <a:effectLst>
                  <a:outerShdw blurRad="38100" dist="38100" dir="2700000" rotWithShape="0">
                    <a:srgbClr val="000000">
                      <a:alpha val="43137"/>
                    </a:srgbClr>
                  </a:outerShdw>
                </a:effectLst>
              </a:rPr>
              <a:t>PREVENCIÓN BASADA EN OPCIONE</a:t>
            </a:r>
            <a:r>
              <a:rPr lang="es-ES_tradnl" sz="3200" u="sng" dirty="0">
                <a:effectLst>
                  <a:outerShdw blurRad="38100" dist="38100" dir="2700000" rotWithShape="0">
                    <a:srgbClr val="000000">
                      <a:alpha val="43137"/>
                    </a:srgbClr>
                  </a:outerShdw>
                </a:effectLst>
              </a:rPr>
              <a:t>S </a:t>
            </a:r>
            <a:r>
              <a:rPr sz="3200" u="sng" dirty="0">
                <a:effectLst>
                  <a:outerShdw blurRad="38100" dist="38100" dir="2700000" rotWithShape="0">
                    <a:srgbClr val="000000">
                      <a:alpha val="43137"/>
                    </a:srgbClr>
                  </a:outerShdw>
                </a:effectLst>
              </a:rPr>
              <a:t>REPRODUCTIVAS: </a:t>
            </a:r>
            <a:endParaRPr sz="3200" dirty="0">
              <a:effectLst>
                <a:outerShdw blurRad="38100" dist="38100" dir="2700000" rotWithShape="0">
                  <a:srgbClr val="000000">
                    <a:alpha val="43137"/>
                  </a:srgbClr>
                </a:outerShdw>
              </a:effectLst>
            </a:endParaRPr>
          </a:p>
          <a:p>
            <a:pPr marL="800100" lvl="1" indent="-342900">
              <a:buChar char="•"/>
            </a:pPr>
            <a:r>
              <a:rPr sz="2800" dirty="0">
                <a:effectLst>
                  <a:outerShdw blurRad="38100" dist="38100" dir="2700000" rotWithShape="0">
                    <a:srgbClr val="000000">
                      <a:alpha val="43137"/>
                    </a:srgbClr>
                  </a:outerShdw>
                </a:effectLst>
              </a:rPr>
              <a:t>Detección de portadores</a:t>
            </a:r>
          </a:p>
          <a:p>
            <a:pPr marL="800100" lvl="1" indent="-342900">
              <a:buChar char="•"/>
            </a:pPr>
            <a:r>
              <a:rPr sz="2800" dirty="0">
                <a:effectLst>
                  <a:outerShdw blurRad="38100" dist="38100" dir="2700000" rotWithShape="0">
                    <a:srgbClr val="000000">
                      <a:alpha val="43137"/>
                    </a:srgbClr>
                  </a:outerShdw>
                </a:effectLst>
              </a:rPr>
              <a:t>Screening prenatal</a:t>
            </a:r>
          </a:p>
          <a:p>
            <a:pPr marL="800100" lvl="1" indent="-342900">
              <a:buChar char="•"/>
            </a:pPr>
            <a:r>
              <a:rPr sz="2800" dirty="0">
                <a:effectLst>
                  <a:outerShdw blurRad="38100" dist="38100" dir="2700000" rotWithShape="0">
                    <a:srgbClr val="000000">
                      <a:alpha val="43137"/>
                    </a:srgbClr>
                  </a:outerShdw>
                </a:effectLst>
              </a:rPr>
              <a:t>DGP</a:t>
            </a:r>
          </a:p>
          <a:p>
            <a:pPr marL="800100" lvl="1" indent="-342900">
              <a:buChar char="•"/>
            </a:pPr>
            <a:r>
              <a:rPr sz="2800" dirty="0">
                <a:effectLst>
                  <a:outerShdw blurRad="38100" dist="38100" dir="2700000" rotWithShape="0">
                    <a:srgbClr val="000000">
                      <a:alpha val="43137"/>
                    </a:srgbClr>
                  </a:outerShdw>
                </a:effectLst>
              </a:rPr>
              <a:t>IVE</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p:cNvSpPr>
          <p:nvPr>
            <p:ph type="title"/>
          </p:nvPr>
        </p:nvSpPr>
        <p:spPr>
          <a:xfrm>
            <a:off x="457200" y="846137"/>
            <a:ext cx="8229600" cy="1143001"/>
          </a:xfrm>
          <a:prstGeom prst="rect">
            <a:avLst/>
          </a:prstGeom>
        </p:spPr>
        <p:txBody>
          <a:bodyPr>
            <a:normAutofit/>
          </a:bodyPr>
          <a:lstStyle/>
          <a:p>
            <a:r>
              <a:rPr dirty="0"/>
              <a:t>NIVELES DE PREVENCIÓN</a:t>
            </a:r>
          </a:p>
        </p:txBody>
      </p:sp>
      <p:sp>
        <p:nvSpPr>
          <p:cNvPr id="179" name="Shape 179"/>
          <p:cNvSpPr>
            <a:spLocks noGrp="1"/>
          </p:cNvSpPr>
          <p:nvPr>
            <p:ph type="body" idx="1"/>
          </p:nvPr>
        </p:nvSpPr>
        <p:spPr>
          <a:xfrm>
            <a:off x="457200" y="2272463"/>
            <a:ext cx="8229600" cy="4525964"/>
          </a:xfrm>
          <a:prstGeom prst="rect">
            <a:avLst/>
          </a:prstGeom>
        </p:spPr>
        <p:txBody>
          <a:bodyPr>
            <a:normAutofit/>
          </a:bodyPr>
          <a:lstStyle/>
          <a:p>
            <a:pPr>
              <a:buSzTx/>
              <a:buNone/>
            </a:pPr>
            <a:r>
              <a:rPr sz="3200" dirty="0"/>
              <a:t>	“La prevención primaria es más económica y mas efectiva. Actúa sobre los factores de riesgo. En los países en desarrollo, muchos factores de riesgo son  automáticamente controlados a medida que el país se desarrolla”</a:t>
            </a:r>
          </a:p>
          <a:p>
            <a:pPr marL="2057400" lvl="4" indent="-228600">
              <a:spcBef>
                <a:spcPts val="400"/>
              </a:spcBef>
              <a:buClr>
                <a:srgbClr val="EBF1DE"/>
              </a:buClr>
              <a:defRPr sz="2000"/>
            </a:pPr>
            <a:r>
              <a:rPr dirty="0"/>
              <a:t>Castilla, E ; Orioli, I. Primary prevention of Birth Defects. 2002</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body" idx="1"/>
          </p:nvPr>
        </p:nvSpPr>
        <p:spPr>
          <a:xfrm>
            <a:off x="457200" y="2607718"/>
            <a:ext cx="4038600" cy="3965506"/>
          </a:xfrm>
          <a:prstGeom prst="rect">
            <a:avLst/>
          </a:prstGeom>
        </p:spPr>
        <p:txBody>
          <a:bodyPr>
            <a:normAutofit/>
          </a:bodyPr>
          <a:lstStyle/>
          <a:p>
            <a:pPr marL="293914" indent="-293914">
              <a:spcBef>
                <a:spcPts val="500"/>
              </a:spcBef>
            </a:pPr>
            <a:r>
              <a:rPr sz="2000" dirty="0"/>
              <a:t>Edad Materna </a:t>
            </a:r>
            <a:r>
              <a:rPr lang="es-ES" sz="2000" dirty="0"/>
              <a:t>–</a:t>
            </a:r>
            <a:r>
              <a:rPr lang="es-ES_tradnl" sz="2000" dirty="0"/>
              <a:t>Paterna </a:t>
            </a:r>
            <a:r>
              <a:rPr sz="2000" dirty="0"/>
              <a:t>Avanzada</a:t>
            </a:r>
          </a:p>
          <a:p>
            <a:pPr marL="293914" indent="-293914">
              <a:spcBef>
                <a:spcPts val="500"/>
              </a:spcBef>
            </a:pPr>
            <a:r>
              <a:rPr sz="2000" dirty="0"/>
              <a:t>Madres Adolescentes</a:t>
            </a:r>
          </a:p>
          <a:p>
            <a:pPr marL="293914" indent="-293914">
              <a:spcBef>
                <a:spcPts val="500"/>
              </a:spcBef>
            </a:pPr>
            <a:r>
              <a:rPr sz="2000" dirty="0"/>
              <a:t>Consanguinidad</a:t>
            </a:r>
          </a:p>
          <a:p>
            <a:pPr marL="293914" indent="-293914">
              <a:spcBef>
                <a:spcPts val="500"/>
              </a:spcBef>
            </a:pPr>
            <a:r>
              <a:rPr sz="2000" dirty="0"/>
              <a:t>Embarazos No Deseados</a:t>
            </a:r>
          </a:p>
          <a:p>
            <a:pPr marL="293914" indent="-293914">
              <a:spcBef>
                <a:spcPts val="500"/>
              </a:spcBef>
            </a:pPr>
            <a:r>
              <a:rPr sz="2000" dirty="0"/>
              <a:t>Control Prenatal Inadecuado</a:t>
            </a:r>
          </a:p>
          <a:p>
            <a:pPr marL="293914" indent="-293914">
              <a:spcBef>
                <a:spcPts val="500"/>
              </a:spcBef>
            </a:pPr>
            <a:r>
              <a:rPr sz="2000" dirty="0"/>
              <a:t>Automedicación</a:t>
            </a:r>
          </a:p>
        </p:txBody>
      </p:sp>
      <p:sp>
        <p:nvSpPr>
          <p:cNvPr id="6" name="Shape 187"/>
          <p:cNvSpPr txBox="1">
            <a:spLocks/>
          </p:cNvSpPr>
          <p:nvPr/>
        </p:nvSpPr>
        <p:spPr>
          <a:xfrm>
            <a:off x="5033962" y="2520978"/>
            <a:ext cx="4038600" cy="4520147"/>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2000"/>
              </a:spcAft>
              <a:buFontTx/>
              <a:buBlip>
                <a:blip r:embed="rId2"/>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2"/>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2"/>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2"/>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2"/>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2"/>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2"/>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2"/>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2"/>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a:lstStyle>
          <a:p>
            <a:pPr marL="293914" indent="-293914">
              <a:spcBef>
                <a:spcPts val="500"/>
              </a:spcBef>
            </a:pPr>
            <a:r>
              <a:rPr lang="es-ES" sz="2000" dirty="0"/>
              <a:t>Alcohol</a:t>
            </a:r>
          </a:p>
          <a:p>
            <a:pPr marL="293914" indent="-293914">
              <a:spcBef>
                <a:spcPts val="500"/>
              </a:spcBef>
            </a:pPr>
            <a:r>
              <a:rPr lang="es-ES" sz="2000" dirty="0"/>
              <a:t>Cigarrillo</a:t>
            </a:r>
          </a:p>
          <a:p>
            <a:pPr marL="293914" indent="-293914">
              <a:spcBef>
                <a:spcPts val="500"/>
              </a:spcBef>
            </a:pPr>
            <a:r>
              <a:rPr lang="es-ES" sz="2000" dirty="0"/>
              <a:t>Dieta Deficiente</a:t>
            </a:r>
          </a:p>
          <a:p>
            <a:pPr marL="293914" indent="-293914">
              <a:spcBef>
                <a:spcPts val="500"/>
              </a:spcBef>
            </a:pPr>
            <a:r>
              <a:rPr lang="es-ES" sz="2000" dirty="0"/>
              <a:t>Factores Ocupacionales</a:t>
            </a:r>
          </a:p>
          <a:p>
            <a:pPr marL="293914" indent="-293914">
              <a:spcBef>
                <a:spcPts val="500"/>
              </a:spcBef>
            </a:pPr>
            <a:r>
              <a:rPr lang="es-ES" sz="2000" dirty="0"/>
              <a:t>Enfermedades Infecciosas Maternas</a:t>
            </a:r>
          </a:p>
          <a:p>
            <a:pPr marL="293914" indent="-293914">
              <a:spcBef>
                <a:spcPts val="500"/>
              </a:spcBef>
            </a:pPr>
            <a:r>
              <a:rPr lang="es-ES" sz="2000" dirty="0"/>
              <a:t>Enfermedades Crónicas Maternas</a:t>
            </a:r>
          </a:p>
        </p:txBody>
      </p:sp>
      <p:sp>
        <p:nvSpPr>
          <p:cNvPr id="8" name="Shape 182"/>
          <p:cNvSpPr txBox="1">
            <a:spLocks/>
          </p:cNvSpPr>
          <p:nvPr/>
        </p:nvSpPr>
        <p:spPr>
          <a:xfrm>
            <a:off x="457200" y="1070225"/>
            <a:ext cx="8229600" cy="1143001"/>
          </a:xfrm>
          <a:prstGeom prst="rect">
            <a:avLst/>
          </a:prstGeom>
        </p:spPr>
        <p:txBody>
          <a:bodyPr vert="horz" lIns="91440" tIns="45720" rIns="91440" bIns="45720" rtlCol="0" anchor="ctr">
            <a:noAutofit/>
          </a:bodyPr>
          <a:lstStyle>
            <a:lvl1pPr algn="l" defTabSz="914400" rtl="0" eaLnBrk="1" latinLnBrk="0" hangingPunct="1">
              <a:lnSpc>
                <a:spcPts val="5600"/>
              </a:lnSpc>
              <a:spcBef>
                <a:spcPct val="0"/>
              </a:spcBef>
              <a:buNone/>
              <a:defRPr sz="4600" kern="1200">
                <a:solidFill>
                  <a:schemeClr val="bg1"/>
                </a:solidFill>
                <a:latin typeface="+mj-lt"/>
                <a:ea typeface="+mj-ea"/>
                <a:cs typeface="+mj-cs"/>
              </a:defRPr>
            </a:lvl1pPr>
          </a:lstStyle>
          <a:p>
            <a:pPr algn="ctr"/>
            <a:r>
              <a:rPr lang="es-ES" sz="3600" dirty="0"/>
              <a:t>FACTORES DE RIESGO EN COLOMBIA</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xfrm>
            <a:off x="513228" y="872205"/>
            <a:ext cx="8229600" cy="1143001"/>
          </a:xfrm>
          <a:prstGeom prst="rect">
            <a:avLst/>
          </a:prstGeom>
        </p:spPr>
        <p:txBody>
          <a:bodyPr>
            <a:normAutofit fontScale="90000"/>
          </a:bodyPr>
          <a:lstStyle/>
          <a:p>
            <a:r>
              <a:rPr dirty="0"/>
              <a:t>EDAD MATERNA AVANZADA</a:t>
            </a:r>
          </a:p>
        </p:txBody>
      </p:sp>
      <p:sp>
        <p:nvSpPr>
          <p:cNvPr id="192" name="Shape 192"/>
          <p:cNvSpPr>
            <a:spLocks noGrp="1"/>
          </p:cNvSpPr>
          <p:nvPr>
            <p:ph type="body" idx="1"/>
          </p:nvPr>
        </p:nvSpPr>
        <p:spPr>
          <a:xfrm>
            <a:off x="457200" y="1842961"/>
            <a:ext cx="8229600" cy="4525964"/>
          </a:xfrm>
          <a:prstGeom prst="rect">
            <a:avLst/>
          </a:prstGeom>
        </p:spPr>
        <p:txBody>
          <a:bodyPr>
            <a:normAutofit/>
          </a:bodyPr>
          <a:lstStyle/>
          <a:p>
            <a:pPr marL="257175" indent="-257175">
              <a:spcBef>
                <a:spcPts val="500"/>
              </a:spcBef>
              <a:buClr>
                <a:srgbClr val="EBF1DE"/>
              </a:buClr>
            </a:pPr>
            <a:endParaRPr lang="es-ES_tradnl" sz="2400" dirty="0"/>
          </a:p>
          <a:p>
            <a:pPr marL="257175" indent="-257175">
              <a:spcBef>
                <a:spcPts val="500"/>
              </a:spcBef>
              <a:buClr>
                <a:srgbClr val="EBF1DE"/>
              </a:buClr>
            </a:pPr>
            <a:r>
              <a:rPr lang="es-ES_tradnl" sz="2400" dirty="0"/>
              <a:t>Por encima de los 35 años de edad se </a:t>
            </a:r>
            <a:r>
              <a:rPr sz="2400" dirty="0"/>
              <a:t>eleva el riesgo de tener anomalías cromosómicas tipo Trisomía 21 (Síndrome de Down) y Trisomía 18 (Síndrome de Edwards).</a:t>
            </a:r>
          </a:p>
          <a:p>
            <a:pPr marL="257175" indent="-257175">
              <a:spcBef>
                <a:spcPts val="500"/>
              </a:spcBef>
              <a:buClr>
                <a:srgbClr val="EBF1DE"/>
              </a:buClr>
            </a:pPr>
            <a:r>
              <a:rPr lang="es-ES_tradnl" sz="2400" dirty="0"/>
              <a:t>Las anomalías cromosómicas </a:t>
            </a:r>
            <a:r>
              <a:rPr lang="es-ES_tradnl" dirty="0"/>
              <a:t>a</a:t>
            </a:r>
            <a:r>
              <a:rPr sz="2400" dirty="0"/>
              <a:t>parecen en el 2 % de los embarazos de mujeres mayores de 35 años</a:t>
            </a:r>
            <a:endParaRPr lang="es-ES_tradnl" sz="2400" dirty="0"/>
          </a:p>
          <a:p>
            <a:pPr marL="257175" indent="-257175">
              <a:spcBef>
                <a:spcPts val="500"/>
              </a:spcBef>
              <a:buClr>
                <a:srgbClr val="EBF1DE"/>
              </a:buClr>
            </a:pPr>
            <a:r>
              <a:rPr sz="2400" dirty="0"/>
              <a:t>Es un </a:t>
            </a:r>
            <a:r>
              <a:rPr sz="2400" i="1" u="sng" dirty="0"/>
              <a:t>factor de riesgo, más no un factor causal.</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title"/>
          </p:nvPr>
        </p:nvSpPr>
        <p:spPr>
          <a:xfrm>
            <a:off x="513228" y="872205"/>
            <a:ext cx="8229600" cy="1143001"/>
          </a:xfrm>
          <a:prstGeom prst="rect">
            <a:avLst/>
          </a:prstGeom>
        </p:spPr>
        <p:txBody>
          <a:bodyPr>
            <a:normAutofit/>
          </a:bodyPr>
          <a:lstStyle/>
          <a:p>
            <a:r>
              <a:rPr dirty="0"/>
              <a:t>EDAD </a:t>
            </a:r>
            <a:r>
              <a:rPr lang="es-ES_tradnl" dirty="0"/>
              <a:t>PATERNA AVANZADA</a:t>
            </a:r>
            <a:endParaRPr dirty="0"/>
          </a:p>
        </p:txBody>
      </p:sp>
      <p:sp>
        <p:nvSpPr>
          <p:cNvPr id="192" name="Shape 192"/>
          <p:cNvSpPr>
            <a:spLocks noGrp="1"/>
          </p:cNvSpPr>
          <p:nvPr>
            <p:ph type="body" idx="1"/>
          </p:nvPr>
        </p:nvSpPr>
        <p:spPr>
          <a:xfrm>
            <a:off x="457200" y="1842961"/>
            <a:ext cx="3988676" cy="4525964"/>
          </a:xfrm>
          <a:prstGeom prst="rect">
            <a:avLst/>
          </a:prstGeom>
        </p:spPr>
        <p:txBody>
          <a:bodyPr>
            <a:normAutofit/>
          </a:bodyPr>
          <a:lstStyle/>
          <a:p>
            <a:pPr marL="257175" indent="-257175">
              <a:spcBef>
                <a:spcPts val="500"/>
              </a:spcBef>
              <a:buClr>
                <a:srgbClr val="EBF1DE"/>
              </a:buClr>
            </a:pPr>
            <a:endParaRPr lang="es-ES_tradnl" sz="2400" dirty="0"/>
          </a:p>
          <a:p>
            <a:pPr marL="257175" indent="-257175">
              <a:spcBef>
                <a:spcPts val="500"/>
              </a:spcBef>
              <a:buClr>
                <a:srgbClr val="EBF1DE"/>
              </a:buClr>
            </a:pPr>
            <a:r>
              <a:rPr lang="es-ES_tradnl" sz="2800" dirty="0"/>
              <a:t>Por encima de los 40 años.</a:t>
            </a:r>
          </a:p>
          <a:p>
            <a:pPr marL="257175" indent="-257175">
              <a:spcBef>
                <a:spcPts val="500"/>
              </a:spcBef>
              <a:buClr>
                <a:srgbClr val="EBF1DE"/>
              </a:buClr>
            </a:pPr>
            <a:r>
              <a:rPr lang="es-ES_tradnl" sz="2800" dirty="0"/>
              <a:t>Asociación </a:t>
            </a:r>
            <a:r>
              <a:rPr lang="es-ES_tradnl" sz="2800" i="1" u="sng" dirty="0"/>
              <a:t>mutaciones de </a:t>
            </a:r>
            <a:r>
              <a:rPr lang="es-ES_tradnl" sz="2800" i="1" u="sng" dirty="0" err="1"/>
              <a:t>novo</a:t>
            </a:r>
            <a:endParaRPr lang="es-ES_tradnl" sz="2800" i="1" u="sng" dirty="0"/>
          </a:p>
          <a:p>
            <a:pPr marL="546100" lvl="1" indent="-257175">
              <a:spcBef>
                <a:spcPts val="500"/>
              </a:spcBef>
              <a:buClr>
                <a:srgbClr val="EBF1DE"/>
              </a:buClr>
            </a:pPr>
            <a:r>
              <a:rPr lang="es-ES_tradnl" sz="2400" dirty="0" err="1"/>
              <a:t>Acondroplasia</a:t>
            </a:r>
            <a:endParaRPr lang="es-ES_tradnl" sz="2400" dirty="0"/>
          </a:p>
          <a:p>
            <a:pPr marL="546100" lvl="1" indent="-257175">
              <a:spcBef>
                <a:spcPts val="500"/>
              </a:spcBef>
              <a:buClr>
                <a:srgbClr val="EBF1DE"/>
              </a:buClr>
            </a:pPr>
            <a:r>
              <a:rPr lang="es-ES_tradnl" sz="2400" dirty="0"/>
              <a:t>Síndrome de </a:t>
            </a:r>
            <a:r>
              <a:rPr lang="es-ES_tradnl" sz="2400" dirty="0" err="1"/>
              <a:t>Apert</a:t>
            </a:r>
            <a:endParaRPr sz="2400" dirty="0"/>
          </a:p>
        </p:txBody>
      </p:sp>
      <p:pic>
        <p:nvPicPr>
          <p:cNvPr id="2" name="Imagen 1">
            <a:extLst>
              <a:ext uri="{FF2B5EF4-FFF2-40B4-BE49-F238E27FC236}">
                <a16:creationId xmlns:a16="http://schemas.microsoft.com/office/drawing/2014/main" id="{CBFE112B-DED5-A441-9142-0BB31B712A69}"/>
              </a:ext>
            </a:extLst>
          </p:cNvPr>
          <p:cNvPicPr>
            <a:picLocks noChangeAspect="1"/>
          </p:cNvPicPr>
          <p:nvPr/>
        </p:nvPicPr>
        <p:blipFill rotWithShape="1">
          <a:blip r:embed="rId2"/>
          <a:srcRect b="17541"/>
          <a:stretch/>
        </p:blipFill>
        <p:spPr>
          <a:xfrm>
            <a:off x="5783882" y="546858"/>
            <a:ext cx="2846890" cy="3384011"/>
          </a:xfrm>
          <a:prstGeom prst="rect">
            <a:avLst/>
          </a:prstGeom>
        </p:spPr>
      </p:pic>
      <p:pic>
        <p:nvPicPr>
          <p:cNvPr id="3" name="Imagen 2">
            <a:extLst>
              <a:ext uri="{FF2B5EF4-FFF2-40B4-BE49-F238E27FC236}">
                <a16:creationId xmlns:a16="http://schemas.microsoft.com/office/drawing/2014/main" id="{DC1D5E23-5ECC-6F44-988F-D41110D1B596}"/>
              </a:ext>
            </a:extLst>
          </p:cNvPr>
          <p:cNvPicPr>
            <a:picLocks noChangeAspect="1"/>
          </p:cNvPicPr>
          <p:nvPr/>
        </p:nvPicPr>
        <p:blipFill>
          <a:blip r:embed="rId3"/>
          <a:stretch>
            <a:fillRect/>
          </a:stretch>
        </p:blipFill>
        <p:spPr>
          <a:xfrm>
            <a:off x="5838206" y="4162097"/>
            <a:ext cx="2848594" cy="2330668"/>
          </a:xfrm>
          <a:prstGeom prst="rect">
            <a:avLst/>
          </a:prstGeom>
        </p:spPr>
      </p:pic>
    </p:spTree>
    <p:extLst>
      <p:ext uri="{BB962C8B-B14F-4D97-AF65-F5344CB8AC3E}">
        <p14:creationId xmlns:p14="http://schemas.microsoft.com/office/powerpoint/2010/main" val="139206633"/>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457200" y="958181"/>
            <a:ext cx="8229600" cy="1143001"/>
          </a:xfrm>
          <a:prstGeom prst="rect">
            <a:avLst/>
          </a:prstGeom>
        </p:spPr>
        <p:txBody>
          <a:bodyPr>
            <a:normAutofit/>
          </a:bodyPr>
          <a:lstStyle/>
          <a:p>
            <a:r>
              <a:rPr dirty="0"/>
              <a:t>MADRES ADOLESCENTES</a:t>
            </a:r>
          </a:p>
        </p:txBody>
      </p:sp>
      <p:sp>
        <p:nvSpPr>
          <p:cNvPr id="196" name="Shape 196"/>
          <p:cNvSpPr>
            <a:spLocks noGrp="1"/>
          </p:cNvSpPr>
          <p:nvPr>
            <p:ph type="body" idx="1"/>
          </p:nvPr>
        </p:nvSpPr>
        <p:spPr>
          <a:xfrm>
            <a:off x="457200" y="1428749"/>
            <a:ext cx="8229600" cy="4525964"/>
          </a:xfrm>
          <a:prstGeom prst="rect">
            <a:avLst/>
          </a:prstGeom>
        </p:spPr>
        <p:txBody>
          <a:bodyPr>
            <a:normAutofit/>
          </a:bodyPr>
          <a:lstStyle/>
          <a:p>
            <a:pPr>
              <a:buClr>
                <a:srgbClr val="EBF1DE"/>
              </a:buClr>
            </a:pPr>
            <a:endParaRPr sz="2800" dirty="0"/>
          </a:p>
          <a:p>
            <a:pPr marL="300037" indent="-300037">
              <a:spcBef>
                <a:spcPts val="600"/>
              </a:spcBef>
              <a:buClr>
                <a:srgbClr val="EBF1DE"/>
              </a:buClr>
            </a:pPr>
            <a:r>
              <a:rPr sz="2800" dirty="0"/>
              <a:t>La edad materna menor de 20 años es un factor de riesgo significativo asociado a </a:t>
            </a:r>
            <a:r>
              <a:rPr lang="es-ES_tradnl" sz="2800" dirty="0"/>
              <a:t>anomalías</a:t>
            </a:r>
            <a:r>
              <a:rPr sz="2800" dirty="0"/>
              <a:t> congénitas, posiblemente  por la utilización de teratógenos desconocidos como abortivos, cambios en el estilo de vida, dieta, drogas ilícitas, cigarrillo y anticonceptivos orales.</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title"/>
          </p:nvPr>
        </p:nvSpPr>
        <p:spPr>
          <a:xfrm>
            <a:off x="457200" y="797509"/>
            <a:ext cx="8229600" cy="1143001"/>
          </a:xfrm>
          <a:prstGeom prst="rect">
            <a:avLst/>
          </a:prstGeom>
        </p:spPr>
        <p:txBody>
          <a:bodyPr>
            <a:normAutofit/>
          </a:bodyPr>
          <a:lstStyle/>
          <a:p>
            <a:r>
              <a:rPr dirty="0"/>
              <a:t>CONSANGUINIDAD</a:t>
            </a:r>
          </a:p>
        </p:txBody>
      </p:sp>
      <p:sp>
        <p:nvSpPr>
          <p:cNvPr id="200" name="Shape 200"/>
          <p:cNvSpPr>
            <a:spLocks noGrp="1"/>
          </p:cNvSpPr>
          <p:nvPr>
            <p:ph type="body" idx="1"/>
          </p:nvPr>
        </p:nvSpPr>
        <p:spPr>
          <a:xfrm>
            <a:off x="457200" y="2203521"/>
            <a:ext cx="8229600" cy="3511813"/>
          </a:xfrm>
          <a:prstGeom prst="rect">
            <a:avLst/>
          </a:prstGeom>
        </p:spPr>
        <p:txBody>
          <a:bodyPr>
            <a:noAutofit/>
          </a:bodyPr>
          <a:lstStyle/>
          <a:p>
            <a:pPr marL="257175" indent="-257175">
              <a:spcBef>
                <a:spcPts val="500"/>
              </a:spcBef>
              <a:buClr>
                <a:srgbClr val="EBF1DE"/>
              </a:buClr>
            </a:pPr>
            <a:r>
              <a:rPr dirty="0"/>
              <a:t>La consanguinidad se define como aquel vínculo entre familiares.</a:t>
            </a:r>
          </a:p>
          <a:p>
            <a:pPr marL="257175" indent="-257175">
              <a:spcBef>
                <a:spcPts val="500"/>
              </a:spcBef>
              <a:buClr>
                <a:srgbClr val="EBF1DE"/>
              </a:buClr>
            </a:pPr>
            <a:r>
              <a:rPr dirty="0"/>
              <a:t>Se considera un factor de riesgo para alteraciones AUTOSÓMICO RECESIVAS. (25%)</a:t>
            </a:r>
          </a:p>
          <a:p>
            <a:pPr marL="661307" lvl="1" indent="-204107">
              <a:spcBef>
                <a:spcPts val="400"/>
              </a:spcBef>
              <a:buClr>
                <a:srgbClr val="EBF1DE"/>
              </a:buClr>
              <a:defRPr sz="2800"/>
            </a:pPr>
            <a:r>
              <a:rPr sz="2000" dirty="0"/>
              <a:t>Errores Innatos del Metabolismo</a:t>
            </a:r>
          </a:p>
          <a:p>
            <a:pPr marL="661307" lvl="1" indent="-204107">
              <a:spcBef>
                <a:spcPts val="400"/>
              </a:spcBef>
              <a:buClr>
                <a:srgbClr val="EBF1DE"/>
              </a:buClr>
              <a:defRPr sz="2800"/>
            </a:pPr>
            <a:r>
              <a:rPr sz="2000" dirty="0"/>
              <a:t>Síndromes Malformativos</a:t>
            </a:r>
            <a:endParaRPr sz="2400" dirty="0"/>
          </a:p>
          <a:p>
            <a:pPr marL="257175" indent="-257175">
              <a:spcBef>
                <a:spcPts val="500"/>
              </a:spcBef>
              <a:buClr>
                <a:srgbClr val="EBF1DE"/>
              </a:buClr>
            </a:pPr>
            <a:r>
              <a:rPr dirty="0"/>
              <a:t>El riesgo de los hijos de primos en primer grado de tener </a:t>
            </a:r>
            <a:r>
              <a:rPr lang="es-ES_tradnl" dirty="0"/>
              <a:t>anomalías</a:t>
            </a:r>
            <a:r>
              <a:rPr dirty="0"/>
              <a:t> congénitas es el doble  del de la población en general.</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xfrm>
            <a:off x="457200" y="792455"/>
            <a:ext cx="8229600" cy="1143001"/>
          </a:xfrm>
          <a:prstGeom prst="rect">
            <a:avLst/>
          </a:prstGeom>
        </p:spPr>
        <p:txBody>
          <a:bodyPr>
            <a:normAutofit/>
          </a:bodyPr>
          <a:lstStyle/>
          <a:p>
            <a:r>
              <a:rPr lang="es-ES_tradnl" dirty="0"/>
              <a:t>ANOMALÍAS CONGÉNITAS</a:t>
            </a:r>
            <a:endParaRPr dirty="0"/>
          </a:p>
        </p:txBody>
      </p:sp>
      <p:sp>
        <p:nvSpPr>
          <p:cNvPr id="140" name="Shape 140"/>
          <p:cNvSpPr>
            <a:spLocks noGrp="1"/>
          </p:cNvSpPr>
          <p:nvPr>
            <p:ph type="body" idx="1"/>
          </p:nvPr>
        </p:nvSpPr>
        <p:spPr>
          <a:xfrm>
            <a:off x="457200" y="1600199"/>
            <a:ext cx="8229600" cy="4525964"/>
          </a:xfrm>
          <a:prstGeom prst="rect">
            <a:avLst/>
          </a:prstGeom>
        </p:spPr>
        <p:txBody>
          <a:bodyPr>
            <a:normAutofit/>
          </a:bodyPr>
          <a:lstStyle/>
          <a:p>
            <a:pPr>
              <a:buClr>
                <a:srgbClr val="EBF1DE"/>
              </a:buClr>
            </a:pPr>
            <a:endParaRPr lang="es-ES_tradnl" dirty="0"/>
          </a:p>
          <a:p>
            <a:pPr>
              <a:buClr>
                <a:srgbClr val="EBF1DE"/>
              </a:buClr>
            </a:pPr>
            <a:r>
              <a:rPr lang="es-ES" dirty="0"/>
              <a:t>Las anomalías congénitas se denominan también defectos de nacimiento, trastornos congénitos o malformaciones congénitas. Se trata de anomalías estructurales o funcionales, como los trastornos metabólicos, que ocurren durante la vida intrauterina y se detectan durante el embarazo, en el parto o en un momento posterior de la vida.</a:t>
            </a:r>
          </a:p>
          <a:p>
            <a:pPr lvl="4">
              <a:buClr>
                <a:srgbClr val="EBF1DE"/>
              </a:buClr>
            </a:pPr>
            <a:r>
              <a:rPr lang="es-ES" dirty="0"/>
              <a:t>OMS- NOTA DESCRIPTIVA</a:t>
            </a:r>
            <a:endParaRPr lang="es-ES_tradnl" dirty="0"/>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title"/>
          </p:nvPr>
        </p:nvSpPr>
        <p:spPr>
          <a:xfrm>
            <a:off x="457200" y="741487"/>
            <a:ext cx="8229600" cy="1143001"/>
          </a:xfrm>
          <a:prstGeom prst="rect">
            <a:avLst/>
          </a:prstGeom>
        </p:spPr>
        <p:txBody>
          <a:bodyPr>
            <a:normAutofit/>
          </a:bodyPr>
          <a:lstStyle/>
          <a:p>
            <a:r>
              <a:rPr dirty="0"/>
              <a:t>EMBARAZO NO DESEADO</a:t>
            </a:r>
          </a:p>
        </p:txBody>
      </p:sp>
      <p:sp>
        <p:nvSpPr>
          <p:cNvPr id="204" name="Shape 204"/>
          <p:cNvSpPr>
            <a:spLocks noGrp="1"/>
          </p:cNvSpPr>
          <p:nvPr>
            <p:ph type="body" idx="1"/>
          </p:nvPr>
        </p:nvSpPr>
        <p:spPr>
          <a:xfrm>
            <a:off x="457200" y="1600199"/>
            <a:ext cx="8229600" cy="4525964"/>
          </a:xfrm>
          <a:prstGeom prst="rect">
            <a:avLst/>
          </a:prstGeom>
        </p:spPr>
        <p:txBody>
          <a:bodyPr>
            <a:normAutofit/>
          </a:bodyPr>
          <a:lstStyle/>
          <a:p>
            <a:pPr algn="ctr">
              <a:lnSpc>
                <a:spcPct val="80000"/>
              </a:lnSpc>
              <a:buSzTx/>
              <a:buNone/>
            </a:pPr>
            <a:endParaRPr lang="es-ES_tradnl" dirty="0">
              <a:effectLst>
                <a:outerShdw blurRad="38100" dist="38100" dir="2700000" rotWithShape="0">
                  <a:srgbClr val="000000"/>
                </a:outerShdw>
              </a:effectLst>
            </a:endParaRPr>
          </a:p>
          <a:p>
            <a:pPr algn="ctr">
              <a:lnSpc>
                <a:spcPct val="80000"/>
              </a:lnSpc>
              <a:buSzTx/>
              <a:buNone/>
            </a:pPr>
            <a:r>
              <a:rPr lang="es-ES_tradnl" dirty="0">
                <a:effectLst>
                  <a:outerShdw blurRad="38100" dist="38100" dir="2700000" rotWithShape="0">
                    <a:srgbClr val="000000"/>
                  </a:outerShdw>
                </a:effectLst>
              </a:rPr>
              <a:t>USO SIN SUPERVISIÓN DE </a:t>
            </a:r>
            <a:r>
              <a:rPr dirty="0">
                <a:effectLst>
                  <a:outerShdw blurRad="38100" dist="38100" dir="2700000" rotWithShape="0">
                    <a:srgbClr val="000000"/>
                  </a:outerShdw>
                </a:effectLst>
              </a:rPr>
              <a:t>MISOPROSTOL</a:t>
            </a:r>
            <a:r>
              <a:rPr lang="es-ES_tradnl" dirty="0">
                <a:effectLst>
                  <a:outerShdw blurRad="38100" dist="38100" dir="2700000" rotWithShape="0">
                    <a:srgbClr val="000000"/>
                  </a:outerShdw>
                </a:effectLst>
              </a:rPr>
              <a:t> PARA </a:t>
            </a:r>
            <a:r>
              <a:rPr dirty="0">
                <a:effectLst>
                  <a:outerShdw blurRad="38100" dist="38100" dir="2700000" rotWithShape="0">
                    <a:srgbClr val="000000"/>
                  </a:outerShdw>
                </a:effectLst>
              </a:rPr>
              <a:t>INTERRUPCIÓN DEL EMBARAZO EN 1er TRIMESTRE</a:t>
            </a:r>
          </a:p>
          <a:p>
            <a:pPr>
              <a:lnSpc>
                <a:spcPct val="80000"/>
              </a:lnSpc>
            </a:pPr>
            <a:endParaRPr dirty="0">
              <a:effectLst>
                <a:outerShdw blurRad="38100" dist="38100" dir="2700000" rotWithShape="0">
                  <a:srgbClr val="000000"/>
                </a:outerShdw>
              </a:effectLst>
            </a:endParaRPr>
          </a:p>
          <a:p>
            <a:pPr marL="300037" indent="-300037">
              <a:lnSpc>
                <a:spcPct val="80000"/>
              </a:lnSpc>
              <a:spcBef>
                <a:spcPts val="600"/>
              </a:spcBef>
            </a:pPr>
            <a:r>
              <a:rPr sz="2800" dirty="0"/>
              <a:t>Efectividad 80-96% con otros medicamentos.</a:t>
            </a:r>
          </a:p>
          <a:p>
            <a:pPr>
              <a:lnSpc>
                <a:spcPct val="80000"/>
              </a:lnSpc>
            </a:pPr>
            <a:endParaRPr sz="2800" dirty="0"/>
          </a:p>
          <a:p>
            <a:pPr marL="300037" indent="-300037">
              <a:lnSpc>
                <a:spcPct val="80000"/>
              </a:lnSpc>
              <a:spcBef>
                <a:spcPts val="600"/>
              </a:spcBef>
            </a:pPr>
            <a:r>
              <a:rPr sz="2800" dirty="0"/>
              <a:t>Misoprostol como medicación única tiene una efectividad entre el 20 y el 95%.</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title"/>
          </p:nvPr>
        </p:nvSpPr>
        <p:spPr>
          <a:xfrm>
            <a:off x="457200" y="946901"/>
            <a:ext cx="8229600" cy="1143001"/>
          </a:xfrm>
          <a:prstGeom prst="rect">
            <a:avLst/>
          </a:prstGeom>
        </p:spPr>
        <p:txBody>
          <a:bodyPr>
            <a:normAutofit/>
          </a:bodyPr>
          <a:lstStyle/>
          <a:p>
            <a:r>
              <a:rPr dirty="0"/>
              <a:t>EMBARAZO NO DESEADO</a:t>
            </a:r>
          </a:p>
        </p:txBody>
      </p:sp>
      <p:sp>
        <p:nvSpPr>
          <p:cNvPr id="208" name="Shape 208"/>
          <p:cNvSpPr>
            <a:spLocks noGrp="1"/>
          </p:cNvSpPr>
          <p:nvPr>
            <p:ph type="body" idx="1"/>
          </p:nvPr>
        </p:nvSpPr>
        <p:spPr>
          <a:xfrm>
            <a:off x="457200" y="1600199"/>
            <a:ext cx="8229600" cy="4525964"/>
          </a:xfrm>
          <a:prstGeom prst="rect">
            <a:avLst/>
          </a:prstGeom>
        </p:spPr>
        <p:txBody>
          <a:bodyPr>
            <a:normAutofit/>
          </a:bodyPr>
          <a:lstStyle/>
          <a:p>
            <a:pPr marL="285750" lvl="1" indent="171450">
              <a:spcBef>
                <a:spcPts val="600"/>
              </a:spcBef>
              <a:buSzTx/>
              <a:buNone/>
              <a:defRPr sz="2800"/>
            </a:pPr>
            <a:endParaRPr sz="2400" dirty="0">
              <a:effectLst>
                <a:outerShdw blurRad="38100" dist="38100" dir="2700000" rotWithShape="0">
                  <a:srgbClr val="000000"/>
                </a:outerShdw>
              </a:effectLst>
            </a:endParaRPr>
          </a:p>
          <a:p>
            <a:pPr marL="702128" lvl="1" indent="-244928">
              <a:spcBef>
                <a:spcPts val="500"/>
              </a:spcBef>
              <a:defRPr sz="2800"/>
            </a:pPr>
            <a:r>
              <a:rPr sz="2800" dirty="0">
                <a:effectLst>
                  <a:outerShdw blurRad="38100" dist="38100" dir="2700000" rotWithShape="0">
                    <a:srgbClr val="000000"/>
                  </a:outerShdw>
                </a:effectLst>
              </a:rPr>
              <a:t>Orioli y Castilla. ECLAMC (OR &gt; 2.5) </a:t>
            </a:r>
          </a:p>
          <a:p>
            <a:pPr marL="1104900" lvl="2" indent="-190500">
              <a:spcBef>
                <a:spcPts val="400"/>
              </a:spcBef>
              <a:defRPr sz="2400"/>
            </a:pPr>
            <a:r>
              <a:rPr sz="2400" dirty="0">
                <a:effectLst>
                  <a:outerShdw blurRad="38100" dist="38100" dir="2700000" rotWithShape="0">
                    <a:srgbClr val="000000"/>
                  </a:outerShdw>
                </a:effectLst>
              </a:rPr>
              <a:t>Miembros Inferiores</a:t>
            </a:r>
            <a:endParaRPr sz="2800" dirty="0">
              <a:effectLst>
                <a:outerShdw blurRad="38100" dist="38100" dir="2700000" rotWithShape="0">
                  <a:srgbClr val="000000"/>
                </a:outerShdw>
              </a:effectLst>
            </a:endParaRPr>
          </a:p>
          <a:p>
            <a:pPr marL="702128" lvl="1" indent="-244928">
              <a:spcBef>
                <a:spcPts val="500"/>
              </a:spcBef>
              <a:defRPr sz="2800"/>
            </a:pPr>
            <a:r>
              <a:rPr sz="2800" dirty="0">
                <a:effectLst>
                  <a:outerShdw blurRad="38100" dist="38100" dir="2700000" rotWithShape="0">
                    <a:srgbClr val="000000"/>
                  </a:outerShdw>
                </a:effectLst>
              </a:rPr>
              <a:t>Vargas, et al. 2000. </a:t>
            </a:r>
          </a:p>
          <a:p>
            <a:pPr marL="1143000" lvl="2" indent="-228600">
              <a:spcBef>
                <a:spcPts val="500"/>
              </a:spcBef>
              <a:defRPr sz="2400"/>
            </a:pPr>
            <a:r>
              <a:rPr sz="2800" dirty="0">
                <a:effectLst>
                  <a:outerShdw blurRad="38100" dist="38100" dir="2700000" rotWithShape="0">
                    <a:srgbClr val="000000"/>
                  </a:outerShdw>
                </a:effectLst>
              </a:rPr>
              <a:t>Disrupción vascular: RR de 22.0 (95% 7.3 – 81.3)</a:t>
            </a:r>
          </a:p>
          <a:p>
            <a:pPr marL="1143000" lvl="2" indent="-228600">
              <a:spcBef>
                <a:spcPts val="500"/>
              </a:spcBef>
              <a:defRPr sz="2400"/>
            </a:pPr>
            <a:r>
              <a:rPr sz="2800" dirty="0">
                <a:effectLst>
                  <a:outerShdw blurRad="38100" dist="38100" dir="2700000" rotWithShape="0">
                    <a:srgbClr val="000000"/>
                  </a:outerShdw>
                </a:effectLst>
              </a:rPr>
              <a:t>Moebius: 7.5 (1.23 – 78.7)</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p:cNvSpPr>
          <p:nvPr>
            <p:ph type="title"/>
          </p:nvPr>
        </p:nvSpPr>
        <p:spPr>
          <a:xfrm>
            <a:off x="457200" y="722813"/>
            <a:ext cx="8229600" cy="1143001"/>
          </a:xfrm>
          <a:prstGeom prst="rect">
            <a:avLst/>
          </a:prstGeom>
        </p:spPr>
        <p:txBody>
          <a:bodyPr>
            <a:normAutofit/>
          </a:bodyPr>
          <a:lstStyle/>
          <a:p>
            <a:r>
              <a:rPr dirty="0"/>
              <a:t>EMBARAZO NO DESEADO</a:t>
            </a:r>
          </a:p>
        </p:txBody>
      </p:sp>
      <p:sp>
        <p:nvSpPr>
          <p:cNvPr id="212" name="Shape 212"/>
          <p:cNvSpPr>
            <a:spLocks noGrp="1"/>
          </p:cNvSpPr>
          <p:nvPr>
            <p:ph type="body" idx="1"/>
          </p:nvPr>
        </p:nvSpPr>
        <p:spPr>
          <a:xfrm>
            <a:off x="457200" y="2160419"/>
            <a:ext cx="4400550" cy="4525964"/>
          </a:xfrm>
          <a:prstGeom prst="rect">
            <a:avLst/>
          </a:prstGeom>
        </p:spPr>
        <p:txBody>
          <a:bodyPr>
            <a:normAutofit fontScale="92500" lnSpcReduction="20000"/>
          </a:bodyPr>
          <a:lstStyle/>
          <a:p>
            <a:pPr>
              <a:buClr>
                <a:srgbClr val="EBF1DE"/>
              </a:buClr>
            </a:pPr>
            <a:r>
              <a:rPr sz="3600" dirty="0"/>
              <a:t>Secuencia de Moebius</a:t>
            </a:r>
          </a:p>
          <a:p>
            <a:pPr marL="742950" lvl="1" indent="-285750">
              <a:spcBef>
                <a:spcPts val="600"/>
              </a:spcBef>
              <a:buClr>
                <a:srgbClr val="EBF1DE"/>
              </a:buClr>
              <a:defRPr sz="2800"/>
            </a:pPr>
            <a:r>
              <a:rPr dirty="0"/>
              <a:t>Alteraciones de VI-VII par</a:t>
            </a:r>
          </a:p>
          <a:p>
            <a:pPr marL="742950" lvl="1" indent="-285750">
              <a:spcBef>
                <a:spcPts val="600"/>
              </a:spcBef>
              <a:buClr>
                <a:srgbClr val="EBF1DE"/>
              </a:buClr>
              <a:defRPr sz="2800"/>
            </a:pPr>
            <a:r>
              <a:rPr dirty="0"/>
              <a:t>Oligodactilia</a:t>
            </a:r>
          </a:p>
          <a:p>
            <a:pPr marL="742950" lvl="1" indent="-285750">
              <a:spcBef>
                <a:spcPts val="600"/>
              </a:spcBef>
              <a:buClr>
                <a:srgbClr val="EBF1DE"/>
              </a:buClr>
              <a:defRPr sz="2800"/>
            </a:pPr>
            <a:r>
              <a:rPr dirty="0"/>
              <a:t>Adactilia</a:t>
            </a:r>
          </a:p>
          <a:p>
            <a:pPr marL="742950" lvl="1" indent="-285750">
              <a:spcBef>
                <a:spcPts val="600"/>
              </a:spcBef>
              <a:buClr>
                <a:srgbClr val="EBF1DE"/>
              </a:buClr>
              <a:defRPr sz="2800"/>
            </a:pPr>
            <a:r>
              <a:rPr dirty="0"/>
              <a:t>Equinovaro</a:t>
            </a:r>
          </a:p>
          <a:p>
            <a:pPr marL="742950" lvl="1" indent="-285750">
              <a:spcBef>
                <a:spcPts val="600"/>
              </a:spcBef>
              <a:buClr>
                <a:srgbClr val="EBF1DE"/>
              </a:buClr>
              <a:defRPr sz="2800"/>
            </a:pPr>
            <a:r>
              <a:rPr lang="es-ES_tradnl" dirty="0"/>
              <a:t>Trastorno del Desarrollo Intelectual</a:t>
            </a:r>
            <a:endParaRPr dirty="0"/>
          </a:p>
        </p:txBody>
      </p:sp>
      <p:pic>
        <p:nvPicPr>
          <p:cNvPr id="213" name="image23.jpg" descr="87111552434D"/>
          <p:cNvPicPr>
            <a:picLocks noChangeAspect="1"/>
          </p:cNvPicPr>
          <p:nvPr/>
        </p:nvPicPr>
        <p:blipFill>
          <a:blip r:embed="rId2"/>
          <a:stretch>
            <a:fillRect/>
          </a:stretch>
        </p:blipFill>
        <p:spPr>
          <a:xfrm>
            <a:off x="4913778" y="2720640"/>
            <a:ext cx="4064000" cy="3048001"/>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pic>
        <p:nvPicPr>
          <p:cNvPr id="216" name="IMG_0687.png"/>
          <p:cNvPicPr>
            <a:picLocks noChangeAspect="1"/>
          </p:cNvPicPr>
          <p:nvPr/>
        </p:nvPicPr>
        <p:blipFill>
          <a:blip r:embed="rId2"/>
          <a:srcRect l="30679" t="10304" r="49765" b="47306"/>
          <a:stretch>
            <a:fillRect/>
          </a:stretch>
        </p:blipFill>
        <p:spPr>
          <a:xfrm>
            <a:off x="695973" y="246266"/>
            <a:ext cx="3412802" cy="5548358"/>
          </a:xfrm>
          <a:prstGeom prst="rect">
            <a:avLst/>
          </a:prstGeom>
          <a:ln w="12700">
            <a:miter lim="400000"/>
          </a:ln>
        </p:spPr>
      </p:pic>
      <p:pic>
        <p:nvPicPr>
          <p:cNvPr id="217" name="IMG_0686.png"/>
          <p:cNvPicPr>
            <a:picLocks noChangeAspect="1"/>
          </p:cNvPicPr>
          <p:nvPr/>
        </p:nvPicPr>
        <p:blipFill>
          <a:blip r:embed="rId3"/>
          <a:srcRect l="30327" t="9055" r="48946" b="57298"/>
          <a:stretch>
            <a:fillRect/>
          </a:stretch>
        </p:blipFill>
        <p:spPr>
          <a:xfrm>
            <a:off x="4754017" y="42828"/>
            <a:ext cx="2985164" cy="3634478"/>
          </a:xfrm>
          <a:prstGeom prst="rect">
            <a:avLst/>
          </a:prstGeom>
          <a:ln w="12700">
            <a:miter lim="400000"/>
          </a:ln>
        </p:spPr>
      </p:pic>
      <p:pic>
        <p:nvPicPr>
          <p:cNvPr id="218" name="IMG_0686.png"/>
          <p:cNvPicPr>
            <a:picLocks noChangeAspect="1"/>
          </p:cNvPicPr>
          <p:nvPr/>
        </p:nvPicPr>
        <p:blipFill>
          <a:blip r:embed="rId3"/>
          <a:srcRect l="51756" t="9523" r="30679" b="69633"/>
          <a:stretch>
            <a:fillRect/>
          </a:stretch>
        </p:blipFill>
        <p:spPr>
          <a:xfrm>
            <a:off x="4754017" y="3811785"/>
            <a:ext cx="3130593" cy="2786228"/>
          </a:xfrm>
          <a:prstGeom prst="rect">
            <a:avLst/>
          </a:prstGeom>
          <a:ln w="12700">
            <a:miter lim="400000"/>
          </a:ln>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p:cNvSpPr>
          <p:nvPr>
            <p:ph type="title"/>
          </p:nvPr>
        </p:nvSpPr>
        <p:spPr>
          <a:xfrm>
            <a:off x="457200" y="846137"/>
            <a:ext cx="8229600" cy="1143001"/>
          </a:xfrm>
          <a:prstGeom prst="rect">
            <a:avLst/>
          </a:prstGeom>
        </p:spPr>
        <p:txBody>
          <a:bodyPr>
            <a:normAutofit/>
          </a:bodyPr>
          <a:lstStyle/>
          <a:p>
            <a:r>
              <a:rPr dirty="0"/>
              <a:t>EMBARAZO NO DESEADO</a:t>
            </a:r>
          </a:p>
        </p:txBody>
      </p:sp>
      <p:sp>
        <p:nvSpPr>
          <p:cNvPr id="221" name="Shape 221"/>
          <p:cNvSpPr>
            <a:spLocks noGrp="1"/>
          </p:cNvSpPr>
          <p:nvPr>
            <p:ph type="body" idx="1"/>
          </p:nvPr>
        </p:nvSpPr>
        <p:spPr>
          <a:xfrm>
            <a:off x="457200" y="2533895"/>
            <a:ext cx="3723603" cy="3628501"/>
          </a:xfrm>
          <a:prstGeom prst="rect">
            <a:avLst/>
          </a:prstGeom>
        </p:spPr>
        <p:txBody>
          <a:bodyPr>
            <a:normAutofit/>
          </a:bodyPr>
          <a:lstStyle/>
          <a:p>
            <a:pPr marL="278606" indent="-278606">
              <a:spcBef>
                <a:spcPts val="500"/>
              </a:spcBef>
              <a:buClr>
                <a:srgbClr val="EBF1DE"/>
              </a:buClr>
              <a:defRPr sz="2600"/>
            </a:pPr>
            <a:r>
              <a:rPr lang="es-ES_tradnl" dirty="0"/>
              <a:t>SIRENOMELIA</a:t>
            </a:r>
          </a:p>
          <a:p>
            <a:pPr marL="567531" lvl="1" indent="-278606">
              <a:spcBef>
                <a:spcPts val="500"/>
              </a:spcBef>
              <a:buClr>
                <a:srgbClr val="EBF1DE"/>
              </a:buClr>
              <a:defRPr sz="2600"/>
            </a:pPr>
            <a:r>
              <a:rPr lang="es-ES_tradnl" dirty="0"/>
              <a:t>Disrupción vascular arteria vitelina.</a:t>
            </a:r>
            <a:endParaRPr dirty="0"/>
          </a:p>
        </p:txBody>
      </p:sp>
      <p:pic>
        <p:nvPicPr>
          <p:cNvPr id="222" name="image24.jpg" descr="FOTOS PACIENTE GLOBAL DICIEMBRE 023"/>
          <p:cNvPicPr>
            <a:picLocks noChangeAspect="1"/>
          </p:cNvPicPr>
          <p:nvPr/>
        </p:nvPicPr>
        <p:blipFill>
          <a:blip r:embed="rId2"/>
          <a:stretch>
            <a:fillRect/>
          </a:stretch>
        </p:blipFill>
        <p:spPr>
          <a:xfrm>
            <a:off x="4979834" y="1848719"/>
            <a:ext cx="3960205" cy="4786016"/>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pic>
        <p:nvPicPr>
          <p:cNvPr id="225" name="IMG_0688.png"/>
          <p:cNvPicPr>
            <a:picLocks noChangeAspect="1"/>
          </p:cNvPicPr>
          <p:nvPr/>
        </p:nvPicPr>
        <p:blipFill>
          <a:blip r:embed="rId2"/>
          <a:srcRect l="34192" t="40124" r="39344" b="7650"/>
          <a:stretch>
            <a:fillRect/>
          </a:stretch>
        </p:blipFill>
        <p:spPr>
          <a:xfrm>
            <a:off x="331924" y="872529"/>
            <a:ext cx="3454419" cy="5112846"/>
          </a:xfrm>
          <a:prstGeom prst="rect">
            <a:avLst/>
          </a:prstGeom>
          <a:ln w="12700">
            <a:miter lim="400000"/>
          </a:ln>
        </p:spPr>
      </p:pic>
      <p:pic>
        <p:nvPicPr>
          <p:cNvPr id="226" name="IMG_0689.jpeg"/>
          <p:cNvPicPr>
            <a:picLocks noChangeAspect="1"/>
          </p:cNvPicPr>
          <p:nvPr/>
        </p:nvPicPr>
        <p:blipFill>
          <a:blip r:embed="rId3"/>
          <a:stretch>
            <a:fillRect/>
          </a:stretch>
        </p:blipFill>
        <p:spPr>
          <a:xfrm>
            <a:off x="3833941" y="1485080"/>
            <a:ext cx="5190986" cy="3887840"/>
          </a:xfrm>
          <a:prstGeom prst="rect">
            <a:avLst/>
          </a:prstGeom>
          <a:ln w="12700">
            <a:miter lim="400000"/>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title"/>
          </p:nvPr>
        </p:nvSpPr>
        <p:spPr>
          <a:xfrm>
            <a:off x="457200" y="1264355"/>
            <a:ext cx="8229600" cy="1143001"/>
          </a:xfrm>
          <a:prstGeom prst="rect">
            <a:avLst/>
          </a:prstGeom>
        </p:spPr>
        <p:txBody>
          <a:bodyPr>
            <a:noAutofit/>
          </a:bodyPr>
          <a:lstStyle>
            <a:lvl1pPr defTabSz="822959">
              <a:defRPr sz="3600">
                <a:effectLst>
                  <a:outerShdw blurRad="34289" dist="34289" dir="2700000" rotWithShape="0">
                    <a:srgbClr val="000000">
                      <a:alpha val="43137"/>
                    </a:srgbClr>
                  </a:outerShdw>
                </a:effectLst>
              </a:defRPr>
            </a:lvl1pPr>
          </a:lstStyle>
          <a:p>
            <a:r>
              <a:rPr sz="4400" b="1" dirty="0"/>
              <a:t>CONTROL PRENATAL INADECUADO</a:t>
            </a:r>
          </a:p>
        </p:txBody>
      </p:sp>
      <p:sp>
        <p:nvSpPr>
          <p:cNvPr id="229" name="Shape 229"/>
          <p:cNvSpPr>
            <a:spLocks noGrp="1"/>
          </p:cNvSpPr>
          <p:nvPr>
            <p:ph type="body" idx="1"/>
          </p:nvPr>
        </p:nvSpPr>
        <p:spPr>
          <a:xfrm>
            <a:off x="457200" y="2762147"/>
            <a:ext cx="8229600" cy="3875521"/>
          </a:xfrm>
          <a:prstGeom prst="rect">
            <a:avLst/>
          </a:prstGeom>
        </p:spPr>
        <p:txBody>
          <a:bodyPr>
            <a:normAutofit/>
          </a:bodyPr>
          <a:lstStyle/>
          <a:p>
            <a:pPr>
              <a:buClr>
                <a:srgbClr val="EBF1DE"/>
              </a:buClr>
            </a:pPr>
            <a:r>
              <a:rPr dirty="0"/>
              <a:t>Desnutrición</a:t>
            </a:r>
          </a:p>
          <a:p>
            <a:pPr>
              <a:buClr>
                <a:srgbClr val="EBF1DE"/>
              </a:buClr>
            </a:pPr>
            <a:r>
              <a:rPr dirty="0"/>
              <a:t>Peso</a:t>
            </a:r>
          </a:p>
          <a:p>
            <a:pPr>
              <a:buClr>
                <a:srgbClr val="EBF1DE"/>
              </a:buClr>
            </a:pPr>
            <a:r>
              <a:rPr dirty="0"/>
              <a:t>Presión Arterial</a:t>
            </a:r>
          </a:p>
          <a:p>
            <a:pPr>
              <a:buClr>
                <a:srgbClr val="EBF1DE"/>
              </a:buClr>
            </a:pPr>
            <a:r>
              <a:rPr dirty="0"/>
              <a:t>Infecciones</a:t>
            </a:r>
          </a:p>
          <a:p>
            <a:pPr>
              <a:buClr>
                <a:srgbClr val="EBF1DE"/>
              </a:buClr>
            </a:pPr>
            <a:r>
              <a:rPr dirty="0"/>
              <a:t>Automedicación</a:t>
            </a:r>
          </a:p>
          <a:p>
            <a:pPr>
              <a:buClr>
                <a:srgbClr val="EBF1DE"/>
              </a:buClr>
            </a:pPr>
            <a:r>
              <a:rPr dirty="0"/>
              <a:t>Diagnóstico Prenatal</a:t>
            </a:r>
          </a:p>
        </p:txBody>
      </p:sp>
      <p:pic>
        <p:nvPicPr>
          <p:cNvPr id="2" name="Imagen 1">
            <a:extLst>
              <a:ext uri="{FF2B5EF4-FFF2-40B4-BE49-F238E27FC236}">
                <a16:creationId xmlns:a16="http://schemas.microsoft.com/office/drawing/2014/main" id="{EA823A25-BCF5-BB4A-AADB-FC2C83788A02}"/>
              </a:ext>
            </a:extLst>
          </p:cNvPr>
          <p:cNvPicPr>
            <a:picLocks noChangeAspect="1"/>
          </p:cNvPicPr>
          <p:nvPr/>
        </p:nvPicPr>
        <p:blipFill>
          <a:blip r:embed="rId2"/>
          <a:stretch>
            <a:fillRect/>
          </a:stretch>
        </p:blipFill>
        <p:spPr>
          <a:xfrm>
            <a:off x="5528442" y="3047155"/>
            <a:ext cx="3305503" cy="3305503"/>
          </a:xfrm>
          <a:prstGeom prst="rect">
            <a:avLst/>
          </a:prstGeom>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p:cNvSpPr>
          <p:nvPr>
            <p:ph type="title"/>
          </p:nvPr>
        </p:nvSpPr>
        <p:spPr>
          <a:xfrm>
            <a:off x="457200" y="846137"/>
            <a:ext cx="8229600" cy="1143001"/>
          </a:xfrm>
          <a:prstGeom prst="rect">
            <a:avLst/>
          </a:prstGeom>
        </p:spPr>
        <p:txBody>
          <a:bodyPr>
            <a:normAutofit/>
          </a:bodyPr>
          <a:lstStyle>
            <a:lvl1pPr defTabSz="850391">
              <a:defRPr sz="3720">
                <a:effectLst>
                  <a:outerShdw blurRad="35433" dist="35433" dir="2700000" rotWithShape="0">
                    <a:srgbClr val="000000">
                      <a:alpha val="43137"/>
                    </a:srgbClr>
                  </a:outerShdw>
                </a:effectLst>
              </a:defRPr>
            </a:lvl1pPr>
          </a:lstStyle>
          <a:p>
            <a:r>
              <a:rPr sz="3600" b="1" dirty="0"/>
              <a:t>MEDICAMENTOS Y TERATÓGENOS</a:t>
            </a:r>
          </a:p>
        </p:txBody>
      </p:sp>
      <p:sp>
        <p:nvSpPr>
          <p:cNvPr id="237" name="Shape 237"/>
          <p:cNvSpPr>
            <a:spLocks noGrp="1"/>
          </p:cNvSpPr>
          <p:nvPr>
            <p:ph type="body" idx="1"/>
          </p:nvPr>
        </p:nvSpPr>
        <p:spPr>
          <a:xfrm>
            <a:off x="457200" y="1718000"/>
            <a:ext cx="8229600" cy="3567835"/>
          </a:xfrm>
          <a:prstGeom prst="rect">
            <a:avLst/>
          </a:prstGeom>
        </p:spPr>
        <p:txBody>
          <a:bodyPr>
            <a:noAutofit/>
          </a:bodyPr>
          <a:lstStyle/>
          <a:p>
            <a:pPr marL="0" indent="0">
              <a:buClr>
                <a:srgbClr val="EBF1DE"/>
              </a:buClr>
              <a:buNone/>
            </a:pPr>
            <a:endParaRPr lang="es-ES_tradnl" dirty="0"/>
          </a:p>
          <a:p>
            <a:pPr>
              <a:buClr>
                <a:srgbClr val="EBF1DE"/>
              </a:buClr>
            </a:pPr>
            <a:r>
              <a:rPr sz="2800" dirty="0"/>
              <a:t>Se define un teratógeno como aquel agente capaz de interrumpir el desarrollo prenatal normal</a:t>
            </a:r>
            <a:endParaRPr lang="es-ES_tradnl" sz="2800" dirty="0"/>
          </a:p>
          <a:p>
            <a:pPr>
              <a:buClr>
                <a:srgbClr val="EBF1DE"/>
              </a:buClr>
            </a:pPr>
            <a:r>
              <a:rPr sz="2800" dirty="0"/>
              <a:t>Las malformaciones causadas por TERATÓGENOS se presentan en el 10 % de los embarazos</a:t>
            </a:r>
          </a:p>
        </p:txBody>
      </p:sp>
      <p:pic>
        <p:nvPicPr>
          <p:cNvPr id="3" name="Imagen 2">
            <a:extLst>
              <a:ext uri="{FF2B5EF4-FFF2-40B4-BE49-F238E27FC236}">
                <a16:creationId xmlns:a16="http://schemas.microsoft.com/office/drawing/2014/main" id="{791101EC-E663-9942-B914-549983F88A3F}"/>
              </a:ext>
            </a:extLst>
          </p:cNvPr>
          <p:cNvPicPr>
            <a:picLocks noChangeAspect="1"/>
          </p:cNvPicPr>
          <p:nvPr/>
        </p:nvPicPr>
        <p:blipFill>
          <a:blip r:embed="rId2"/>
          <a:stretch>
            <a:fillRect/>
          </a:stretch>
        </p:blipFill>
        <p:spPr>
          <a:xfrm>
            <a:off x="7504386" y="5218386"/>
            <a:ext cx="1639614" cy="1639614"/>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title"/>
          </p:nvPr>
        </p:nvSpPr>
        <p:spPr>
          <a:xfrm>
            <a:off x="457200" y="1070225"/>
            <a:ext cx="8229600" cy="1143001"/>
          </a:xfrm>
          <a:prstGeom prst="rect">
            <a:avLst/>
          </a:prstGeom>
        </p:spPr>
        <p:txBody>
          <a:bodyPr>
            <a:normAutofit/>
          </a:bodyPr>
          <a:lstStyle/>
          <a:p>
            <a:r>
              <a:rPr dirty="0"/>
              <a:t>EXPOSICIÓN PRENATAL</a:t>
            </a:r>
          </a:p>
        </p:txBody>
      </p:sp>
      <p:sp>
        <p:nvSpPr>
          <p:cNvPr id="241" name="Shape 241"/>
          <p:cNvSpPr/>
          <p:nvPr/>
        </p:nvSpPr>
        <p:spPr>
          <a:xfrm>
            <a:off x="971599" y="3068959"/>
            <a:ext cx="2304258" cy="1"/>
          </a:xfrm>
          <a:prstGeom prst="line">
            <a:avLst/>
          </a:prstGeom>
          <a:ln w="76200">
            <a:solidFill>
              <a:srgbClr val="FF6600"/>
            </a:solidFill>
          </a:ln>
          <a:effectLst>
            <a:outerShdw blurRad="38100" dist="20000" dir="5400000" rotWithShape="0">
              <a:srgbClr val="000000">
                <a:alpha val="38000"/>
              </a:srgbClr>
            </a:outerShdw>
          </a:effectLst>
        </p:spPr>
        <p:txBody>
          <a:bodyPr lIns="45719" rIns="45719"/>
          <a:lstStyle/>
          <a:p>
            <a:pPr defTabSz="457200">
              <a:defRPr sz="1200">
                <a:uFillTx/>
                <a:latin typeface="+mn-lt"/>
                <a:ea typeface="+mn-ea"/>
                <a:cs typeface="+mn-cs"/>
                <a:sym typeface="Helvetica"/>
              </a:defRPr>
            </a:pPr>
            <a:endParaRPr/>
          </a:p>
        </p:txBody>
      </p:sp>
      <p:sp>
        <p:nvSpPr>
          <p:cNvPr id="242" name="Shape 242"/>
          <p:cNvSpPr/>
          <p:nvPr/>
        </p:nvSpPr>
        <p:spPr>
          <a:xfrm>
            <a:off x="3275855" y="3068959"/>
            <a:ext cx="2304258" cy="1"/>
          </a:xfrm>
          <a:prstGeom prst="line">
            <a:avLst/>
          </a:prstGeom>
          <a:ln w="76200">
            <a:solidFill>
              <a:srgbClr val="FFFF00"/>
            </a:solidFill>
          </a:ln>
          <a:effectLst>
            <a:outerShdw blurRad="38100" dist="20000" dir="5400000" rotWithShape="0">
              <a:srgbClr val="000000">
                <a:alpha val="38000"/>
              </a:srgbClr>
            </a:outerShdw>
          </a:effectLst>
        </p:spPr>
        <p:txBody>
          <a:bodyPr lIns="45719" rIns="45719"/>
          <a:lstStyle/>
          <a:p>
            <a:pPr defTabSz="457200">
              <a:defRPr sz="1200">
                <a:uFillTx/>
                <a:latin typeface="+mn-lt"/>
                <a:ea typeface="+mn-ea"/>
                <a:cs typeface="+mn-cs"/>
                <a:sym typeface="Helvetica"/>
              </a:defRPr>
            </a:pPr>
            <a:endParaRPr/>
          </a:p>
        </p:txBody>
      </p:sp>
      <p:sp>
        <p:nvSpPr>
          <p:cNvPr id="243" name="Shape 243"/>
          <p:cNvSpPr/>
          <p:nvPr/>
        </p:nvSpPr>
        <p:spPr>
          <a:xfrm>
            <a:off x="5580112" y="3068959"/>
            <a:ext cx="2376265" cy="1"/>
          </a:xfrm>
          <a:prstGeom prst="line">
            <a:avLst/>
          </a:prstGeom>
          <a:ln w="76200">
            <a:solidFill>
              <a:srgbClr val="008000"/>
            </a:solidFill>
          </a:ln>
          <a:effectLst>
            <a:outerShdw blurRad="38100" dist="20000" dir="5400000" rotWithShape="0">
              <a:srgbClr val="000000">
                <a:alpha val="38000"/>
              </a:srgbClr>
            </a:outerShdw>
          </a:effectLst>
        </p:spPr>
        <p:txBody>
          <a:bodyPr lIns="45719" rIns="45719"/>
          <a:lstStyle/>
          <a:p>
            <a:pPr defTabSz="457200">
              <a:defRPr sz="1200">
                <a:uFillTx/>
                <a:latin typeface="+mn-lt"/>
                <a:ea typeface="+mn-ea"/>
                <a:cs typeface="+mn-cs"/>
                <a:sym typeface="Helvetica"/>
              </a:defRPr>
            </a:pPr>
            <a:endParaRPr/>
          </a:p>
        </p:txBody>
      </p:sp>
      <p:sp>
        <p:nvSpPr>
          <p:cNvPr id="244" name="Shape 244"/>
          <p:cNvSpPr/>
          <p:nvPr/>
        </p:nvSpPr>
        <p:spPr>
          <a:xfrm>
            <a:off x="899592" y="2564903"/>
            <a:ext cx="2148245" cy="31339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a:solidFill>
                  <a:srgbClr val="FFFFFF"/>
                </a:solidFill>
                <a:uFill>
                  <a:solidFill>
                    <a:srgbClr val="FFFFFF"/>
                  </a:solidFill>
                </a:uFill>
                <a:latin typeface="Arial"/>
                <a:ea typeface="Arial"/>
                <a:cs typeface="Arial"/>
                <a:sym typeface="Arial"/>
              </a:defRPr>
            </a:lvl1pPr>
          </a:lstStyle>
          <a:p>
            <a:pPr>
              <a:defRPr sz="1800">
                <a:solidFill>
                  <a:srgbClr val="000000"/>
                </a:solidFill>
                <a:uFill>
                  <a:solidFill>
                    <a:srgbClr val="000000"/>
                  </a:solidFill>
                </a:uFill>
              </a:defRPr>
            </a:pPr>
            <a:r>
              <a:rPr sz="1600">
                <a:solidFill>
                  <a:srgbClr val="FFFFFF"/>
                </a:solidFill>
                <a:uFill>
                  <a:solidFill>
                    <a:srgbClr val="FFFFFF"/>
                  </a:solidFill>
                </a:uFill>
              </a:rPr>
              <a:t>Fertilización-2 semana</a:t>
            </a:r>
          </a:p>
        </p:txBody>
      </p:sp>
      <p:sp>
        <p:nvSpPr>
          <p:cNvPr id="245" name="Shape 245"/>
          <p:cNvSpPr/>
          <p:nvPr/>
        </p:nvSpPr>
        <p:spPr>
          <a:xfrm>
            <a:off x="3635895" y="2564903"/>
            <a:ext cx="1391802" cy="31339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a:solidFill>
                  <a:srgbClr val="FFFFFF"/>
                </a:solidFill>
                <a:uFill>
                  <a:solidFill>
                    <a:srgbClr val="FFFFFF"/>
                  </a:solidFill>
                </a:uFill>
                <a:latin typeface="Arial"/>
                <a:ea typeface="Arial"/>
                <a:cs typeface="Arial"/>
                <a:sym typeface="Arial"/>
              </a:defRPr>
            </a:lvl1pPr>
          </a:lstStyle>
          <a:p>
            <a:pPr>
              <a:defRPr sz="1800">
                <a:solidFill>
                  <a:srgbClr val="000000"/>
                </a:solidFill>
                <a:uFill>
                  <a:solidFill>
                    <a:srgbClr val="000000"/>
                  </a:solidFill>
                </a:uFill>
              </a:defRPr>
            </a:pPr>
            <a:r>
              <a:rPr sz="1600">
                <a:solidFill>
                  <a:srgbClr val="FFFFFF"/>
                </a:solidFill>
                <a:uFill>
                  <a:solidFill>
                    <a:srgbClr val="FFFFFF"/>
                  </a:solidFill>
                </a:uFill>
              </a:rPr>
              <a:t>3-12 semanas</a:t>
            </a:r>
          </a:p>
        </p:txBody>
      </p:sp>
      <p:sp>
        <p:nvSpPr>
          <p:cNvPr id="246" name="Shape 246"/>
          <p:cNvSpPr/>
          <p:nvPr/>
        </p:nvSpPr>
        <p:spPr>
          <a:xfrm>
            <a:off x="5724128" y="2564903"/>
            <a:ext cx="2295188" cy="313394"/>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1600">
                <a:solidFill>
                  <a:srgbClr val="FFFFFF"/>
                </a:solidFill>
                <a:uFill>
                  <a:solidFill>
                    <a:srgbClr val="FFFFFF"/>
                  </a:solidFill>
                </a:uFill>
                <a:latin typeface="Arial"/>
                <a:ea typeface="Arial"/>
                <a:cs typeface="Arial"/>
                <a:sym typeface="Arial"/>
              </a:defRPr>
            </a:lvl1pPr>
          </a:lstStyle>
          <a:p>
            <a:pPr>
              <a:defRPr sz="1800">
                <a:solidFill>
                  <a:srgbClr val="000000"/>
                </a:solidFill>
                <a:uFill>
                  <a:solidFill>
                    <a:srgbClr val="000000"/>
                  </a:solidFill>
                </a:uFill>
              </a:defRPr>
            </a:pPr>
            <a:r>
              <a:rPr sz="1600">
                <a:solidFill>
                  <a:srgbClr val="FFFFFF"/>
                </a:solidFill>
                <a:uFill>
                  <a:solidFill>
                    <a:srgbClr val="FFFFFF"/>
                  </a:solidFill>
                </a:uFill>
              </a:rPr>
              <a:t>13 semanas-Nacimiento</a:t>
            </a:r>
          </a:p>
        </p:txBody>
      </p:sp>
      <p:sp>
        <p:nvSpPr>
          <p:cNvPr id="247" name="Shape 247"/>
          <p:cNvSpPr/>
          <p:nvPr/>
        </p:nvSpPr>
        <p:spPr>
          <a:xfrm>
            <a:off x="703156" y="3284983"/>
            <a:ext cx="2437246" cy="88406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a:latin typeface="Arial"/>
                <a:ea typeface="Arial"/>
                <a:cs typeface="Arial"/>
                <a:sym typeface="Arial"/>
              </a:defRPr>
            </a:pPr>
            <a:r>
              <a:rPr>
                <a:solidFill>
                  <a:srgbClr val="FFFFFF"/>
                </a:solidFill>
                <a:uFill>
                  <a:solidFill>
                    <a:srgbClr val="FFFFFF"/>
                  </a:solidFill>
                </a:uFill>
              </a:rPr>
              <a:t>PERÍODO DEL TODO</a:t>
            </a:r>
          </a:p>
          <a:p>
            <a:pPr algn="ctr">
              <a:defRPr>
                <a:latin typeface="Arial"/>
                <a:ea typeface="Arial"/>
                <a:cs typeface="Arial"/>
                <a:sym typeface="Arial"/>
              </a:defRPr>
            </a:pPr>
            <a:r>
              <a:rPr>
                <a:solidFill>
                  <a:srgbClr val="FFFFFF"/>
                </a:solidFill>
                <a:uFill>
                  <a:solidFill>
                    <a:srgbClr val="FFFFFF"/>
                  </a:solidFill>
                </a:uFill>
              </a:rPr>
              <a:t>NADA</a:t>
            </a:r>
          </a:p>
          <a:p>
            <a:pPr algn="ctr">
              <a:defRPr>
                <a:latin typeface="Arial"/>
                <a:ea typeface="Arial"/>
                <a:cs typeface="Arial"/>
                <a:sym typeface="Arial"/>
              </a:defRPr>
            </a:pPr>
            <a:r>
              <a:rPr>
                <a:solidFill>
                  <a:srgbClr val="FFFFFF"/>
                </a:solidFill>
                <a:uFill>
                  <a:solidFill>
                    <a:srgbClr val="FFFFFF"/>
                  </a:solidFill>
                </a:uFill>
              </a:rPr>
              <a:t>Aborto-Normalidad</a:t>
            </a:r>
          </a:p>
        </p:txBody>
      </p:sp>
      <p:sp>
        <p:nvSpPr>
          <p:cNvPr id="248" name="Shape 248"/>
          <p:cNvSpPr/>
          <p:nvPr/>
        </p:nvSpPr>
        <p:spPr>
          <a:xfrm>
            <a:off x="3414047" y="3284983"/>
            <a:ext cx="2200050" cy="115076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a:latin typeface="Arial"/>
                <a:ea typeface="Arial"/>
                <a:cs typeface="Arial"/>
                <a:sym typeface="Arial"/>
              </a:defRPr>
            </a:pPr>
            <a:r>
              <a:rPr>
                <a:solidFill>
                  <a:srgbClr val="FFFFFF"/>
                </a:solidFill>
                <a:uFill>
                  <a:solidFill>
                    <a:srgbClr val="FFFFFF"/>
                  </a:solidFill>
                </a:uFill>
              </a:rPr>
              <a:t>CRÍTICO DE </a:t>
            </a:r>
          </a:p>
          <a:p>
            <a:pPr algn="ctr">
              <a:defRPr>
                <a:latin typeface="Arial"/>
                <a:ea typeface="Arial"/>
                <a:cs typeface="Arial"/>
                <a:sym typeface="Arial"/>
              </a:defRPr>
            </a:pPr>
            <a:r>
              <a:rPr>
                <a:solidFill>
                  <a:srgbClr val="FFFFFF"/>
                </a:solidFill>
                <a:uFill>
                  <a:solidFill>
                    <a:srgbClr val="FFFFFF"/>
                  </a:solidFill>
                </a:uFill>
              </a:rPr>
              <a:t>ORGANOGÉNESIS</a:t>
            </a:r>
          </a:p>
          <a:p>
            <a:pPr algn="ctr">
              <a:defRPr>
                <a:latin typeface="Arial"/>
                <a:ea typeface="Arial"/>
                <a:cs typeface="Arial"/>
                <a:sym typeface="Arial"/>
              </a:defRPr>
            </a:pPr>
            <a:r>
              <a:rPr>
                <a:solidFill>
                  <a:srgbClr val="FFFFFF"/>
                </a:solidFill>
                <a:uFill>
                  <a:solidFill>
                    <a:srgbClr val="FFFFFF"/>
                  </a:solidFill>
                </a:uFill>
              </a:rPr>
              <a:t>Probabilidad de</a:t>
            </a:r>
          </a:p>
          <a:p>
            <a:pPr algn="ctr">
              <a:defRPr>
                <a:latin typeface="Arial"/>
                <a:ea typeface="Arial"/>
                <a:cs typeface="Arial"/>
                <a:sym typeface="Arial"/>
              </a:defRPr>
            </a:pPr>
            <a:r>
              <a:rPr>
                <a:solidFill>
                  <a:srgbClr val="FFFFFF"/>
                </a:solidFill>
                <a:uFill>
                  <a:solidFill>
                    <a:srgbClr val="FFFFFF"/>
                  </a:solidFill>
                </a:uFill>
              </a:rPr>
              <a:t>Malformación</a:t>
            </a:r>
          </a:p>
        </p:txBody>
      </p:sp>
      <p:sp>
        <p:nvSpPr>
          <p:cNvPr id="249" name="Shape 249"/>
          <p:cNvSpPr/>
          <p:nvPr/>
        </p:nvSpPr>
        <p:spPr>
          <a:xfrm>
            <a:off x="6013280" y="3286724"/>
            <a:ext cx="1793303" cy="115076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algn="ctr">
              <a:defRPr>
                <a:latin typeface="Arial"/>
                <a:ea typeface="Arial"/>
                <a:cs typeface="Arial"/>
                <a:sym typeface="Arial"/>
              </a:defRPr>
            </a:pPr>
            <a:r>
              <a:rPr>
                <a:solidFill>
                  <a:srgbClr val="FFFFFF"/>
                </a:solidFill>
                <a:uFill>
                  <a:solidFill>
                    <a:srgbClr val="FFFFFF"/>
                  </a:solidFill>
                </a:uFill>
              </a:rPr>
              <a:t>MADURACIÓN </a:t>
            </a:r>
          </a:p>
          <a:p>
            <a:pPr algn="ctr">
              <a:defRPr>
                <a:latin typeface="Arial"/>
                <a:ea typeface="Arial"/>
                <a:cs typeface="Arial"/>
                <a:sym typeface="Arial"/>
              </a:defRPr>
            </a:pPr>
            <a:r>
              <a:rPr>
                <a:solidFill>
                  <a:srgbClr val="FFFFFF"/>
                </a:solidFill>
                <a:uFill>
                  <a:solidFill>
                    <a:srgbClr val="FFFFFF"/>
                  </a:solidFill>
                </a:uFill>
              </a:rPr>
              <a:t>FETAL</a:t>
            </a:r>
          </a:p>
          <a:p>
            <a:pPr algn="ctr">
              <a:defRPr>
                <a:latin typeface="Arial"/>
                <a:ea typeface="Arial"/>
                <a:cs typeface="Arial"/>
                <a:sym typeface="Arial"/>
              </a:defRPr>
            </a:pPr>
            <a:r>
              <a:rPr>
                <a:solidFill>
                  <a:srgbClr val="FFFFFF"/>
                </a:solidFill>
                <a:uFill>
                  <a:solidFill>
                    <a:srgbClr val="FFFFFF"/>
                  </a:solidFill>
                </a:uFill>
              </a:rPr>
              <a:t>Alteraciones </a:t>
            </a:r>
          </a:p>
          <a:p>
            <a:pPr algn="ctr">
              <a:defRPr>
                <a:latin typeface="Arial"/>
                <a:ea typeface="Arial"/>
                <a:cs typeface="Arial"/>
                <a:sym typeface="Arial"/>
              </a:defRPr>
            </a:pPr>
            <a:r>
              <a:rPr>
                <a:solidFill>
                  <a:srgbClr val="FFFFFF"/>
                </a:solidFill>
                <a:uFill>
                  <a:solidFill>
                    <a:srgbClr val="FFFFFF"/>
                  </a:solidFill>
                </a:uFill>
              </a:rPr>
              <a:t>Funcionales</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p>
            <a:r>
              <a:t>EVALUACIÓN DEL RIESGO TERATOGÉNICO</a:t>
            </a:r>
          </a:p>
        </p:txBody>
      </p:sp>
      <p:sp>
        <p:nvSpPr>
          <p:cNvPr id="264" name="Shape 264"/>
          <p:cNvSpPr>
            <a:spLocks noGrp="1"/>
          </p:cNvSpPr>
          <p:nvPr>
            <p:ph type="body" idx="1"/>
          </p:nvPr>
        </p:nvSpPr>
        <p:spPr>
          <a:prstGeom prst="rect">
            <a:avLst/>
          </a:prstGeom>
        </p:spPr>
        <p:txBody>
          <a:bodyPr>
            <a:normAutofit lnSpcReduction="10000"/>
          </a:bodyPr>
          <a:lstStyle/>
          <a:p>
            <a:r>
              <a:t>Historia Clínica Completa</a:t>
            </a:r>
          </a:p>
          <a:p>
            <a:r>
              <a:t>Información acerca de la exposición</a:t>
            </a:r>
          </a:p>
          <a:p>
            <a:pPr marL="800100" lvl="1" indent="-342900">
              <a:buChar char="•"/>
            </a:pPr>
            <a:r>
              <a:t>En que mes</a:t>
            </a:r>
          </a:p>
          <a:p>
            <a:pPr marL="800100" lvl="1" indent="-342900">
              <a:buChar char="•"/>
            </a:pPr>
            <a:r>
              <a:t>Cual fue la dosis</a:t>
            </a:r>
          </a:p>
          <a:p>
            <a:pPr marL="800100" lvl="1" indent="-342900">
              <a:buChar char="•"/>
            </a:pPr>
            <a:r>
              <a:t>Cual fue la vía de administración</a:t>
            </a:r>
          </a:p>
          <a:p>
            <a:pPr marL="800100" lvl="1" indent="-342900">
              <a:buChar char="•"/>
            </a:pPr>
            <a:r>
              <a:t>Cuanto tiempo</a:t>
            </a:r>
          </a:p>
          <a:p>
            <a:r>
              <a:t>Identificar y estimar la magnitud del riesgo</a:t>
            </a:r>
          </a:p>
        </p:txBody>
      </p:sp>
      <p:sp>
        <p:nvSpPr>
          <p:cNvPr id="265" name="Shape 265"/>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pic>
        <p:nvPicPr>
          <p:cNvPr id="266" name="pasted-image.pdf"/>
          <p:cNvPicPr>
            <a:picLocks noChangeAspect="1"/>
          </p:cNvPicPr>
          <p:nvPr/>
        </p:nvPicPr>
        <p:blipFill>
          <a:blip r:embed="rId2"/>
          <a:stretch>
            <a:fillRect/>
          </a:stretch>
        </p:blipFill>
        <p:spPr>
          <a:xfrm>
            <a:off x="7716580" y="5582400"/>
            <a:ext cx="1111317" cy="1151840"/>
          </a:xfrm>
          <a:prstGeom prst="rect">
            <a:avLst/>
          </a:prstGeom>
          <a:ln w="12700">
            <a:miter lim="400000"/>
          </a:ln>
          <a:effectLst>
            <a:outerShdw blurRad="254000" dist="127000" dir="16200000" rotWithShape="0">
              <a:srgbClr val="000000">
                <a:alpha val="70000"/>
              </a:srgbClr>
            </a:outerShdw>
          </a:effectLst>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xfrm>
            <a:off x="457200" y="832559"/>
            <a:ext cx="8229600" cy="1143001"/>
          </a:xfrm>
          <a:prstGeom prst="rect">
            <a:avLst/>
          </a:prstGeom>
        </p:spPr>
        <p:txBody>
          <a:bodyPr>
            <a:normAutofit/>
          </a:bodyPr>
          <a:lstStyle/>
          <a:p>
            <a:r>
              <a:rPr lang="es-ES_tradnl" dirty="0"/>
              <a:t>ANOMALÍAS CONGÉNITAS</a:t>
            </a:r>
            <a:endParaRPr dirty="0"/>
          </a:p>
        </p:txBody>
      </p:sp>
      <p:sp>
        <p:nvSpPr>
          <p:cNvPr id="140" name="Shape 140"/>
          <p:cNvSpPr>
            <a:spLocks noGrp="1"/>
          </p:cNvSpPr>
          <p:nvPr>
            <p:ph type="body" idx="1"/>
          </p:nvPr>
        </p:nvSpPr>
        <p:spPr>
          <a:xfrm>
            <a:off x="457200" y="1973679"/>
            <a:ext cx="8229600" cy="4525964"/>
          </a:xfrm>
          <a:prstGeom prst="rect">
            <a:avLst/>
          </a:prstGeom>
        </p:spPr>
        <p:txBody>
          <a:bodyPr>
            <a:normAutofit/>
          </a:bodyPr>
          <a:lstStyle/>
          <a:p>
            <a:pPr>
              <a:buClr>
                <a:srgbClr val="EBF1DE"/>
              </a:buClr>
              <a:buFont typeface="Arial" panose="020B0604020202020204" pitchFamily="34" charset="0"/>
              <a:buChar char="•"/>
            </a:pPr>
            <a:r>
              <a:rPr lang="es-CO" dirty="0"/>
              <a:t>Las anomalías congénitas son la segunda causa de muerte en los niños menores de 5 años en las Américas.</a:t>
            </a:r>
          </a:p>
          <a:p>
            <a:pPr>
              <a:buClr>
                <a:srgbClr val="EBF1DE"/>
              </a:buClr>
            </a:pPr>
            <a:endParaRPr lang="es-CO" dirty="0"/>
          </a:p>
          <a:p>
            <a:pPr>
              <a:buClr>
                <a:srgbClr val="EBF1DE"/>
              </a:buClr>
              <a:buFont typeface="Arial" panose="020B0604020202020204" pitchFamily="34" charset="0"/>
              <a:buChar char="•"/>
            </a:pPr>
            <a:r>
              <a:rPr lang="es-CO" dirty="0"/>
              <a:t>En Colombia, según las estadísticas vitales del DANE, en el año 2017, las malformaciones congénitas representaron el 23,4 % de todas las muertes en menores de un año.</a:t>
            </a:r>
          </a:p>
          <a:p>
            <a:pPr>
              <a:buClr>
                <a:srgbClr val="EBF1DE"/>
              </a:buClr>
            </a:pPr>
            <a:endParaRPr lang="es-CO" dirty="0"/>
          </a:p>
        </p:txBody>
      </p:sp>
    </p:spTree>
    <p:extLst>
      <p:ext uri="{BB962C8B-B14F-4D97-AF65-F5344CB8AC3E}">
        <p14:creationId xmlns:p14="http://schemas.microsoft.com/office/powerpoint/2010/main" val="3619962228"/>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51A21-7B10-2142-B656-140F6900900D}"/>
              </a:ext>
            </a:extLst>
          </p:cNvPr>
          <p:cNvSpPr>
            <a:spLocks noGrp="1"/>
          </p:cNvSpPr>
          <p:nvPr>
            <p:ph type="title"/>
          </p:nvPr>
        </p:nvSpPr>
        <p:spPr>
          <a:xfrm>
            <a:off x="807381" y="1056290"/>
            <a:ext cx="7716837" cy="1447800"/>
          </a:xfrm>
        </p:spPr>
        <p:txBody>
          <a:bodyPr/>
          <a:lstStyle/>
          <a:p>
            <a:r>
              <a:rPr lang="es-CO" dirty="0"/>
              <a:t>CLASIFICACIÓN FDA</a:t>
            </a:r>
          </a:p>
        </p:txBody>
      </p:sp>
      <p:sp>
        <p:nvSpPr>
          <p:cNvPr id="3" name="Marcador de texto 2">
            <a:extLst>
              <a:ext uri="{FF2B5EF4-FFF2-40B4-BE49-F238E27FC236}">
                <a16:creationId xmlns:a16="http://schemas.microsoft.com/office/drawing/2014/main" id="{433FCDC0-E3CE-344E-8B93-12F79197339A}"/>
              </a:ext>
            </a:extLst>
          </p:cNvPr>
          <p:cNvSpPr>
            <a:spLocks noGrp="1"/>
          </p:cNvSpPr>
          <p:nvPr>
            <p:ph type="body" idx="1"/>
          </p:nvPr>
        </p:nvSpPr>
        <p:spPr>
          <a:xfrm>
            <a:off x="619782" y="2504090"/>
            <a:ext cx="7716838" cy="3388658"/>
          </a:xfrm>
        </p:spPr>
        <p:txBody>
          <a:bodyPr>
            <a:normAutofit fontScale="70000" lnSpcReduction="20000"/>
          </a:bodyPr>
          <a:lstStyle/>
          <a:p>
            <a:r>
              <a:rPr lang="es-CO" dirty="0">
                <a:effectLst/>
              </a:rPr>
              <a:t>A: Los estudios controlados en mujeres no evidencian riesgo para el feto durante el primer trimestre y la posibilidad de daño fetal aparece remota.</a:t>
            </a:r>
          </a:p>
          <a:p>
            <a:r>
              <a:rPr lang="es-CO" dirty="0">
                <a:effectLst/>
              </a:rPr>
              <a:t>B: Los estudios en animales no indican riesgo para el feto y, no existen estudios controladosen humanos o los estudios en animales sí indican un efecto adverso para el feto, pero, en estudios bien controlados con mujeres gestantes no se ha demostrado riesgo fetal.</a:t>
            </a:r>
          </a:p>
          <a:p>
            <a:r>
              <a:rPr lang="es-CO" dirty="0">
                <a:effectLst/>
              </a:rPr>
              <a:t>C: Los estudios en animales han demostrado que el medicamento ejerce efectos teratogénicos o embriocidas, pero, no existen estudios controlados con mujeres o no se dispone de estudios ni en animales ni en mujeres.</a:t>
            </a:r>
          </a:p>
          <a:p>
            <a:endParaRPr lang="es-CO" dirty="0"/>
          </a:p>
        </p:txBody>
      </p:sp>
    </p:spTree>
    <p:extLst>
      <p:ext uri="{BB962C8B-B14F-4D97-AF65-F5344CB8AC3E}">
        <p14:creationId xmlns:p14="http://schemas.microsoft.com/office/powerpoint/2010/main" val="375628662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51A21-7B10-2142-B656-140F6900900D}"/>
              </a:ext>
            </a:extLst>
          </p:cNvPr>
          <p:cNvSpPr>
            <a:spLocks noGrp="1"/>
          </p:cNvSpPr>
          <p:nvPr>
            <p:ph type="title"/>
          </p:nvPr>
        </p:nvSpPr>
        <p:spPr>
          <a:xfrm>
            <a:off x="807381" y="1056290"/>
            <a:ext cx="7716837" cy="1447800"/>
          </a:xfrm>
        </p:spPr>
        <p:txBody>
          <a:bodyPr/>
          <a:lstStyle/>
          <a:p>
            <a:r>
              <a:rPr lang="es-CO" dirty="0"/>
              <a:t>CLASIFICACIÓN FDA</a:t>
            </a:r>
          </a:p>
        </p:txBody>
      </p:sp>
      <p:sp>
        <p:nvSpPr>
          <p:cNvPr id="3" name="Marcador de texto 2">
            <a:extLst>
              <a:ext uri="{FF2B5EF4-FFF2-40B4-BE49-F238E27FC236}">
                <a16:creationId xmlns:a16="http://schemas.microsoft.com/office/drawing/2014/main" id="{433FCDC0-E3CE-344E-8B93-12F79197339A}"/>
              </a:ext>
            </a:extLst>
          </p:cNvPr>
          <p:cNvSpPr>
            <a:spLocks noGrp="1"/>
          </p:cNvSpPr>
          <p:nvPr>
            <p:ph type="body" idx="1"/>
          </p:nvPr>
        </p:nvSpPr>
        <p:spPr>
          <a:xfrm>
            <a:off x="619782" y="2504090"/>
            <a:ext cx="7716838" cy="3388658"/>
          </a:xfrm>
        </p:spPr>
        <p:txBody>
          <a:bodyPr>
            <a:normAutofit fontScale="85000" lnSpcReduction="20000"/>
          </a:bodyPr>
          <a:lstStyle/>
          <a:p>
            <a:r>
              <a:rPr lang="es-CO" dirty="0">
                <a:effectLst/>
              </a:rPr>
              <a:t>D: Existe evidencia positiva de riesgo fetal en humanos, pero, en ciertos casos (por ejemplo, en situaciones amenazantes o enfermedades graves en las cuales no se pueden utilizar medicamentos más seguros o los que se pueden utilizar resultan ineficaces), los beneficios pueden hacer el medicamento aceptable a pesar de sus riesgos.</a:t>
            </a:r>
          </a:p>
          <a:p>
            <a:r>
              <a:rPr lang="es-CO" dirty="0">
                <a:effectLst/>
              </a:rPr>
              <a:t>X: Los estudios en animales o en humanos han demostrado anormalidades fetales o existe evidencia de riesgo fetal basada en la experiencia con seres humanos, o son aplicables las dos situaciones, y el riesgo supera claramente cualquier posible beneficio.</a:t>
            </a:r>
          </a:p>
          <a:p>
            <a:endParaRPr lang="es-CO" dirty="0"/>
          </a:p>
        </p:txBody>
      </p:sp>
    </p:spTree>
    <p:extLst>
      <p:ext uri="{BB962C8B-B14F-4D97-AF65-F5344CB8AC3E}">
        <p14:creationId xmlns:p14="http://schemas.microsoft.com/office/powerpoint/2010/main" val="345053923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xfrm>
            <a:off x="457200" y="571636"/>
            <a:ext cx="8229600" cy="1143001"/>
          </a:xfrm>
          <a:prstGeom prst="rect">
            <a:avLst/>
          </a:prstGeom>
        </p:spPr>
        <p:txBody>
          <a:bodyPr>
            <a:normAutofit/>
          </a:bodyPr>
          <a:lstStyle/>
          <a:p>
            <a:pPr algn="r"/>
            <a:r>
              <a:rPr dirty="0"/>
              <a:t>MEDICAMENTOS</a:t>
            </a:r>
          </a:p>
        </p:txBody>
      </p:sp>
      <p:sp>
        <p:nvSpPr>
          <p:cNvPr id="269" name="Shape 269"/>
          <p:cNvSpPr>
            <a:spLocks noGrp="1"/>
          </p:cNvSpPr>
          <p:nvPr>
            <p:ph type="body" idx="1"/>
          </p:nvPr>
        </p:nvSpPr>
        <p:spPr>
          <a:xfrm>
            <a:off x="214313" y="1689099"/>
            <a:ext cx="4038601" cy="6751516"/>
          </a:xfrm>
          <a:prstGeom prst="rect">
            <a:avLst/>
          </a:prstGeom>
        </p:spPr>
        <p:txBody>
          <a:bodyPr>
            <a:noAutofit/>
          </a:bodyPr>
          <a:lstStyle/>
          <a:p>
            <a:pPr marL="257175" indent="-257175">
              <a:spcBef>
                <a:spcPts val="500"/>
              </a:spcBef>
              <a:buClr>
                <a:srgbClr val="EBF1DE"/>
              </a:buClr>
            </a:pPr>
            <a:r>
              <a:rPr sz="2800" dirty="0">
                <a:effectLst>
                  <a:outerShdw blurRad="38100" dist="38100" dir="2700000" rotWithShape="0">
                    <a:srgbClr val="000000"/>
                  </a:outerShdw>
                </a:effectLst>
              </a:rPr>
              <a:t>TALIDOMIDA</a:t>
            </a:r>
          </a:p>
          <a:p>
            <a:pPr marL="661307" lvl="1" indent="-204107">
              <a:spcBef>
                <a:spcPts val="400"/>
              </a:spcBef>
              <a:buClr>
                <a:srgbClr val="EBF1DE"/>
              </a:buClr>
              <a:defRPr sz="2800"/>
            </a:pPr>
            <a:r>
              <a:rPr sz="2400" dirty="0"/>
              <a:t>Década de los 60s </a:t>
            </a:r>
          </a:p>
          <a:p>
            <a:pPr marL="1085850" lvl="2" indent="-171450">
              <a:spcBef>
                <a:spcPts val="400"/>
              </a:spcBef>
              <a:buClr>
                <a:srgbClr val="EBF1DE"/>
              </a:buClr>
              <a:defRPr sz="2400"/>
            </a:pPr>
            <a:r>
              <a:rPr dirty="0"/>
              <a:t>Anticonvulsivante, </a:t>
            </a:r>
          </a:p>
          <a:p>
            <a:pPr marL="1085850" lvl="2" indent="-171450">
              <a:spcBef>
                <a:spcPts val="400"/>
              </a:spcBef>
              <a:buClr>
                <a:srgbClr val="EBF1DE"/>
              </a:buClr>
              <a:defRPr sz="2400"/>
            </a:pPr>
            <a:r>
              <a:rPr dirty="0"/>
              <a:t>Alergia </a:t>
            </a:r>
          </a:p>
          <a:p>
            <a:pPr marL="1085850" lvl="2" indent="-171450">
              <a:spcBef>
                <a:spcPts val="400"/>
              </a:spcBef>
              <a:buClr>
                <a:srgbClr val="EBF1DE"/>
              </a:buClr>
              <a:defRPr sz="2400"/>
            </a:pPr>
            <a:r>
              <a:rPr dirty="0"/>
              <a:t>Hiperemesis gravídica.</a:t>
            </a:r>
          </a:p>
          <a:p>
            <a:pPr marL="661307" lvl="1" indent="-204107">
              <a:spcBef>
                <a:spcPts val="400"/>
              </a:spcBef>
              <a:buClr>
                <a:srgbClr val="EBF1DE"/>
              </a:buClr>
              <a:defRPr sz="2800"/>
            </a:pPr>
            <a:r>
              <a:rPr sz="2400" dirty="0"/>
              <a:t>Cerca de 5 000 recién nacidos en todo el mundo.</a:t>
            </a:r>
          </a:p>
        </p:txBody>
      </p:sp>
      <p:pic>
        <p:nvPicPr>
          <p:cNvPr id="270" name="IMG_0700.jpeg"/>
          <p:cNvPicPr>
            <a:picLocks noChangeAspect="1"/>
          </p:cNvPicPr>
          <p:nvPr/>
        </p:nvPicPr>
        <p:blipFill>
          <a:blip r:embed="rId2"/>
          <a:srcRect l="1612" t="4030" r="41641" b="4030"/>
          <a:stretch>
            <a:fillRect/>
          </a:stretch>
        </p:blipFill>
        <p:spPr>
          <a:xfrm>
            <a:off x="4538151" y="2365643"/>
            <a:ext cx="4184588" cy="3321848"/>
          </a:xfrm>
          <a:prstGeom prst="rect">
            <a:avLst/>
          </a:prstGeom>
          <a:ln w="12700">
            <a:miter lim="400000"/>
          </a:ln>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title"/>
          </p:nvPr>
        </p:nvSpPr>
        <p:spPr>
          <a:xfrm>
            <a:off x="457200" y="274637"/>
            <a:ext cx="8229600" cy="1143001"/>
          </a:xfrm>
          <a:prstGeom prst="rect">
            <a:avLst/>
          </a:prstGeom>
        </p:spPr>
        <p:txBody>
          <a:bodyPr>
            <a:normAutofit/>
          </a:bodyPr>
          <a:lstStyle/>
          <a:p>
            <a:pPr algn="r"/>
            <a:r>
              <a:rPr dirty="0"/>
              <a:t>MEDICAMENTOS </a:t>
            </a:r>
          </a:p>
        </p:txBody>
      </p:sp>
      <p:sp>
        <p:nvSpPr>
          <p:cNvPr id="273" name="Shape 273"/>
          <p:cNvSpPr>
            <a:spLocks noGrp="1"/>
          </p:cNvSpPr>
          <p:nvPr>
            <p:ph type="body" idx="1"/>
          </p:nvPr>
        </p:nvSpPr>
        <p:spPr>
          <a:xfrm>
            <a:off x="76200" y="1403349"/>
            <a:ext cx="4038600" cy="4525964"/>
          </a:xfrm>
          <a:prstGeom prst="rect">
            <a:avLst/>
          </a:prstGeom>
        </p:spPr>
        <p:txBody>
          <a:bodyPr>
            <a:normAutofit fontScale="85000" lnSpcReduction="10000"/>
          </a:bodyPr>
          <a:lstStyle/>
          <a:p>
            <a:pPr marL="257175" indent="-257175">
              <a:lnSpc>
                <a:spcPct val="90000"/>
              </a:lnSpc>
              <a:spcBef>
                <a:spcPts val="500"/>
              </a:spcBef>
              <a:buClr>
                <a:srgbClr val="EBF1DE"/>
              </a:buClr>
            </a:pPr>
            <a:r>
              <a:rPr sz="3500" dirty="0">
                <a:effectLst>
                  <a:outerShdw blurRad="38100" dist="38100" dir="2700000" rotWithShape="0">
                    <a:srgbClr val="000000"/>
                  </a:outerShdw>
                </a:effectLst>
              </a:rPr>
              <a:t>ACIDO RETIN</a:t>
            </a:r>
            <a:r>
              <a:rPr lang="es-ES_tradnl" sz="3500" dirty="0">
                <a:effectLst>
                  <a:outerShdw blurRad="38100" dist="38100" dir="2700000" rotWithShape="0">
                    <a:srgbClr val="000000"/>
                  </a:outerShdw>
                </a:effectLst>
              </a:rPr>
              <a:t>Ó</a:t>
            </a:r>
            <a:r>
              <a:rPr sz="3500" dirty="0">
                <a:effectLst>
                  <a:outerShdw blurRad="38100" dist="38100" dir="2700000" rotWithShape="0">
                    <a:srgbClr val="000000"/>
                  </a:outerShdw>
                </a:effectLst>
              </a:rPr>
              <a:t>ICO</a:t>
            </a:r>
          </a:p>
          <a:p>
            <a:pPr marL="742950" lvl="1" indent="-285750">
              <a:lnSpc>
                <a:spcPct val="90000"/>
              </a:lnSpc>
              <a:spcBef>
                <a:spcPts val="600"/>
              </a:spcBef>
              <a:buClr>
                <a:srgbClr val="EBF1DE"/>
              </a:buClr>
              <a:defRPr sz="2800"/>
            </a:pPr>
            <a:endParaRPr sz="2400" dirty="0"/>
          </a:p>
          <a:p>
            <a:pPr marL="702128" lvl="1" indent="-244928">
              <a:lnSpc>
                <a:spcPct val="90000"/>
              </a:lnSpc>
              <a:spcBef>
                <a:spcPts val="500"/>
              </a:spcBef>
              <a:buClr>
                <a:srgbClr val="EBF1DE"/>
              </a:buClr>
              <a:defRPr sz="2800"/>
            </a:pPr>
            <a:r>
              <a:rPr sz="2600" dirty="0"/>
              <a:t>Tratamiento del Acné</a:t>
            </a:r>
          </a:p>
          <a:p>
            <a:pPr marL="702128" lvl="1" indent="-244928">
              <a:lnSpc>
                <a:spcPct val="90000"/>
              </a:lnSpc>
              <a:spcBef>
                <a:spcPts val="500"/>
              </a:spcBef>
              <a:buClr>
                <a:srgbClr val="EBF1DE"/>
              </a:buClr>
              <a:defRPr sz="2800"/>
            </a:pPr>
            <a:r>
              <a:rPr sz="2600" dirty="0"/>
              <a:t>Vitamina A </a:t>
            </a:r>
          </a:p>
          <a:p>
            <a:pPr marL="702128" lvl="1" indent="-244928">
              <a:lnSpc>
                <a:spcPct val="90000"/>
              </a:lnSpc>
              <a:spcBef>
                <a:spcPts val="500"/>
              </a:spcBef>
              <a:buClr>
                <a:srgbClr val="EBF1DE"/>
              </a:buClr>
              <a:defRPr sz="2800"/>
            </a:pPr>
            <a:r>
              <a:rPr sz="2600" dirty="0"/>
              <a:t>Anomalías del sistema nervioso central y cardiovascular</a:t>
            </a:r>
          </a:p>
          <a:p>
            <a:pPr marL="702128" lvl="1" indent="-244928">
              <a:lnSpc>
                <a:spcPct val="90000"/>
              </a:lnSpc>
              <a:spcBef>
                <a:spcPts val="500"/>
              </a:spcBef>
              <a:buClr>
                <a:srgbClr val="EBF1DE"/>
              </a:buClr>
              <a:defRPr sz="2800"/>
            </a:pPr>
            <a:r>
              <a:rPr sz="2600" dirty="0"/>
              <a:t>Miembros superiores e inferiores, el tracto genitourinario y el paladar. </a:t>
            </a:r>
          </a:p>
        </p:txBody>
      </p:sp>
      <p:pic>
        <p:nvPicPr>
          <p:cNvPr id="274" name="image29.jpg" descr="Malformados 022"/>
          <p:cNvPicPr>
            <a:picLocks noChangeAspect="1"/>
          </p:cNvPicPr>
          <p:nvPr/>
        </p:nvPicPr>
        <p:blipFill>
          <a:blip r:embed="rId2"/>
          <a:srcRect l="32076" t="13051" r="18867" b="16510"/>
          <a:stretch>
            <a:fillRect/>
          </a:stretch>
        </p:blipFill>
        <p:spPr>
          <a:xfrm>
            <a:off x="4419599" y="1219200"/>
            <a:ext cx="2914651" cy="2819401"/>
          </a:xfrm>
          <a:prstGeom prst="rect">
            <a:avLst/>
          </a:prstGeom>
          <a:ln w="12700">
            <a:miter lim="400000"/>
          </a:ln>
        </p:spPr>
      </p:pic>
      <p:pic>
        <p:nvPicPr>
          <p:cNvPr id="275" name="image30.jpg" descr="Malformados 023"/>
          <p:cNvPicPr>
            <a:picLocks noChangeAspect="1"/>
          </p:cNvPicPr>
          <p:nvPr/>
        </p:nvPicPr>
        <p:blipFill>
          <a:blip r:embed="rId3"/>
          <a:srcRect l="25204" t="4572" r="17310" b="11828"/>
          <a:stretch>
            <a:fillRect/>
          </a:stretch>
        </p:blipFill>
        <p:spPr>
          <a:xfrm>
            <a:off x="4419600" y="4038599"/>
            <a:ext cx="2235201" cy="2438401"/>
          </a:xfrm>
          <a:prstGeom prst="rect">
            <a:avLst/>
          </a:prstGeom>
          <a:ln w="12700">
            <a:miter lim="400000"/>
          </a:ln>
        </p:spPr>
      </p:pic>
      <p:pic>
        <p:nvPicPr>
          <p:cNvPr id="276" name="image31.png"/>
          <p:cNvPicPr>
            <a:picLocks noChangeAspect="1"/>
          </p:cNvPicPr>
          <p:nvPr/>
        </p:nvPicPr>
        <p:blipFill>
          <a:blip r:embed="rId4"/>
          <a:stretch>
            <a:fillRect/>
          </a:stretch>
        </p:blipFill>
        <p:spPr>
          <a:xfrm>
            <a:off x="6654801" y="4006849"/>
            <a:ext cx="2514600" cy="1922464"/>
          </a:xfrm>
          <a:prstGeom prst="rect">
            <a:avLst/>
          </a:prstGeom>
          <a:ln w="12700">
            <a:miter lim="400000"/>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title"/>
          </p:nvPr>
        </p:nvSpPr>
        <p:spPr>
          <a:xfrm>
            <a:off x="457200" y="274637"/>
            <a:ext cx="8229600" cy="1143001"/>
          </a:xfrm>
          <a:prstGeom prst="rect">
            <a:avLst/>
          </a:prstGeom>
        </p:spPr>
        <p:txBody>
          <a:bodyPr>
            <a:normAutofit/>
          </a:bodyPr>
          <a:lstStyle/>
          <a:p>
            <a:pPr algn="r"/>
            <a:r>
              <a:rPr dirty="0"/>
              <a:t>MEDICAMENTOS </a:t>
            </a:r>
          </a:p>
        </p:txBody>
      </p:sp>
      <p:sp>
        <p:nvSpPr>
          <p:cNvPr id="279" name="Shape 279"/>
          <p:cNvSpPr>
            <a:spLocks noGrp="1"/>
          </p:cNvSpPr>
          <p:nvPr>
            <p:ph type="body" idx="1"/>
          </p:nvPr>
        </p:nvSpPr>
        <p:spPr>
          <a:xfrm>
            <a:off x="76199" y="1403350"/>
            <a:ext cx="5769237" cy="5026025"/>
          </a:xfrm>
          <a:prstGeom prst="rect">
            <a:avLst/>
          </a:prstGeom>
        </p:spPr>
        <p:txBody>
          <a:bodyPr>
            <a:normAutofit/>
          </a:bodyPr>
          <a:lstStyle/>
          <a:p>
            <a:pPr marL="257175" indent="-257175">
              <a:lnSpc>
                <a:spcPct val="90000"/>
              </a:lnSpc>
              <a:spcBef>
                <a:spcPts val="500"/>
              </a:spcBef>
              <a:buClr>
                <a:srgbClr val="EBF1DE"/>
              </a:buClr>
            </a:pPr>
            <a:r>
              <a:rPr sz="3200" dirty="0">
                <a:effectLst>
                  <a:outerShdw blurRad="38100" dist="38100" dir="2700000" rotWithShape="0">
                    <a:srgbClr val="000000"/>
                  </a:outerShdw>
                </a:effectLst>
              </a:rPr>
              <a:t>ANTICONVULSIVANTES</a:t>
            </a:r>
          </a:p>
          <a:p>
            <a:pPr marL="742950" lvl="1" indent="-285750">
              <a:lnSpc>
                <a:spcPct val="90000"/>
              </a:lnSpc>
              <a:spcBef>
                <a:spcPts val="600"/>
              </a:spcBef>
              <a:buClr>
                <a:srgbClr val="EBF1DE"/>
              </a:buClr>
              <a:defRPr sz="2800"/>
            </a:pPr>
            <a:endParaRPr sz="2400" dirty="0"/>
          </a:p>
          <a:p>
            <a:pPr marL="702128" lvl="1" indent="-244928">
              <a:lnSpc>
                <a:spcPct val="90000"/>
              </a:lnSpc>
              <a:spcBef>
                <a:spcPts val="500"/>
              </a:spcBef>
              <a:buClr>
                <a:srgbClr val="EBF1DE"/>
              </a:buClr>
              <a:defRPr sz="2800"/>
            </a:pPr>
            <a:r>
              <a:rPr sz="2400" dirty="0"/>
              <a:t>Trimetadiona y Fenitoína son teratógenos que producen fisuras labio-palatinas, retardo mental, anomalías cardíacas y genitourinarias.</a:t>
            </a:r>
          </a:p>
          <a:p>
            <a:pPr marL="742950" lvl="1" indent="-285750">
              <a:lnSpc>
                <a:spcPct val="90000"/>
              </a:lnSpc>
              <a:spcBef>
                <a:spcPts val="600"/>
              </a:spcBef>
              <a:buClr>
                <a:srgbClr val="EBF1DE"/>
              </a:buClr>
              <a:defRPr sz="2800"/>
            </a:pPr>
            <a:endParaRPr sz="2400" dirty="0"/>
          </a:p>
          <a:p>
            <a:pPr marL="702128" lvl="1" indent="-244928">
              <a:lnSpc>
                <a:spcPct val="90000"/>
              </a:lnSpc>
              <a:spcBef>
                <a:spcPts val="500"/>
              </a:spcBef>
              <a:buClr>
                <a:srgbClr val="EBF1DE"/>
              </a:buClr>
              <a:defRPr sz="2800"/>
            </a:pPr>
            <a:r>
              <a:rPr sz="2400" dirty="0"/>
              <a:t>El tratamiento en las mujeres debe ser con una sola droga y en la dosis mas baja. (Fenobarbital)</a:t>
            </a:r>
          </a:p>
        </p:txBody>
      </p:sp>
      <p:pic>
        <p:nvPicPr>
          <p:cNvPr id="280" name="image32.jpg"/>
          <p:cNvPicPr>
            <a:picLocks noChangeAspect="1"/>
          </p:cNvPicPr>
          <p:nvPr/>
        </p:nvPicPr>
        <p:blipFill>
          <a:blip r:embed="rId2"/>
          <a:stretch>
            <a:fillRect/>
          </a:stretch>
        </p:blipFill>
        <p:spPr>
          <a:xfrm>
            <a:off x="6402272" y="2291135"/>
            <a:ext cx="2284528" cy="3423087"/>
          </a:xfrm>
          <a:prstGeom prst="rect">
            <a:avLst/>
          </a:prstGeom>
          <a:ln w="12700">
            <a:miter lim="400000"/>
          </a:ln>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2" name="Table 282"/>
          <p:cNvGraphicFramePr/>
          <p:nvPr>
            <p:extLst>
              <p:ext uri="{D42A27DB-BD31-4B8C-83A1-F6EECF244321}">
                <p14:modId xmlns:p14="http://schemas.microsoft.com/office/powerpoint/2010/main" val="3783754113"/>
              </p:ext>
            </p:extLst>
          </p:nvPr>
        </p:nvGraphicFramePr>
        <p:xfrm>
          <a:off x="344200" y="71630"/>
          <a:ext cx="8455598" cy="6809545"/>
        </p:xfrm>
        <a:graphic>
          <a:graphicData uri="http://schemas.openxmlformats.org/drawingml/2006/table">
            <a:tbl>
              <a:tblPr firstRow="1" bandRow="1">
                <a:tableStyleId>{4C3C2611-4C71-4FC5-86AE-919BDF0F9419}</a:tableStyleId>
              </a:tblPr>
              <a:tblGrid>
                <a:gridCol w="4227799">
                  <a:extLst>
                    <a:ext uri="{9D8B030D-6E8A-4147-A177-3AD203B41FA5}">
                      <a16:colId xmlns:a16="http://schemas.microsoft.com/office/drawing/2014/main" val="20000"/>
                    </a:ext>
                  </a:extLst>
                </a:gridCol>
                <a:gridCol w="4227799">
                  <a:extLst>
                    <a:ext uri="{9D8B030D-6E8A-4147-A177-3AD203B41FA5}">
                      <a16:colId xmlns:a16="http://schemas.microsoft.com/office/drawing/2014/main" val="20001"/>
                    </a:ext>
                  </a:extLst>
                </a:gridCol>
              </a:tblGrid>
              <a:tr h="390209">
                <a:tc>
                  <a:txBody>
                    <a:bodyPr/>
                    <a:lstStyle/>
                    <a:p>
                      <a:pPr algn="l">
                        <a:defRPr sz="1800" b="0" i="0">
                          <a:solidFill>
                            <a:srgbClr val="000000"/>
                          </a:solidFill>
                          <a:uFillTx/>
                        </a:defRPr>
                      </a:pPr>
                      <a:r>
                        <a:rPr b="1">
                          <a:solidFill>
                            <a:srgbClr val="FFFFFF"/>
                          </a:solidFill>
                          <a:uFill>
                            <a:solidFill>
                              <a:srgbClr val="FFFFFF"/>
                            </a:solidFill>
                          </a:uFill>
                          <a:latin typeface="Calibri"/>
                          <a:ea typeface="Calibri"/>
                          <a:cs typeface="Calibri"/>
                          <a:sym typeface="Calibri"/>
                        </a:rPr>
                        <a:t>MEDICAMENTO</a:t>
                      </a:r>
                    </a:p>
                  </a:txBody>
                  <a:tcPr marL="45720" marR="45720" horzOverflow="overflow"/>
                </a:tc>
                <a:tc>
                  <a:txBody>
                    <a:bodyPr/>
                    <a:lstStyle/>
                    <a:p>
                      <a:pPr algn="l">
                        <a:defRPr sz="1800" b="0" i="0">
                          <a:solidFill>
                            <a:srgbClr val="000000"/>
                          </a:solidFill>
                          <a:uFillTx/>
                        </a:defRPr>
                      </a:pPr>
                      <a:r>
                        <a:rPr b="1">
                          <a:solidFill>
                            <a:srgbClr val="FFFFFF"/>
                          </a:solidFill>
                          <a:uFill>
                            <a:solidFill>
                              <a:srgbClr val="FFFFFF"/>
                            </a:solidFill>
                          </a:uFill>
                        </a:rPr>
                        <a:t>EFECTO</a:t>
                      </a:r>
                    </a:p>
                  </a:txBody>
                  <a:tcPr marL="45720" marR="45720" horzOverflow="overflow"/>
                </a:tc>
                <a:extLst>
                  <a:ext uri="{0D108BD9-81ED-4DB2-BD59-A6C34878D82A}">
                    <a16:rowId xmlns:a16="http://schemas.microsoft.com/office/drawing/2014/main" val="10000"/>
                  </a:ext>
                </a:extLst>
              </a:tr>
              <a:tr h="573817">
                <a:tc>
                  <a:txBody>
                    <a:bodyPr/>
                    <a:lstStyle/>
                    <a:p>
                      <a:pPr algn="l">
                        <a:defRPr sz="1800" b="0" i="0">
                          <a:uFillTx/>
                        </a:defRPr>
                      </a:pPr>
                      <a:r>
                        <a:rPr b="1" i="1">
                          <a:uFill>
                            <a:solidFill>
                              <a:srgbClr val="000000"/>
                            </a:solidFill>
                          </a:uFill>
                          <a:sym typeface="Calibri"/>
                        </a:rPr>
                        <a:t>SALICILATOS</a:t>
                      </a:r>
                    </a:p>
                  </a:txBody>
                  <a:tcPr marL="45720" marR="45720" horzOverflow="overflow"/>
                </a:tc>
                <a:tc>
                  <a:txBody>
                    <a:bodyPr/>
                    <a:lstStyle/>
                    <a:p>
                      <a:pPr algn="l">
                        <a:defRPr sz="1800" b="0" i="0">
                          <a:uFillTx/>
                        </a:defRPr>
                      </a:pPr>
                      <a:r>
                        <a:rPr b="1" i="1">
                          <a:uFill>
                            <a:solidFill>
                              <a:srgbClr val="000000"/>
                            </a:solidFill>
                          </a:uFill>
                          <a:sym typeface="Calibri"/>
                        </a:rPr>
                        <a:t>Disrupción Vascular</a:t>
                      </a:r>
                    </a:p>
                  </a:txBody>
                  <a:tcPr marL="45720" marR="45720" horzOverflow="overflow"/>
                </a:tc>
                <a:extLst>
                  <a:ext uri="{0D108BD9-81ED-4DB2-BD59-A6C34878D82A}">
                    <a16:rowId xmlns:a16="http://schemas.microsoft.com/office/drawing/2014/main" val="10001"/>
                  </a:ext>
                </a:extLst>
              </a:tr>
              <a:tr h="573817">
                <a:tc>
                  <a:txBody>
                    <a:bodyPr/>
                    <a:lstStyle/>
                    <a:p>
                      <a:pPr algn="l">
                        <a:defRPr sz="1800" b="0" i="0">
                          <a:uFillTx/>
                        </a:defRPr>
                      </a:pPr>
                      <a:r>
                        <a:rPr b="1" i="1">
                          <a:uFill>
                            <a:solidFill>
                              <a:srgbClr val="000000"/>
                            </a:solidFill>
                          </a:uFill>
                          <a:sym typeface="Calibri"/>
                        </a:rPr>
                        <a:t>ESTREPTOMICINA</a:t>
                      </a:r>
                    </a:p>
                  </a:txBody>
                  <a:tcPr marL="45720" marR="45720" horzOverflow="overflow"/>
                </a:tc>
                <a:tc>
                  <a:txBody>
                    <a:bodyPr/>
                    <a:lstStyle/>
                    <a:p>
                      <a:pPr algn="l">
                        <a:defRPr sz="1800" b="0" i="0">
                          <a:uFillTx/>
                        </a:defRPr>
                      </a:pPr>
                      <a:r>
                        <a:rPr b="1" i="1">
                          <a:uFill>
                            <a:solidFill>
                              <a:srgbClr val="000000"/>
                            </a:solidFill>
                          </a:uFill>
                          <a:sym typeface="Calibri"/>
                        </a:rPr>
                        <a:t>Sordera</a:t>
                      </a:r>
                    </a:p>
                  </a:txBody>
                  <a:tcPr marL="45720" marR="45720" horzOverflow="overflow"/>
                </a:tc>
                <a:extLst>
                  <a:ext uri="{0D108BD9-81ED-4DB2-BD59-A6C34878D82A}">
                    <a16:rowId xmlns:a16="http://schemas.microsoft.com/office/drawing/2014/main" val="10002"/>
                  </a:ext>
                </a:extLst>
              </a:tr>
              <a:tr h="573817">
                <a:tc>
                  <a:txBody>
                    <a:bodyPr/>
                    <a:lstStyle/>
                    <a:p>
                      <a:pPr algn="l">
                        <a:defRPr sz="1800" b="0" i="0">
                          <a:uFillTx/>
                        </a:defRPr>
                      </a:pPr>
                      <a:r>
                        <a:rPr b="1" i="1">
                          <a:uFill>
                            <a:solidFill>
                              <a:srgbClr val="000000"/>
                            </a:solidFill>
                          </a:uFill>
                          <a:sym typeface="Calibri"/>
                        </a:rPr>
                        <a:t>TETRATCICLINAS</a:t>
                      </a:r>
                    </a:p>
                  </a:txBody>
                  <a:tcPr marL="45720" marR="45720" horzOverflow="overflow"/>
                </a:tc>
                <a:tc>
                  <a:txBody>
                    <a:bodyPr/>
                    <a:lstStyle/>
                    <a:p>
                      <a:pPr algn="l">
                        <a:defRPr sz="1800" b="0" i="0">
                          <a:uFillTx/>
                        </a:defRPr>
                      </a:pPr>
                      <a:r>
                        <a:rPr b="1" i="1">
                          <a:uFill>
                            <a:solidFill>
                              <a:srgbClr val="000000"/>
                            </a:solidFill>
                          </a:uFill>
                          <a:sym typeface="Calibri"/>
                        </a:rPr>
                        <a:t>Hipoplasia del esmalte dentario</a:t>
                      </a:r>
                    </a:p>
                  </a:txBody>
                  <a:tcPr marL="45720" marR="45720" horzOverflow="overflow"/>
                </a:tc>
                <a:extLst>
                  <a:ext uri="{0D108BD9-81ED-4DB2-BD59-A6C34878D82A}">
                    <a16:rowId xmlns:a16="http://schemas.microsoft.com/office/drawing/2014/main" val="10003"/>
                  </a:ext>
                </a:extLst>
              </a:tr>
              <a:tr h="573817">
                <a:tc>
                  <a:txBody>
                    <a:bodyPr/>
                    <a:lstStyle/>
                    <a:p>
                      <a:pPr algn="l">
                        <a:defRPr sz="1800" b="0" i="0">
                          <a:uFillTx/>
                        </a:defRPr>
                      </a:pPr>
                      <a:r>
                        <a:rPr b="1" i="1">
                          <a:uFill>
                            <a:solidFill>
                              <a:srgbClr val="000000"/>
                            </a:solidFill>
                          </a:uFill>
                          <a:sym typeface="Calibri"/>
                        </a:rPr>
                        <a:t>MISOPROSTOL</a:t>
                      </a:r>
                    </a:p>
                  </a:txBody>
                  <a:tcPr marL="45720" marR="45720" horzOverflow="overflow"/>
                </a:tc>
                <a:tc>
                  <a:txBody>
                    <a:bodyPr/>
                    <a:lstStyle/>
                    <a:p>
                      <a:pPr algn="l">
                        <a:defRPr sz="1800" b="0" i="0">
                          <a:uFillTx/>
                        </a:defRPr>
                      </a:pPr>
                      <a:r>
                        <a:rPr b="1" i="1">
                          <a:uFill>
                            <a:solidFill>
                              <a:srgbClr val="000000"/>
                            </a:solidFill>
                          </a:uFill>
                          <a:sym typeface="Calibri"/>
                        </a:rPr>
                        <a:t>Disrupción vascular, Abortos</a:t>
                      </a:r>
                    </a:p>
                  </a:txBody>
                  <a:tcPr marL="45720" marR="45720" horzOverflow="overflow"/>
                </a:tc>
                <a:extLst>
                  <a:ext uri="{0D108BD9-81ED-4DB2-BD59-A6C34878D82A}">
                    <a16:rowId xmlns:a16="http://schemas.microsoft.com/office/drawing/2014/main" val="10004"/>
                  </a:ext>
                </a:extLst>
              </a:tr>
              <a:tr h="573817">
                <a:tc>
                  <a:txBody>
                    <a:bodyPr/>
                    <a:lstStyle/>
                    <a:p>
                      <a:pPr algn="l">
                        <a:defRPr sz="1800" b="0" i="0">
                          <a:uFillTx/>
                        </a:defRPr>
                      </a:pPr>
                      <a:r>
                        <a:rPr b="1" i="1">
                          <a:uFill>
                            <a:solidFill>
                              <a:srgbClr val="000000"/>
                            </a:solidFill>
                          </a:uFill>
                          <a:sym typeface="Calibri"/>
                        </a:rPr>
                        <a:t>HORMONAS SEXUALES</a:t>
                      </a:r>
                    </a:p>
                  </a:txBody>
                  <a:tcPr marL="45720" marR="45720" horzOverflow="overflow"/>
                </a:tc>
                <a:tc>
                  <a:txBody>
                    <a:bodyPr/>
                    <a:lstStyle/>
                    <a:p>
                      <a:pPr algn="l">
                        <a:defRPr sz="1800" b="0" i="0">
                          <a:uFillTx/>
                        </a:defRPr>
                      </a:pPr>
                      <a:r>
                        <a:rPr b="1" i="1">
                          <a:uFill>
                            <a:solidFill>
                              <a:srgbClr val="000000"/>
                            </a:solidFill>
                          </a:uFill>
                          <a:sym typeface="Calibri"/>
                        </a:rPr>
                        <a:t>Genitales Ambiguos, Hipospadias</a:t>
                      </a:r>
                    </a:p>
                  </a:txBody>
                  <a:tcPr marL="45720" marR="45720" horzOverflow="overflow"/>
                </a:tc>
                <a:extLst>
                  <a:ext uri="{0D108BD9-81ED-4DB2-BD59-A6C34878D82A}">
                    <a16:rowId xmlns:a16="http://schemas.microsoft.com/office/drawing/2014/main" val="10005"/>
                  </a:ext>
                </a:extLst>
              </a:tr>
              <a:tr h="573817">
                <a:tc>
                  <a:txBody>
                    <a:bodyPr/>
                    <a:lstStyle/>
                    <a:p>
                      <a:pPr algn="l">
                        <a:defRPr sz="1800" b="0" i="0">
                          <a:uFillTx/>
                        </a:defRPr>
                      </a:pPr>
                      <a:r>
                        <a:rPr b="1" i="1">
                          <a:uFill>
                            <a:solidFill>
                              <a:srgbClr val="000000"/>
                            </a:solidFill>
                          </a:uFill>
                          <a:sym typeface="Calibri"/>
                        </a:rPr>
                        <a:t>TALIDOMIDA</a:t>
                      </a:r>
                    </a:p>
                  </a:txBody>
                  <a:tcPr marL="45720" marR="45720" horzOverflow="overflow"/>
                </a:tc>
                <a:tc>
                  <a:txBody>
                    <a:bodyPr/>
                    <a:lstStyle/>
                    <a:p>
                      <a:pPr algn="l">
                        <a:defRPr sz="1800" b="0" i="0">
                          <a:uFillTx/>
                        </a:defRPr>
                      </a:pPr>
                      <a:r>
                        <a:rPr b="1" i="1">
                          <a:uFill>
                            <a:solidFill>
                              <a:srgbClr val="000000"/>
                            </a:solidFill>
                          </a:uFill>
                          <a:sym typeface="Calibri"/>
                        </a:rPr>
                        <a:t>Focomelia, Microtia</a:t>
                      </a:r>
                    </a:p>
                  </a:txBody>
                  <a:tcPr marL="45720" marR="45720" horzOverflow="overflow"/>
                </a:tc>
                <a:extLst>
                  <a:ext uri="{0D108BD9-81ED-4DB2-BD59-A6C34878D82A}">
                    <a16:rowId xmlns:a16="http://schemas.microsoft.com/office/drawing/2014/main" val="10006"/>
                  </a:ext>
                </a:extLst>
              </a:tr>
              <a:tr h="631968">
                <a:tc>
                  <a:txBody>
                    <a:bodyPr/>
                    <a:lstStyle/>
                    <a:p>
                      <a:pPr algn="l">
                        <a:defRPr sz="1800" b="0" i="0">
                          <a:uFillTx/>
                        </a:defRPr>
                      </a:pPr>
                      <a:r>
                        <a:rPr b="1" i="1">
                          <a:uFill>
                            <a:solidFill>
                              <a:srgbClr val="000000"/>
                            </a:solidFill>
                          </a:uFill>
                          <a:sym typeface="Calibri"/>
                        </a:rPr>
                        <a:t>ACIDA RETINÓICO</a:t>
                      </a:r>
                    </a:p>
                  </a:txBody>
                  <a:tcPr marL="45720" marR="45720" horzOverflow="overflow"/>
                </a:tc>
                <a:tc>
                  <a:txBody>
                    <a:bodyPr/>
                    <a:lstStyle/>
                    <a:p>
                      <a:pPr algn="l">
                        <a:defRPr sz="1800" b="0" i="0">
                          <a:uFillTx/>
                        </a:defRPr>
                      </a:pPr>
                      <a:r>
                        <a:rPr b="1" i="1">
                          <a:uFill>
                            <a:solidFill>
                              <a:srgbClr val="000000"/>
                            </a:solidFill>
                          </a:uFill>
                          <a:sym typeface="Calibri"/>
                        </a:rPr>
                        <a:t>Anomalías Cerebrales, craneofaciales, cardíacas y microtia</a:t>
                      </a:r>
                    </a:p>
                  </a:txBody>
                  <a:tcPr marL="45720" marR="45720" horzOverflow="overflow"/>
                </a:tc>
                <a:extLst>
                  <a:ext uri="{0D108BD9-81ED-4DB2-BD59-A6C34878D82A}">
                    <a16:rowId xmlns:a16="http://schemas.microsoft.com/office/drawing/2014/main" val="10007"/>
                  </a:ext>
                </a:extLst>
              </a:tr>
              <a:tr h="1173655">
                <a:tc>
                  <a:txBody>
                    <a:bodyPr/>
                    <a:lstStyle/>
                    <a:p>
                      <a:pPr algn="l">
                        <a:defRPr sz="1800" b="0" i="0">
                          <a:uFillTx/>
                        </a:defRPr>
                      </a:pPr>
                      <a:r>
                        <a:rPr b="1" i="1">
                          <a:uFill>
                            <a:solidFill>
                              <a:srgbClr val="000000"/>
                            </a:solidFill>
                          </a:uFill>
                          <a:sym typeface="Calibri"/>
                        </a:rPr>
                        <a:t>CUMARÍNICOS</a:t>
                      </a:r>
                    </a:p>
                  </a:txBody>
                  <a:tcPr marL="45720" marR="45720" horzOverflow="overflow"/>
                </a:tc>
                <a:tc>
                  <a:txBody>
                    <a:bodyPr/>
                    <a:lstStyle/>
                    <a:p>
                      <a:pPr algn="l">
                        <a:defRPr sz="1800" b="0" i="0">
                          <a:uFillTx/>
                        </a:defRPr>
                      </a:pPr>
                      <a:r>
                        <a:rPr b="1" i="1">
                          <a:uFill>
                            <a:solidFill>
                              <a:srgbClr val="000000"/>
                            </a:solidFill>
                          </a:uFill>
                          <a:sym typeface="Calibri"/>
                        </a:rPr>
                        <a:t>Condrodisplasia Punctata, anomalías oculares, sordera, malformación de Dandy Walker, retardo mental, tasas elevadas de abortos.</a:t>
                      </a:r>
                    </a:p>
                  </a:txBody>
                  <a:tcPr marL="45720" marR="45720" horzOverflow="overflow"/>
                </a:tc>
                <a:extLst>
                  <a:ext uri="{0D108BD9-81ED-4DB2-BD59-A6C34878D82A}">
                    <a16:rowId xmlns:a16="http://schemas.microsoft.com/office/drawing/2014/main" val="10008"/>
                  </a:ext>
                </a:extLst>
              </a:tr>
              <a:tr h="573817">
                <a:tc>
                  <a:txBody>
                    <a:bodyPr/>
                    <a:lstStyle/>
                    <a:p>
                      <a:pPr algn="l">
                        <a:defRPr sz="1800" b="0" i="0">
                          <a:uFillTx/>
                        </a:defRPr>
                      </a:pPr>
                      <a:r>
                        <a:rPr b="1" i="1">
                          <a:uFill>
                            <a:solidFill>
                              <a:srgbClr val="000000"/>
                            </a:solidFill>
                          </a:uFill>
                          <a:sym typeface="Calibri"/>
                        </a:rPr>
                        <a:t>ANTITIROIDEOS</a:t>
                      </a:r>
                    </a:p>
                  </a:txBody>
                  <a:tcPr marL="45720" marR="45720" horzOverflow="overflow"/>
                </a:tc>
                <a:tc>
                  <a:txBody>
                    <a:bodyPr/>
                    <a:lstStyle/>
                    <a:p>
                      <a:pPr algn="l">
                        <a:defRPr sz="1800" b="0" i="0">
                          <a:uFillTx/>
                        </a:defRPr>
                      </a:pPr>
                      <a:r>
                        <a:rPr b="1" i="1">
                          <a:uFill>
                            <a:solidFill>
                              <a:srgbClr val="000000"/>
                            </a:solidFill>
                          </a:uFill>
                          <a:sym typeface="Calibri"/>
                        </a:rPr>
                        <a:t>Hipotiroidismo, Bocio</a:t>
                      </a:r>
                    </a:p>
                  </a:txBody>
                  <a:tcPr marL="45720" marR="45720" horzOverflow="overflow"/>
                </a:tc>
                <a:extLst>
                  <a:ext uri="{0D108BD9-81ED-4DB2-BD59-A6C34878D82A}">
                    <a16:rowId xmlns:a16="http://schemas.microsoft.com/office/drawing/2014/main" val="10009"/>
                  </a:ext>
                </a:extLst>
              </a:tr>
              <a:tr h="573817">
                <a:tc>
                  <a:txBody>
                    <a:bodyPr/>
                    <a:lstStyle/>
                    <a:p>
                      <a:pPr algn="l">
                        <a:defRPr sz="1800" b="0" i="0">
                          <a:uFillTx/>
                        </a:defRPr>
                      </a:pPr>
                      <a:r>
                        <a:rPr b="1" i="1">
                          <a:uFill>
                            <a:solidFill>
                              <a:srgbClr val="000000"/>
                            </a:solidFill>
                          </a:uFill>
                          <a:sym typeface="Calibri"/>
                        </a:rPr>
                        <a:t>ANTICONVULSIVANTES</a:t>
                      </a:r>
                    </a:p>
                  </a:txBody>
                  <a:tcPr marL="45720" marR="45720" horzOverflow="overflow"/>
                </a:tc>
                <a:tc>
                  <a:txBody>
                    <a:bodyPr/>
                    <a:lstStyle/>
                    <a:p>
                      <a:pPr algn="l">
                        <a:defRPr sz="1800" b="0" i="0">
                          <a:uFillTx/>
                        </a:defRPr>
                      </a:pPr>
                      <a:r>
                        <a:rPr b="1" i="1" dirty="0">
                          <a:uFill>
                            <a:solidFill>
                              <a:srgbClr val="000000"/>
                            </a:solidFill>
                          </a:uFill>
                          <a:sym typeface="Calibri"/>
                        </a:rPr>
                        <a:t>Fisura Labio Palatina, Espina Bífida</a:t>
                      </a:r>
                    </a:p>
                  </a:txBody>
                  <a:tcPr marL="45720" marR="45720" horzOverflow="overflow"/>
                </a:tc>
                <a:extLst>
                  <a:ext uri="{0D108BD9-81ED-4DB2-BD59-A6C34878D82A}">
                    <a16:rowId xmlns:a16="http://schemas.microsoft.com/office/drawing/2014/main" val="10010"/>
                  </a:ext>
                </a:extLst>
              </a:tr>
            </a:tbl>
          </a:graphicData>
        </a:graphic>
      </p:graphicFrame>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p:cNvSpPr>
          <p:nvPr>
            <p:ph type="title"/>
          </p:nvPr>
        </p:nvSpPr>
        <p:spPr>
          <a:xfrm>
            <a:off x="457200" y="368007"/>
            <a:ext cx="8229600" cy="1143001"/>
          </a:xfrm>
          <a:prstGeom prst="rect">
            <a:avLst/>
          </a:prstGeom>
        </p:spPr>
        <p:txBody>
          <a:bodyPr>
            <a:normAutofit/>
          </a:bodyPr>
          <a:lstStyle/>
          <a:p>
            <a:pPr algn="r"/>
            <a:r>
              <a:rPr dirty="0"/>
              <a:t>ESTILO DE VIDA</a:t>
            </a:r>
          </a:p>
        </p:txBody>
      </p:sp>
      <p:sp>
        <p:nvSpPr>
          <p:cNvPr id="298" name="Shape 298"/>
          <p:cNvSpPr>
            <a:spLocks noGrp="1"/>
          </p:cNvSpPr>
          <p:nvPr>
            <p:ph type="body" idx="1"/>
          </p:nvPr>
        </p:nvSpPr>
        <p:spPr>
          <a:xfrm>
            <a:off x="457200" y="1824287"/>
            <a:ext cx="8229600" cy="4525964"/>
          </a:xfrm>
          <a:prstGeom prst="rect">
            <a:avLst/>
          </a:prstGeom>
        </p:spPr>
        <p:txBody>
          <a:bodyPr>
            <a:normAutofit/>
          </a:bodyPr>
          <a:lstStyle/>
          <a:p>
            <a:pPr>
              <a:buClr>
                <a:srgbClr val="EBF1DE"/>
              </a:buClr>
            </a:pPr>
            <a:r>
              <a:rPr sz="2800" dirty="0"/>
              <a:t>Los factores asociados al estilo de vida de la mujer gestante, juegan un papel importante en el desarrollo de su embarazo.</a:t>
            </a:r>
          </a:p>
          <a:p>
            <a:pPr marL="742950" lvl="1" indent="-285750">
              <a:spcBef>
                <a:spcPts val="600"/>
              </a:spcBef>
              <a:buClr>
                <a:srgbClr val="EBF1DE"/>
              </a:buClr>
              <a:defRPr sz="2800"/>
            </a:pPr>
            <a:r>
              <a:rPr dirty="0"/>
              <a:t>Alcohol</a:t>
            </a:r>
          </a:p>
          <a:p>
            <a:pPr marL="742950" lvl="1" indent="-285750">
              <a:spcBef>
                <a:spcPts val="600"/>
              </a:spcBef>
              <a:buClr>
                <a:srgbClr val="EBF1DE"/>
              </a:buClr>
              <a:defRPr sz="2800"/>
            </a:pPr>
            <a:r>
              <a:rPr dirty="0"/>
              <a:t>Cigarrillo</a:t>
            </a:r>
          </a:p>
          <a:p>
            <a:pPr marL="742950" lvl="1" indent="-285750">
              <a:spcBef>
                <a:spcPts val="600"/>
              </a:spcBef>
              <a:buClr>
                <a:srgbClr val="EBF1DE"/>
              </a:buClr>
              <a:defRPr sz="2800"/>
            </a:pPr>
            <a:r>
              <a:rPr dirty="0"/>
              <a:t>Drogas</a:t>
            </a:r>
          </a:p>
        </p:txBody>
      </p:sp>
      <p:pic>
        <p:nvPicPr>
          <p:cNvPr id="2" name="Imagen 1">
            <a:extLst>
              <a:ext uri="{FF2B5EF4-FFF2-40B4-BE49-F238E27FC236}">
                <a16:creationId xmlns:a16="http://schemas.microsoft.com/office/drawing/2014/main" id="{03F96000-A862-6D4D-B1C8-0EC5F74BFEE7}"/>
              </a:ext>
            </a:extLst>
          </p:cNvPr>
          <p:cNvPicPr>
            <a:picLocks noChangeAspect="1"/>
          </p:cNvPicPr>
          <p:nvPr/>
        </p:nvPicPr>
        <p:blipFill>
          <a:blip r:embed="rId2"/>
          <a:stretch>
            <a:fillRect/>
          </a:stretch>
        </p:blipFill>
        <p:spPr>
          <a:xfrm>
            <a:off x="0" y="0"/>
            <a:ext cx="9144000" cy="6858000"/>
          </a:xfrm>
          <a:prstGeom prst="rect">
            <a:avLst/>
          </a:prstGeom>
        </p:spPr>
      </p:pic>
      <p:pic>
        <p:nvPicPr>
          <p:cNvPr id="3" name="Imagen 2">
            <a:extLst>
              <a:ext uri="{FF2B5EF4-FFF2-40B4-BE49-F238E27FC236}">
                <a16:creationId xmlns:a16="http://schemas.microsoft.com/office/drawing/2014/main" id="{0DFFFDD6-CCF1-D642-AC73-AFA2BC2CAAC4}"/>
              </a:ext>
            </a:extLst>
          </p:cNvPr>
          <p:cNvPicPr>
            <a:picLocks noChangeAspect="1"/>
          </p:cNvPicPr>
          <p:nvPr/>
        </p:nvPicPr>
        <p:blipFill>
          <a:blip r:embed="rId3"/>
          <a:stretch>
            <a:fillRect/>
          </a:stretch>
        </p:blipFill>
        <p:spPr>
          <a:xfrm>
            <a:off x="5004407" y="4468282"/>
            <a:ext cx="4139593" cy="2389718"/>
          </a:xfrm>
          <a:prstGeom prst="rect">
            <a:avLst/>
          </a:prstGeom>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xfrm>
            <a:off x="457200" y="274637"/>
            <a:ext cx="8229600" cy="1143001"/>
          </a:xfrm>
          <a:prstGeom prst="rect">
            <a:avLst/>
          </a:prstGeom>
        </p:spPr>
        <p:txBody>
          <a:bodyPr>
            <a:normAutofit/>
          </a:bodyPr>
          <a:lstStyle/>
          <a:p>
            <a:pPr algn="r"/>
            <a:r>
              <a:rPr dirty="0"/>
              <a:t>ALCOHOL</a:t>
            </a:r>
          </a:p>
        </p:txBody>
      </p:sp>
      <p:sp>
        <p:nvSpPr>
          <p:cNvPr id="302" name="Shape 302"/>
          <p:cNvSpPr>
            <a:spLocks noGrp="1"/>
          </p:cNvSpPr>
          <p:nvPr>
            <p:ph type="body" idx="1"/>
          </p:nvPr>
        </p:nvSpPr>
        <p:spPr>
          <a:xfrm>
            <a:off x="381000" y="1295400"/>
            <a:ext cx="4038600" cy="5105400"/>
          </a:xfrm>
          <a:prstGeom prst="rect">
            <a:avLst/>
          </a:prstGeom>
        </p:spPr>
        <p:txBody>
          <a:bodyPr>
            <a:normAutofit/>
          </a:bodyPr>
          <a:lstStyle/>
          <a:p>
            <a:pPr marL="300037" indent="-300037">
              <a:spcBef>
                <a:spcPts val="600"/>
              </a:spcBef>
              <a:buClr>
                <a:srgbClr val="EBF1DE"/>
              </a:buClr>
            </a:pPr>
            <a:r>
              <a:rPr sz="2800" dirty="0" err="1">
                <a:effectLst>
                  <a:outerShdw blurRad="38100" dist="38100" dir="2700000" rotWithShape="0">
                    <a:srgbClr val="000000"/>
                  </a:outerShdw>
                </a:effectLst>
              </a:rPr>
              <a:t>Síndrome</a:t>
            </a:r>
            <a:r>
              <a:rPr sz="2800" dirty="0">
                <a:effectLst>
                  <a:outerShdw blurRad="38100" dist="38100" dir="2700000" rotWithShape="0">
                    <a:srgbClr val="000000"/>
                  </a:outerShdw>
                </a:effectLst>
              </a:rPr>
              <a:t> de Alcohol Fetal</a:t>
            </a:r>
          </a:p>
          <a:p>
            <a:pPr marL="661307" lvl="1" indent="-204107">
              <a:spcBef>
                <a:spcPts val="400"/>
              </a:spcBef>
              <a:buClr>
                <a:srgbClr val="EBF1DE"/>
              </a:buClr>
              <a:defRPr sz="2800"/>
            </a:pPr>
            <a:r>
              <a:rPr sz="2000" dirty="0" err="1"/>
              <a:t>Retardo</a:t>
            </a:r>
            <a:r>
              <a:rPr sz="2000" dirty="0"/>
              <a:t> de </a:t>
            </a:r>
            <a:r>
              <a:rPr sz="2000" dirty="0" err="1"/>
              <a:t>crecimiento</a:t>
            </a:r>
            <a:r>
              <a:rPr sz="2000" dirty="0"/>
              <a:t>, </a:t>
            </a:r>
            <a:r>
              <a:rPr sz="2000" dirty="0" err="1"/>
              <a:t>microcefalia</a:t>
            </a:r>
            <a:r>
              <a:rPr sz="2000" dirty="0"/>
              <a:t>, </a:t>
            </a:r>
            <a:r>
              <a:rPr sz="2000" dirty="0" err="1"/>
              <a:t>retardo</a:t>
            </a:r>
            <a:r>
              <a:rPr sz="2000" dirty="0"/>
              <a:t> mental, </a:t>
            </a:r>
            <a:r>
              <a:rPr sz="2000" dirty="0" err="1"/>
              <a:t>fisuras</a:t>
            </a:r>
            <a:r>
              <a:rPr sz="2000" dirty="0"/>
              <a:t> </a:t>
            </a:r>
            <a:r>
              <a:rPr sz="2000" dirty="0" err="1"/>
              <a:t>palpebrales</a:t>
            </a:r>
            <a:r>
              <a:rPr sz="2000" dirty="0"/>
              <a:t> </a:t>
            </a:r>
            <a:r>
              <a:rPr sz="2000" dirty="0" err="1"/>
              <a:t>cortas</a:t>
            </a:r>
            <a:r>
              <a:rPr sz="2000" dirty="0"/>
              <a:t>, </a:t>
            </a:r>
            <a:r>
              <a:rPr sz="2000" dirty="0" err="1"/>
              <a:t>filtrum</a:t>
            </a:r>
            <a:r>
              <a:rPr sz="2000" dirty="0"/>
              <a:t> </a:t>
            </a:r>
            <a:r>
              <a:rPr sz="2000" dirty="0" err="1"/>
              <a:t>indistinguible</a:t>
            </a:r>
            <a:r>
              <a:rPr sz="2000" dirty="0"/>
              <a:t>, </a:t>
            </a:r>
            <a:r>
              <a:rPr sz="2000" dirty="0" err="1"/>
              <a:t>labio</a:t>
            </a:r>
            <a:r>
              <a:rPr sz="2000" dirty="0"/>
              <a:t> superior </a:t>
            </a:r>
            <a:r>
              <a:rPr sz="2000" dirty="0" err="1"/>
              <a:t>delgado</a:t>
            </a:r>
            <a:r>
              <a:rPr sz="2000" dirty="0"/>
              <a:t>, </a:t>
            </a:r>
            <a:r>
              <a:rPr sz="2000" dirty="0" err="1"/>
              <a:t>cara</a:t>
            </a:r>
            <a:r>
              <a:rPr sz="2000" dirty="0"/>
              <a:t> </a:t>
            </a:r>
            <a:r>
              <a:rPr sz="2000" dirty="0" err="1"/>
              <a:t>elongada</a:t>
            </a:r>
            <a:r>
              <a:rPr sz="2000" dirty="0"/>
              <a:t>, </a:t>
            </a:r>
            <a:r>
              <a:rPr sz="2000" dirty="0" err="1"/>
              <a:t>hipoplasia</a:t>
            </a:r>
            <a:r>
              <a:rPr sz="2000" dirty="0"/>
              <a:t> </a:t>
            </a:r>
            <a:r>
              <a:rPr sz="2000" dirty="0" err="1"/>
              <a:t>mediofacial</a:t>
            </a:r>
            <a:endParaRPr sz="2000" dirty="0"/>
          </a:p>
          <a:p>
            <a:pPr marL="661307" lvl="1" indent="-204107">
              <a:spcBef>
                <a:spcPts val="400"/>
              </a:spcBef>
              <a:buClr>
                <a:srgbClr val="EBF1DE"/>
              </a:buClr>
              <a:defRPr sz="2800"/>
            </a:pPr>
            <a:r>
              <a:rPr sz="2000" dirty="0"/>
              <a:t>No se </a:t>
            </a:r>
            <a:r>
              <a:rPr sz="2000" dirty="0" err="1"/>
              <a:t>han</a:t>
            </a:r>
            <a:r>
              <a:rPr sz="2000" dirty="0"/>
              <a:t> </a:t>
            </a:r>
            <a:r>
              <a:rPr sz="2000" dirty="0" err="1"/>
              <a:t>determinado</a:t>
            </a:r>
            <a:r>
              <a:rPr sz="2000" dirty="0"/>
              <a:t> </a:t>
            </a:r>
            <a:r>
              <a:rPr sz="2000" dirty="0" err="1"/>
              <a:t>niveles</a:t>
            </a:r>
            <a:r>
              <a:rPr sz="2000" dirty="0"/>
              <a:t> </a:t>
            </a:r>
            <a:r>
              <a:rPr sz="2000" dirty="0" err="1"/>
              <a:t>seguros</a:t>
            </a:r>
            <a:r>
              <a:rPr sz="2000" dirty="0"/>
              <a:t> de alcohol</a:t>
            </a:r>
          </a:p>
        </p:txBody>
      </p:sp>
      <p:pic>
        <p:nvPicPr>
          <p:cNvPr id="303" name="IMG_0690.png"/>
          <p:cNvPicPr>
            <a:picLocks noChangeAspect="1"/>
          </p:cNvPicPr>
          <p:nvPr/>
        </p:nvPicPr>
        <p:blipFill>
          <a:blip r:embed="rId2"/>
          <a:srcRect l="19165" t="29537" r="51570" b="20557"/>
          <a:stretch>
            <a:fillRect/>
          </a:stretch>
        </p:blipFill>
        <p:spPr>
          <a:xfrm>
            <a:off x="4825169" y="1209920"/>
            <a:ext cx="3977603" cy="5087317"/>
          </a:xfrm>
          <a:prstGeom prst="rect">
            <a:avLst/>
          </a:prstGeom>
          <a:ln w="12700">
            <a:miter lim="400000"/>
          </a:ln>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p:cNvSpPr>
          <p:nvPr>
            <p:ph type="title"/>
          </p:nvPr>
        </p:nvSpPr>
        <p:spPr>
          <a:xfrm>
            <a:off x="457200" y="274637"/>
            <a:ext cx="8229600" cy="1143001"/>
          </a:xfrm>
          <a:prstGeom prst="rect">
            <a:avLst/>
          </a:prstGeom>
        </p:spPr>
        <p:txBody>
          <a:bodyPr>
            <a:normAutofit/>
          </a:bodyPr>
          <a:lstStyle/>
          <a:p>
            <a:pPr algn="r"/>
            <a:r>
              <a:rPr dirty="0"/>
              <a:t>CIGARRILLO</a:t>
            </a:r>
          </a:p>
        </p:txBody>
      </p:sp>
      <p:sp>
        <p:nvSpPr>
          <p:cNvPr id="312" name="Shape 312"/>
          <p:cNvSpPr>
            <a:spLocks noGrp="1"/>
          </p:cNvSpPr>
          <p:nvPr>
            <p:ph type="body" idx="1"/>
          </p:nvPr>
        </p:nvSpPr>
        <p:spPr>
          <a:xfrm>
            <a:off x="457200" y="1600199"/>
            <a:ext cx="4038600" cy="4525964"/>
          </a:xfrm>
          <a:prstGeom prst="rect">
            <a:avLst/>
          </a:prstGeom>
        </p:spPr>
        <p:txBody>
          <a:bodyPr>
            <a:normAutofit/>
          </a:bodyPr>
          <a:lstStyle/>
          <a:p>
            <a:pPr marL="300037" indent="-300037">
              <a:spcBef>
                <a:spcPts val="600"/>
              </a:spcBef>
            </a:pPr>
            <a:r>
              <a:rPr sz="2800" dirty="0"/>
              <a:t>Bajo peso y aborto</a:t>
            </a:r>
          </a:p>
          <a:p>
            <a:pPr marL="300037" indent="-300037">
              <a:spcBef>
                <a:spcPts val="600"/>
              </a:spcBef>
            </a:pPr>
            <a:r>
              <a:rPr sz="2800" dirty="0"/>
              <a:t>No se ha encontrado un riesgo aumentado de malformaciones congénitas</a:t>
            </a:r>
          </a:p>
        </p:txBody>
      </p:sp>
      <p:pic>
        <p:nvPicPr>
          <p:cNvPr id="313" name="image36.png"/>
          <p:cNvPicPr>
            <a:picLocks noChangeAspect="1"/>
          </p:cNvPicPr>
          <p:nvPr/>
        </p:nvPicPr>
        <p:blipFill>
          <a:blip r:embed="rId2"/>
          <a:srcRect b="6360"/>
          <a:stretch>
            <a:fillRect/>
          </a:stretch>
        </p:blipFill>
        <p:spPr>
          <a:xfrm>
            <a:off x="5056187" y="2057400"/>
            <a:ext cx="3630613" cy="3810000"/>
          </a:xfrm>
          <a:prstGeom prst="rect">
            <a:avLst/>
          </a:prstGeom>
          <a:ln w="12700">
            <a:miter lim="400000"/>
          </a:ln>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p:cNvSpPr>
          <p:nvPr>
            <p:ph type="title"/>
          </p:nvPr>
        </p:nvSpPr>
        <p:spPr>
          <a:xfrm>
            <a:off x="261464" y="944228"/>
            <a:ext cx="8458200" cy="762000"/>
          </a:xfrm>
          <a:prstGeom prst="rect">
            <a:avLst/>
          </a:prstGeom>
        </p:spPr>
        <p:txBody>
          <a:bodyPr>
            <a:noAutofit/>
          </a:bodyPr>
          <a:lstStyle>
            <a:lvl1pPr>
              <a:defRPr sz="3600"/>
            </a:lvl1pPr>
          </a:lstStyle>
          <a:p>
            <a:pPr algn="r">
              <a:defRPr sz="4000"/>
            </a:pPr>
            <a:r>
              <a:rPr dirty="0"/>
              <a:t>DROGAS Y QUÍMICOS DE ABUSO</a:t>
            </a:r>
          </a:p>
        </p:txBody>
      </p:sp>
      <p:sp>
        <p:nvSpPr>
          <p:cNvPr id="316" name="Shape 316"/>
          <p:cNvSpPr>
            <a:spLocks noGrp="1"/>
          </p:cNvSpPr>
          <p:nvPr>
            <p:ph type="body" idx="1"/>
          </p:nvPr>
        </p:nvSpPr>
        <p:spPr>
          <a:xfrm>
            <a:off x="685800" y="1600200"/>
            <a:ext cx="8077200" cy="4495800"/>
          </a:xfrm>
          <a:prstGeom prst="rect">
            <a:avLst/>
          </a:prstGeom>
        </p:spPr>
        <p:txBody>
          <a:bodyPr>
            <a:normAutofit fontScale="92500" lnSpcReduction="20000"/>
          </a:bodyPr>
          <a:lstStyle/>
          <a:p>
            <a:pPr marL="300037" indent="-300037">
              <a:spcBef>
                <a:spcPts val="600"/>
              </a:spcBef>
              <a:buClr>
                <a:srgbClr val="EBF1DE"/>
              </a:buClr>
            </a:pPr>
            <a:endParaRPr lang="es-ES_tradnl" sz="2800" dirty="0"/>
          </a:p>
          <a:p>
            <a:pPr marL="300037" indent="-300037">
              <a:spcBef>
                <a:spcPts val="600"/>
              </a:spcBef>
              <a:buClr>
                <a:srgbClr val="EBF1DE"/>
              </a:buClr>
            </a:pPr>
            <a:r>
              <a:rPr sz="2800" dirty="0"/>
              <a:t>COCAINA:</a:t>
            </a:r>
          </a:p>
          <a:p>
            <a:pPr marL="702128" lvl="1" indent="-244928">
              <a:spcBef>
                <a:spcPts val="500"/>
              </a:spcBef>
              <a:buClr>
                <a:srgbClr val="EBF1DE"/>
              </a:buClr>
              <a:defRPr sz="2800"/>
            </a:pPr>
            <a:r>
              <a:rPr sz="2400" dirty="0">
                <a:latin typeface="Symbol"/>
                <a:ea typeface="Symbol"/>
                <a:cs typeface="Symbol"/>
                <a:sym typeface="Symbol"/>
              </a:rPr>
              <a:t>↑ </a:t>
            </a:r>
            <a:r>
              <a:rPr sz="2400" dirty="0"/>
              <a:t>Riesgo de abruptio placentae y RCIU</a:t>
            </a:r>
          </a:p>
          <a:p>
            <a:pPr marL="702128" lvl="1" indent="-244928">
              <a:spcBef>
                <a:spcPts val="500"/>
              </a:spcBef>
              <a:buClr>
                <a:srgbClr val="EBF1DE"/>
              </a:buClr>
              <a:defRPr sz="2800"/>
            </a:pPr>
            <a:r>
              <a:rPr sz="2400" dirty="0"/>
              <a:t>2 trimestre: Infartos cerebrales, defectos renales, atresia intestinal, gastrosquisis, reducción de extremidades, disrupción vascular.</a:t>
            </a:r>
          </a:p>
          <a:p>
            <a:pPr marL="300037" indent="-300037">
              <a:spcBef>
                <a:spcPts val="600"/>
              </a:spcBef>
              <a:buClr>
                <a:srgbClr val="EBF1DE"/>
              </a:buClr>
            </a:pPr>
            <a:r>
              <a:rPr sz="2800" dirty="0"/>
              <a:t>INHALACIÓN DE SOLVENTES  Tolueno</a:t>
            </a:r>
          </a:p>
          <a:p>
            <a:pPr marL="702128" lvl="1" indent="-244928">
              <a:spcBef>
                <a:spcPts val="500"/>
              </a:spcBef>
              <a:buClr>
                <a:srgbClr val="EBF1DE"/>
              </a:buClr>
              <a:defRPr sz="2800"/>
            </a:pPr>
            <a:r>
              <a:rPr sz="2400" dirty="0"/>
              <a:t>Patrón inusual de malformaciones congénitas</a:t>
            </a:r>
          </a:p>
          <a:p>
            <a:pPr marL="702128" lvl="1" indent="-244928">
              <a:spcBef>
                <a:spcPts val="500"/>
              </a:spcBef>
              <a:buClr>
                <a:srgbClr val="EBF1DE"/>
              </a:buClr>
              <a:defRPr sz="2800"/>
            </a:pPr>
            <a:r>
              <a:rPr sz="2400" dirty="0"/>
              <a:t>Disfunción del SNC, Retraso del desarrollo, micrognatia, telecanto, fisuras palpebrales cortas.</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xfrm>
            <a:off x="457200" y="832559"/>
            <a:ext cx="8229600" cy="1143001"/>
          </a:xfrm>
          <a:prstGeom prst="rect">
            <a:avLst/>
          </a:prstGeom>
        </p:spPr>
        <p:txBody>
          <a:bodyPr>
            <a:normAutofit/>
          </a:bodyPr>
          <a:lstStyle/>
          <a:p>
            <a:r>
              <a:rPr lang="es-ES_tradnl" dirty="0"/>
              <a:t>ANOMALÍAS CONGÉNITAS</a:t>
            </a:r>
            <a:endParaRPr dirty="0"/>
          </a:p>
        </p:txBody>
      </p:sp>
      <p:sp>
        <p:nvSpPr>
          <p:cNvPr id="140" name="Shape 140"/>
          <p:cNvSpPr>
            <a:spLocks noGrp="1"/>
          </p:cNvSpPr>
          <p:nvPr>
            <p:ph type="body" idx="1"/>
          </p:nvPr>
        </p:nvSpPr>
        <p:spPr>
          <a:xfrm>
            <a:off x="457200" y="1973679"/>
            <a:ext cx="8229600" cy="4525964"/>
          </a:xfrm>
          <a:prstGeom prst="rect">
            <a:avLst/>
          </a:prstGeom>
        </p:spPr>
        <p:txBody>
          <a:bodyPr>
            <a:normAutofit fontScale="92500"/>
          </a:bodyPr>
          <a:lstStyle/>
          <a:p>
            <a:pPr>
              <a:buClr>
                <a:srgbClr val="EBF1DE"/>
              </a:buClr>
              <a:buFont typeface="Arial" panose="020B0604020202020204" pitchFamily="34" charset="0"/>
              <a:buChar char="•"/>
            </a:pPr>
            <a:r>
              <a:rPr lang="es-CO" dirty="0"/>
              <a:t>Las malformaciones mayores más frecuentemente encontradas en Suramérica son las alteraciones cardiacas (28 por 10.000 NV), los defectos de cierre de tubo neural (24 por 10.000 NV), síndrome de Down (16 por 10.000 NV), labio/paladar hendido (15 por 10.000 NV) y los defectos de pared abdominal (4 por 10.000 NV). </a:t>
            </a:r>
          </a:p>
          <a:p>
            <a:pPr>
              <a:buClr>
                <a:srgbClr val="EBF1DE"/>
              </a:buClr>
              <a:buFont typeface="Arial" panose="020B0604020202020204" pitchFamily="34" charset="0"/>
              <a:buChar char="•"/>
            </a:pPr>
            <a:r>
              <a:rPr lang="es-CO" dirty="0"/>
              <a:t>En cuanto a hipotiroidismo como defecto metabólico congénito, se ha descrito una prevalencia mundial de dos a tres casos por cada 10.000 (1:2000 a 1:3000 NV).</a:t>
            </a:r>
          </a:p>
          <a:p>
            <a:pPr lvl="1">
              <a:buClr>
                <a:srgbClr val="EBF1DE"/>
              </a:buClr>
              <a:buFont typeface="Arial" panose="020B0604020202020204" pitchFamily="34" charset="0"/>
              <a:buChar char="•"/>
            </a:pPr>
            <a:r>
              <a:rPr lang="es-CO" dirty="0"/>
              <a:t>Instituto Nacional de Salud- 2019</a:t>
            </a:r>
          </a:p>
          <a:p>
            <a:pPr>
              <a:buClr>
                <a:srgbClr val="EBF1DE"/>
              </a:buClr>
            </a:pPr>
            <a:endParaRPr dirty="0"/>
          </a:p>
        </p:txBody>
      </p:sp>
    </p:spTree>
    <p:extLst>
      <p:ext uri="{BB962C8B-B14F-4D97-AF65-F5344CB8AC3E}">
        <p14:creationId xmlns:p14="http://schemas.microsoft.com/office/powerpoint/2010/main" val="2873715945"/>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p:cNvSpPr>
          <p:nvPr>
            <p:ph type="title"/>
          </p:nvPr>
        </p:nvSpPr>
        <p:spPr>
          <a:xfrm>
            <a:off x="457200" y="274637"/>
            <a:ext cx="8229600" cy="1143001"/>
          </a:xfrm>
          <a:prstGeom prst="rect">
            <a:avLst/>
          </a:prstGeom>
        </p:spPr>
        <p:txBody>
          <a:bodyPr>
            <a:normAutofit/>
          </a:bodyPr>
          <a:lstStyle/>
          <a:p>
            <a:pPr algn="r"/>
            <a:r>
              <a:rPr dirty="0"/>
              <a:t>MEDIO AMBIENTE</a:t>
            </a:r>
          </a:p>
        </p:txBody>
      </p:sp>
      <p:sp>
        <p:nvSpPr>
          <p:cNvPr id="323" name="Shape 323"/>
          <p:cNvSpPr>
            <a:spLocks noGrp="1"/>
          </p:cNvSpPr>
          <p:nvPr>
            <p:ph type="body" idx="1"/>
          </p:nvPr>
        </p:nvSpPr>
        <p:spPr>
          <a:xfrm>
            <a:off x="457200" y="1600199"/>
            <a:ext cx="8229600" cy="4525964"/>
          </a:xfrm>
          <a:prstGeom prst="rect">
            <a:avLst/>
          </a:prstGeom>
        </p:spPr>
        <p:txBody>
          <a:bodyPr>
            <a:normAutofit/>
          </a:bodyPr>
          <a:lstStyle/>
          <a:p>
            <a:pPr marL="288036" indent="-288036" defTabSz="877823">
              <a:spcBef>
                <a:spcPts val="600"/>
              </a:spcBef>
              <a:buClr>
                <a:srgbClr val="EBF1DE"/>
              </a:buClr>
              <a:defRPr sz="3072"/>
            </a:pPr>
            <a:r>
              <a:rPr sz="2688" dirty="0"/>
              <a:t>En la actualidad hay muy pocas evidencias sobre la relación causa efecto entre exposiciones ambientales y producción de malformaciones congénitas. (Microcefalia-</a:t>
            </a:r>
            <a:r>
              <a:rPr lang="es-ES_tradnl" sz="2688" dirty="0"/>
              <a:t>Trastorno del Desarrollo Intelectual</a:t>
            </a:r>
            <a:r>
              <a:rPr sz="2688" dirty="0"/>
              <a:t>)</a:t>
            </a:r>
          </a:p>
          <a:p>
            <a:pPr marL="438911" lvl="1" indent="0" defTabSz="877823">
              <a:spcBef>
                <a:spcPts val="600"/>
              </a:spcBef>
              <a:buClr>
                <a:srgbClr val="EBF1DE"/>
              </a:buClr>
              <a:buNone/>
              <a:defRPr sz="2688"/>
            </a:pPr>
            <a:endParaRPr sz="2304" dirty="0"/>
          </a:p>
          <a:p>
            <a:pPr marL="674043" lvl="1" indent="-235131" defTabSz="877823">
              <a:spcBef>
                <a:spcPts val="500"/>
              </a:spcBef>
              <a:buClr>
                <a:srgbClr val="EBF1DE"/>
              </a:buClr>
              <a:defRPr sz="2688"/>
            </a:pPr>
            <a:r>
              <a:rPr sz="2304" dirty="0"/>
              <a:t>Radiaciones Ionizantes</a:t>
            </a:r>
          </a:p>
          <a:p>
            <a:pPr marL="674043" lvl="1" indent="-235131" defTabSz="877823">
              <a:spcBef>
                <a:spcPts val="500"/>
              </a:spcBef>
              <a:buClr>
                <a:srgbClr val="EBF1DE"/>
              </a:buClr>
              <a:defRPr sz="2688"/>
            </a:pPr>
            <a:r>
              <a:rPr sz="2304" dirty="0"/>
              <a:t>Plomo</a:t>
            </a:r>
          </a:p>
          <a:p>
            <a:pPr marL="674043" lvl="1" indent="-235131" defTabSz="877823">
              <a:spcBef>
                <a:spcPts val="500"/>
              </a:spcBef>
              <a:buClr>
                <a:srgbClr val="EBF1DE"/>
              </a:buClr>
              <a:defRPr sz="2688"/>
            </a:pPr>
            <a:r>
              <a:rPr sz="2304" dirty="0"/>
              <a:t>Metilmercurio</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p:cNvSpPr>
          <p:nvPr>
            <p:ph type="title"/>
          </p:nvPr>
        </p:nvSpPr>
        <p:spPr>
          <a:xfrm>
            <a:off x="457200" y="846137"/>
            <a:ext cx="8229600" cy="1143001"/>
          </a:xfrm>
          <a:prstGeom prst="rect">
            <a:avLst/>
          </a:prstGeom>
        </p:spPr>
        <p:txBody>
          <a:bodyPr>
            <a:normAutofit/>
          </a:bodyPr>
          <a:lstStyle/>
          <a:p>
            <a:r>
              <a:rPr dirty="0"/>
              <a:t>OCUPACIÓN MATERNA</a:t>
            </a:r>
          </a:p>
        </p:txBody>
      </p:sp>
      <p:sp>
        <p:nvSpPr>
          <p:cNvPr id="327" name="Shape 327"/>
          <p:cNvSpPr>
            <a:spLocks noGrp="1"/>
          </p:cNvSpPr>
          <p:nvPr>
            <p:ph type="body" idx="1"/>
          </p:nvPr>
        </p:nvSpPr>
        <p:spPr>
          <a:xfrm>
            <a:off x="457200" y="2552569"/>
            <a:ext cx="8229600" cy="4525964"/>
          </a:xfrm>
          <a:prstGeom prst="rect">
            <a:avLst/>
          </a:prstGeom>
        </p:spPr>
        <p:txBody>
          <a:bodyPr>
            <a:normAutofit/>
          </a:bodyPr>
          <a:lstStyle>
            <a:lvl1pPr>
              <a:buClr>
                <a:srgbClr val="EBF1DE"/>
              </a:buClr>
            </a:lvl1pPr>
            <a:lvl2pPr marL="742950" indent="-285750">
              <a:spcBef>
                <a:spcPts val="600"/>
              </a:spcBef>
              <a:buClr>
                <a:srgbClr val="EBF1DE"/>
              </a:buClr>
              <a:defRPr sz="2800"/>
            </a:lvl2pPr>
          </a:lstStyle>
          <a:p>
            <a:r>
              <a:rPr sz="2800" dirty="0"/>
              <a:t>La exposición ocupacional es la que ocurre en el lugar de trabajo de la mujer, dentro de los límites físicos de la fábrica, laboratorio, hospitales, escuelas,etc.</a:t>
            </a:r>
          </a:p>
          <a:p>
            <a:pPr lvl="1"/>
            <a:r>
              <a:rPr dirty="0"/>
              <a:t>Abortos y </a:t>
            </a:r>
            <a:r>
              <a:rPr lang="es-ES_tradnl" dirty="0"/>
              <a:t>Anomalías</a:t>
            </a:r>
            <a:r>
              <a:rPr dirty="0"/>
              <a:t> Congénitas</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r>
              <a:t>RADIACIÓN IONIZANTE</a:t>
            </a:r>
          </a:p>
        </p:txBody>
      </p:sp>
      <p:sp>
        <p:nvSpPr>
          <p:cNvPr id="331" name="Shape 331"/>
          <p:cNvSpPr>
            <a:spLocks noGrp="1"/>
          </p:cNvSpPr>
          <p:nvPr>
            <p:ph type="body" idx="1"/>
          </p:nvPr>
        </p:nvSpPr>
        <p:spPr>
          <a:prstGeom prst="rect">
            <a:avLst/>
          </a:prstGeom>
        </p:spPr>
        <p:txBody>
          <a:bodyPr>
            <a:normAutofit lnSpcReduction="10000"/>
          </a:bodyPr>
          <a:lstStyle/>
          <a:p>
            <a:r>
              <a:rPr dirty="0"/>
              <a:t>&gt; 10 rads</a:t>
            </a:r>
          </a:p>
          <a:p>
            <a:r>
              <a:rPr dirty="0"/>
              <a:t>Retardo del crecimiento, discapacidad intelectual, microcefalia, cambios pigmentarios en la retina, malormaciones esqueléticas y genitales.</a:t>
            </a:r>
          </a:p>
          <a:p>
            <a:r>
              <a:rPr dirty="0"/>
              <a:t>Radiografía es segura.</a:t>
            </a:r>
          </a:p>
          <a:p>
            <a:r>
              <a:rPr dirty="0"/>
              <a:t>Yodo radioactivo: hipotiroidismo</a:t>
            </a:r>
          </a:p>
        </p:txBody>
      </p:sp>
      <p:sp>
        <p:nvSpPr>
          <p:cNvPr id="332" name="Shape 332"/>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42</a:t>
            </a:fld>
            <a:endParaRPr/>
          </a:p>
        </p:txBody>
      </p:sp>
      <p:pic>
        <p:nvPicPr>
          <p:cNvPr id="333" name="pasted-image.pdf"/>
          <p:cNvPicPr>
            <a:picLocks noChangeAspect="1"/>
          </p:cNvPicPr>
          <p:nvPr/>
        </p:nvPicPr>
        <p:blipFill>
          <a:blip r:embed="rId2"/>
          <a:stretch>
            <a:fillRect/>
          </a:stretch>
        </p:blipFill>
        <p:spPr>
          <a:xfrm>
            <a:off x="7169869" y="5029453"/>
            <a:ext cx="1755395" cy="1828547"/>
          </a:xfrm>
          <a:prstGeom prst="rect">
            <a:avLst/>
          </a:prstGeom>
          <a:ln w="12700">
            <a:miter lim="400000"/>
          </a:ln>
        </p:spPr>
      </p:pic>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p:nvPr/>
        </p:nvSpPr>
        <p:spPr>
          <a:xfrm>
            <a:off x="3124200" y="6137592"/>
            <a:ext cx="2895600" cy="80264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p>
            <a:pPr algn="ctr">
              <a:defRPr sz="1200">
                <a:solidFill>
                  <a:srgbClr val="888888"/>
                </a:solidFill>
                <a:uFill>
                  <a:solidFill>
                    <a:srgbClr val="888888"/>
                  </a:solidFill>
                </a:uFill>
              </a:defRPr>
            </a:pPr>
            <a:r>
              <a:t>Universidad de Caldas</a:t>
            </a:r>
          </a:p>
          <a:p>
            <a:pPr algn="ctr">
              <a:defRPr sz="1200">
                <a:solidFill>
                  <a:srgbClr val="888888"/>
                </a:solidFill>
                <a:uFill>
                  <a:solidFill>
                    <a:srgbClr val="888888"/>
                  </a:solidFill>
                </a:uFill>
              </a:defRPr>
            </a:pPr>
            <a:r>
              <a:t>Departamento Materno Infantil</a:t>
            </a:r>
          </a:p>
          <a:p>
            <a:pPr algn="ctr">
              <a:defRPr sz="1200">
                <a:solidFill>
                  <a:srgbClr val="888888"/>
                </a:solidFill>
                <a:uFill>
                  <a:solidFill>
                    <a:srgbClr val="888888"/>
                  </a:solidFill>
                </a:uFill>
              </a:defRPr>
            </a:pPr>
            <a:r>
              <a:t>Genética Médica</a:t>
            </a:r>
          </a:p>
        </p:txBody>
      </p:sp>
      <p:pic>
        <p:nvPicPr>
          <p:cNvPr id="336" name="image41.pdf"/>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27386" y="1641725"/>
            <a:ext cx="7089228" cy="4948776"/>
          </a:xfrm>
          <a:prstGeom prst="rect">
            <a:avLst/>
          </a:prstGeom>
          <a:ln w="12700">
            <a:miter lim="400000"/>
          </a:ln>
        </p:spPr>
      </p:pic>
      <p:sp>
        <p:nvSpPr>
          <p:cNvPr id="337" name="Shape 337"/>
          <p:cNvSpPr>
            <a:spLocks noGrp="1"/>
          </p:cNvSpPr>
          <p:nvPr>
            <p:ph type="title"/>
          </p:nvPr>
        </p:nvSpPr>
        <p:spPr>
          <a:xfrm>
            <a:off x="0" y="746234"/>
            <a:ext cx="8948257" cy="895491"/>
          </a:xfrm>
          <a:prstGeom prst="rect">
            <a:avLst/>
          </a:prstGeom>
        </p:spPr>
        <p:txBody>
          <a:bodyPr>
            <a:noAutofit/>
          </a:bodyPr>
          <a:lstStyle>
            <a:lvl1pPr defTabSz="896111">
              <a:defRPr sz="3528">
                <a:effectLst>
                  <a:outerShdw blurRad="37338" dist="37338" dir="2700000" rotWithShape="0">
                    <a:srgbClr val="000000">
                      <a:alpha val="43137"/>
                    </a:srgbClr>
                  </a:outerShdw>
                </a:effectLst>
              </a:defRPr>
            </a:lvl1pPr>
          </a:lstStyle>
          <a:p>
            <a:pPr algn="r">
              <a:defRPr sz="3920"/>
            </a:pPr>
            <a:r>
              <a:rPr sz="2400" b="1" dirty="0"/>
              <a:t>ENFERMEDADES MATERNAS AGUDAS TRANSMISIBLES</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title"/>
          </p:nvPr>
        </p:nvSpPr>
        <p:spPr>
          <a:xfrm>
            <a:off x="457200" y="1107573"/>
            <a:ext cx="8543926" cy="1143001"/>
          </a:xfrm>
          <a:prstGeom prst="rect">
            <a:avLst/>
          </a:prstGeom>
        </p:spPr>
        <p:txBody>
          <a:bodyPr>
            <a:normAutofit fontScale="90000"/>
          </a:bodyPr>
          <a:lstStyle>
            <a:lvl1pPr defTabSz="804672">
              <a:defRPr sz="3520">
                <a:effectLst>
                  <a:outerShdw blurRad="33528" dist="33528" dir="2700000" rotWithShape="0">
                    <a:srgbClr val="000000">
                      <a:alpha val="43137"/>
                    </a:srgbClr>
                  </a:outerShdw>
                </a:effectLst>
              </a:defRPr>
            </a:lvl1pPr>
          </a:lstStyle>
          <a:p>
            <a:r>
              <a:rPr b="1" dirty="0"/>
              <a:t>ENFERMEDADES MATERNAS CRÓNICAS NO TRANSMISIBLES</a:t>
            </a:r>
          </a:p>
        </p:txBody>
      </p:sp>
      <p:sp>
        <p:nvSpPr>
          <p:cNvPr id="355" name="Shape 355"/>
          <p:cNvSpPr>
            <a:spLocks noGrp="1"/>
          </p:cNvSpPr>
          <p:nvPr>
            <p:ph type="body" idx="1"/>
          </p:nvPr>
        </p:nvSpPr>
        <p:spPr>
          <a:xfrm>
            <a:off x="457200" y="1989138"/>
            <a:ext cx="8229600" cy="4525964"/>
          </a:xfrm>
          <a:prstGeom prst="rect">
            <a:avLst/>
          </a:prstGeom>
        </p:spPr>
        <p:txBody>
          <a:bodyPr>
            <a:normAutofit/>
          </a:bodyPr>
          <a:lstStyle/>
          <a:p>
            <a:pPr marL="0" indent="0">
              <a:buClr>
                <a:srgbClr val="EBF1DE"/>
              </a:buClr>
              <a:buNone/>
            </a:pPr>
            <a:endParaRPr dirty="0"/>
          </a:p>
          <a:p>
            <a:pPr>
              <a:buClr>
                <a:srgbClr val="EBF1DE"/>
              </a:buClr>
            </a:pPr>
            <a:r>
              <a:rPr sz="2800" dirty="0"/>
              <a:t>Es fundamental el control estricto del embarazo para el tamizaje de enfermedades crónicas como hipertensión, diabetes, epilepsia, obesidad y desnutrición.</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p:cNvSpPr>
          <p:nvPr>
            <p:ph type="title"/>
          </p:nvPr>
        </p:nvSpPr>
        <p:spPr>
          <a:xfrm>
            <a:off x="457200" y="648941"/>
            <a:ext cx="8229600" cy="1143001"/>
          </a:xfrm>
          <a:prstGeom prst="rect">
            <a:avLst/>
          </a:prstGeom>
        </p:spPr>
        <p:txBody>
          <a:bodyPr>
            <a:normAutofit fontScale="90000"/>
          </a:bodyPr>
          <a:lstStyle>
            <a:lvl1pPr defTabSz="896111">
              <a:defRPr sz="3528">
                <a:effectLst>
                  <a:outerShdw blurRad="37338" dist="37338" dir="2700000" rotWithShape="0">
                    <a:srgbClr val="000000">
                      <a:alpha val="43137"/>
                    </a:srgbClr>
                  </a:outerShdw>
                </a:effectLst>
              </a:defRPr>
            </a:lvl1pPr>
          </a:lstStyle>
          <a:p>
            <a:pPr algn="r">
              <a:defRPr sz="3920"/>
            </a:pPr>
            <a:br>
              <a:rPr lang="es-ES_tradnl" sz="3528" dirty="0"/>
            </a:br>
            <a:r>
              <a:rPr sz="4400" b="1" dirty="0"/>
              <a:t>FACTORES METABÓLICOS MATERNOS</a:t>
            </a:r>
          </a:p>
        </p:txBody>
      </p:sp>
      <p:sp>
        <p:nvSpPr>
          <p:cNvPr id="360" name="Shape 360"/>
          <p:cNvSpPr>
            <a:spLocks noGrp="1"/>
          </p:cNvSpPr>
          <p:nvPr>
            <p:ph type="body" idx="1"/>
          </p:nvPr>
        </p:nvSpPr>
        <p:spPr>
          <a:xfrm>
            <a:off x="457200" y="1600199"/>
            <a:ext cx="8229600" cy="4898328"/>
          </a:xfrm>
          <a:prstGeom prst="rect">
            <a:avLst/>
          </a:prstGeom>
        </p:spPr>
        <p:txBody>
          <a:bodyPr>
            <a:normAutofit/>
          </a:bodyPr>
          <a:lstStyle/>
          <a:p>
            <a:pPr>
              <a:lnSpc>
                <a:spcPct val="90000"/>
              </a:lnSpc>
              <a:spcBef>
                <a:spcPts val="600"/>
              </a:spcBef>
              <a:buSzTx/>
              <a:buNone/>
            </a:pPr>
            <a:endParaRPr lang="es-ES_tradnl" sz="2800" dirty="0"/>
          </a:p>
          <a:p>
            <a:pPr>
              <a:lnSpc>
                <a:spcPct val="90000"/>
              </a:lnSpc>
              <a:spcBef>
                <a:spcPts val="600"/>
              </a:spcBef>
              <a:buSzTx/>
              <a:buNone/>
            </a:pPr>
            <a:r>
              <a:rPr sz="3600" dirty="0"/>
              <a:t>DIABETES MELLITUS</a:t>
            </a:r>
          </a:p>
          <a:p>
            <a:pPr marL="257175" indent="-257175">
              <a:lnSpc>
                <a:spcPct val="90000"/>
              </a:lnSpc>
              <a:spcBef>
                <a:spcPts val="500"/>
              </a:spcBef>
            </a:pPr>
            <a:r>
              <a:rPr sz="3200" dirty="0"/>
              <a:t>Malformaciones congénitas mayores ocurren en 5-10%.</a:t>
            </a:r>
          </a:p>
          <a:p>
            <a:pPr marL="257175" indent="-257175">
              <a:lnSpc>
                <a:spcPct val="90000"/>
              </a:lnSpc>
              <a:spcBef>
                <a:spcPts val="500"/>
              </a:spcBef>
            </a:pPr>
            <a:r>
              <a:rPr sz="3200" dirty="0"/>
              <a:t>Cardiopatías congénitas y DTN (50%)</a:t>
            </a:r>
          </a:p>
          <a:p>
            <a:pPr marL="257175" indent="-257175">
              <a:lnSpc>
                <a:spcPct val="90000"/>
              </a:lnSpc>
              <a:spcBef>
                <a:spcPts val="500"/>
              </a:spcBef>
            </a:pPr>
            <a:r>
              <a:rPr sz="3200" dirty="0"/>
              <a:t>Cardiomiopatías: Cardiomegalia fetal y cardiomiopatía hipertrófica.</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p:cNvSpPr>
          <p:nvPr>
            <p:ph type="title"/>
          </p:nvPr>
        </p:nvSpPr>
        <p:spPr>
          <a:xfrm>
            <a:off x="-1361380" y="779133"/>
            <a:ext cx="8229600" cy="1143001"/>
          </a:xfrm>
          <a:prstGeom prst="rect">
            <a:avLst/>
          </a:prstGeom>
        </p:spPr>
        <p:txBody>
          <a:bodyPr>
            <a:normAutofit/>
          </a:bodyPr>
          <a:lstStyle/>
          <a:p>
            <a:pPr algn="r"/>
            <a:r>
              <a:rPr b="1" dirty="0">
                <a:solidFill>
                  <a:schemeClr val="accent2">
                    <a:lumMod val="40000"/>
                    <a:lumOff val="60000"/>
                  </a:schemeClr>
                </a:solidFill>
              </a:rPr>
              <a:t>DECÁLOGO ECLAMC</a:t>
            </a:r>
          </a:p>
        </p:txBody>
      </p:sp>
      <p:sp>
        <p:nvSpPr>
          <p:cNvPr id="387" name="Shape 387"/>
          <p:cNvSpPr>
            <a:spLocks noGrp="1"/>
          </p:cNvSpPr>
          <p:nvPr>
            <p:ph type="body" idx="1"/>
          </p:nvPr>
        </p:nvSpPr>
        <p:spPr>
          <a:xfrm>
            <a:off x="457200" y="1853926"/>
            <a:ext cx="8229600" cy="5004074"/>
          </a:xfrm>
          <a:prstGeom prst="rect">
            <a:avLst/>
          </a:prstGeom>
        </p:spPr>
        <p:txBody>
          <a:bodyPr>
            <a:normAutofit fontScale="92500" lnSpcReduction="10000"/>
          </a:bodyPr>
          <a:lstStyle/>
          <a:p>
            <a:pPr marL="214312" indent="-214312">
              <a:spcBef>
                <a:spcPts val="400"/>
              </a:spcBef>
            </a:pPr>
            <a:r>
              <a:rPr sz="1400" dirty="0"/>
              <a:t>1. Aun sin saberlo, cualquier mujer en edad fértil, puede estar embarazada. </a:t>
            </a:r>
          </a:p>
          <a:p>
            <a:pPr marL="214312" indent="-214312">
              <a:spcBef>
                <a:spcPts val="400"/>
              </a:spcBef>
            </a:pPr>
            <a:r>
              <a:rPr sz="1400" dirty="0"/>
              <a:t>2. Lo ideal es completar la familia cuando aún se es joven. </a:t>
            </a:r>
          </a:p>
          <a:p>
            <a:pPr marL="214312" indent="-214312">
              <a:spcBef>
                <a:spcPts val="400"/>
              </a:spcBef>
            </a:pPr>
            <a:r>
              <a:rPr sz="1400" dirty="0"/>
              <a:t>3. Los controles prenatales son la mejor garantía para la salud del embarazo. </a:t>
            </a:r>
          </a:p>
          <a:p>
            <a:pPr marL="214312" indent="-214312">
              <a:spcBef>
                <a:spcPts val="400"/>
              </a:spcBef>
            </a:pPr>
            <a:r>
              <a:rPr sz="1400" dirty="0"/>
              <a:t>4. Es importante que toda mujer en edad fértil esté vacunada contra la rubéola. </a:t>
            </a:r>
          </a:p>
          <a:p>
            <a:pPr marL="214312" indent="-214312">
              <a:spcBef>
                <a:spcPts val="400"/>
              </a:spcBef>
            </a:pPr>
            <a:r>
              <a:rPr sz="1400" dirty="0"/>
              <a:t>5. Debe evitarse el consumo de medicamentos o reducirlos a los imprescindibles. Siempre por prescripción médica. </a:t>
            </a:r>
          </a:p>
          <a:p>
            <a:pPr marL="214312" indent="-214312">
              <a:spcBef>
                <a:spcPts val="400"/>
              </a:spcBef>
            </a:pPr>
            <a:r>
              <a:rPr sz="1400" dirty="0"/>
              <a:t>6. Las bebidas alcohólicas son dañinas durante el embarazo. </a:t>
            </a:r>
          </a:p>
          <a:p>
            <a:pPr marL="214312" indent="-214312">
              <a:spcBef>
                <a:spcPts val="400"/>
              </a:spcBef>
            </a:pPr>
            <a:r>
              <a:rPr sz="1400" dirty="0"/>
              <a:t>7. No fumar y evitar los ambientes en que se fuma. </a:t>
            </a:r>
          </a:p>
          <a:p>
            <a:pPr marL="214312" indent="-214312">
              <a:spcBef>
                <a:spcPts val="400"/>
              </a:spcBef>
            </a:pPr>
            <a:r>
              <a:rPr sz="1400" dirty="0"/>
              <a:t>8. Comer de todo y bien, prefiriendo las verduras y frutas. </a:t>
            </a:r>
          </a:p>
          <a:p>
            <a:pPr marL="214312" indent="-214312">
              <a:spcBef>
                <a:spcPts val="400"/>
              </a:spcBef>
            </a:pPr>
            <a:r>
              <a:rPr sz="1400" dirty="0"/>
              <a:t>9. Consultar si el tipo de trabajo habitual es perjudicial para el embarazo. </a:t>
            </a:r>
          </a:p>
          <a:p>
            <a:pPr marL="214312" indent="-214312">
              <a:spcBef>
                <a:spcPts val="400"/>
              </a:spcBef>
            </a:pPr>
            <a:r>
              <a:rPr sz="1400" dirty="0"/>
              <a:t>10. Ante cualquier duda, consultar al médico. </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image49.png"/>
          <p:cNvPicPr>
            <a:picLocks noChangeAspect="1"/>
          </p:cNvPicPr>
          <p:nvPr/>
        </p:nvPicPr>
        <p:blipFill>
          <a:blip r:embed="rId2"/>
          <a:stretch>
            <a:fillRect/>
          </a:stretch>
        </p:blipFill>
        <p:spPr>
          <a:xfrm>
            <a:off x="2000249" y="1583300"/>
            <a:ext cx="5469958" cy="4604560"/>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title"/>
          </p:nvPr>
        </p:nvSpPr>
        <p:spPr>
          <a:xfrm>
            <a:off x="503329" y="832306"/>
            <a:ext cx="8229600" cy="1143001"/>
          </a:xfrm>
          <a:prstGeom prst="rect">
            <a:avLst/>
          </a:prstGeom>
        </p:spPr>
        <p:txBody>
          <a:bodyPr>
            <a:normAutofit/>
          </a:bodyPr>
          <a:lstStyle/>
          <a:p>
            <a:r>
              <a:rPr dirty="0"/>
              <a:t>EPIDEMIOLOGÍA</a:t>
            </a:r>
          </a:p>
        </p:txBody>
      </p:sp>
      <p:sp>
        <p:nvSpPr>
          <p:cNvPr id="143" name="Shape 143"/>
          <p:cNvSpPr>
            <a:spLocks noGrp="1"/>
          </p:cNvSpPr>
          <p:nvPr>
            <p:ph type="body" idx="1"/>
          </p:nvPr>
        </p:nvSpPr>
        <p:spPr>
          <a:xfrm>
            <a:off x="457200" y="1749591"/>
            <a:ext cx="4329113" cy="4525964"/>
          </a:xfrm>
          <a:prstGeom prst="rect">
            <a:avLst/>
          </a:prstGeom>
        </p:spPr>
        <p:txBody>
          <a:bodyPr>
            <a:normAutofit/>
          </a:bodyPr>
          <a:lstStyle/>
          <a:p>
            <a:pPr marL="257175" indent="-257175">
              <a:spcBef>
                <a:spcPts val="500"/>
              </a:spcBef>
              <a:buClr>
                <a:srgbClr val="EBF1DE"/>
              </a:buClr>
            </a:pPr>
            <a:r>
              <a:rPr sz="2400" dirty="0"/>
              <a:t>Malformaciones mayores y menores es de 25-60/ 1000 </a:t>
            </a:r>
          </a:p>
          <a:p>
            <a:pPr marL="257175" indent="-257175">
              <a:spcBef>
                <a:spcPts val="500"/>
              </a:spcBef>
              <a:buClr>
                <a:srgbClr val="EBF1DE"/>
              </a:buClr>
            </a:pPr>
            <a:r>
              <a:rPr sz="2400" dirty="0"/>
              <a:t>La incidencia de malformaciones mayores que ocasionan muerte temprana se estima de 14/1000  en países industrializados a  43/1000 en países en desarrollo. </a:t>
            </a:r>
          </a:p>
        </p:txBody>
      </p:sp>
      <p:pic>
        <p:nvPicPr>
          <p:cNvPr id="144" name="image7.pdf" descr="MCBD20145_0000[1]"/>
          <p:cNvPicPr>
            <a:picLocks noChangeAspect="1"/>
          </p:cNvPicPr>
          <p:nvPr/>
        </p:nvPicPr>
        <p:blipFill>
          <a:blip r:embed="rId2"/>
          <a:stretch>
            <a:fillRect/>
          </a:stretch>
        </p:blipFill>
        <p:spPr>
          <a:xfrm>
            <a:off x="5297579" y="1921835"/>
            <a:ext cx="3435350" cy="3500439"/>
          </a:xfrm>
          <a:prstGeom prst="rect">
            <a:avLst/>
          </a:prstGeom>
          <a:ln w="12700">
            <a:miter lim="400000"/>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p:cNvSpPr>
          <p:nvPr>
            <p:ph type="title"/>
          </p:nvPr>
        </p:nvSpPr>
        <p:spPr>
          <a:xfrm>
            <a:off x="457200" y="760161"/>
            <a:ext cx="8229600" cy="1143001"/>
          </a:xfrm>
          <a:prstGeom prst="rect">
            <a:avLst/>
          </a:prstGeom>
        </p:spPr>
        <p:txBody>
          <a:bodyPr>
            <a:normAutofit/>
          </a:bodyPr>
          <a:lstStyle/>
          <a:p>
            <a:r>
              <a:rPr dirty="0"/>
              <a:t>EPIDEMIOLOGÍA</a:t>
            </a:r>
          </a:p>
        </p:txBody>
      </p:sp>
      <p:sp>
        <p:nvSpPr>
          <p:cNvPr id="147" name="Shape 147"/>
          <p:cNvSpPr>
            <a:spLocks noGrp="1"/>
          </p:cNvSpPr>
          <p:nvPr>
            <p:ph type="body" idx="1"/>
          </p:nvPr>
        </p:nvSpPr>
        <p:spPr>
          <a:xfrm>
            <a:off x="457200" y="2141745"/>
            <a:ext cx="4114800" cy="4525964"/>
          </a:xfrm>
          <a:prstGeom prst="rect">
            <a:avLst/>
          </a:prstGeom>
        </p:spPr>
        <p:txBody>
          <a:bodyPr>
            <a:normAutofit lnSpcReduction="10000"/>
          </a:bodyPr>
          <a:lstStyle/>
          <a:p>
            <a:pPr marL="257175" indent="-257175">
              <a:spcBef>
                <a:spcPts val="500"/>
              </a:spcBef>
              <a:buClr>
                <a:srgbClr val="EBF1DE"/>
              </a:buClr>
            </a:pPr>
            <a:r>
              <a:rPr sz="2400" dirty="0"/>
              <a:t>Ningún recién nacido debe nacer con un defecto prevenible y mas de la mitad lo presentan. Los métodos preventivos están disponibles para el 50 % de los defectos, con esto se benefician el 50 % de los niños con anomalías congénitas.</a:t>
            </a:r>
          </a:p>
          <a:p>
            <a:pPr marL="1508760" lvl="3" indent="-137160">
              <a:spcBef>
                <a:spcPts val="200"/>
              </a:spcBef>
              <a:buClr>
                <a:srgbClr val="EBF1DE"/>
              </a:buClr>
              <a:defRPr sz="2000"/>
            </a:pPr>
            <a:r>
              <a:rPr sz="1200" dirty="0"/>
              <a:t>Castilla, E. Prevención Primaria  de  los Defectos Congénitos.</a:t>
            </a:r>
          </a:p>
        </p:txBody>
      </p:sp>
      <p:pic>
        <p:nvPicPr>
          <p:cNvPr id="148" name="image8.png"/>
          <p:cNvPicPr>
            <a:picLocks noChangeAspect="1"/>
          </p:cNvPicPr>
          <p:nvPr/>
        </p:nvPicPr>
        <p:blipFill>
          <a:blip r:embed="rId2"/>
          <a:stretch>
            <a:fillRect/>
          </a:stretch>
        </p:blipFill>
        <p:spPr>
          <a:xfrm>
            <a:off x="5357812" y="1819630"/>
            <a:ext cx="3062288" cy="3681058"/>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xfrm>
            <a:off x="457200" y="461376"/>
            <a:ext cx="8229600" cy="1143001"/>
          </a:xfrm>
          <a:prstGeom prst="rect">
            <a:avLst/>
          </a:prstGeom>
        </p:spPr>
        <p:txBody>
          <a:bodyPr>
            <a:normAutofit fontScale="90000"/>
          </a:bodyPr>
          <a:lstStyle/>
          <a:p>
            <a:br>
              <a:rPr lang="es-ES_tradnl" dirty="0"/>
            </a:br>
            <a:br>
              <a:rPr lang="es-ES_tradnl" dirty="0"/>
            </a:br>
            <a:r>
              <a:rPr dirty="0"/>
              <a:t>EPIDEMIOLOGÍA: EN COLOMBIA</a:t>
            </a:r>
          </a:p>
        </p:txBody>
      </p:sp>
      <p:sp>
        <p:nvSpPr>
          <p:cNvPr id="155" name="Shape 155"/>
          <p:cNvSpPr>
            <a:spLocks noGrp="1"/>
          </p:cNvSpPr>
          <p:nvPr>
            <p:ph type="body" idx="1"/>
          </p:nvPr>
        </p:nvSpPr>
        <p:spPr>
          <a:xfrm>
            <a:off x="457200" y="1417638"/>
            <a:ext cx="8429626" cy="4162720"/>
          </a:xfrm>
          <a:prstGeom prst="rect">
            <a:avLst/>
          </a:prstGeom>
        </p:spPr>
        <p:txBody>
          <a:bodyPr>
            <a:noAutofit/>
          </a:bodyPr>
          <a:lstStyle/>
          <a:p>
            <a:pPr marL="214312" indent="-214312">
              <a:spcBef>
                <a:spcPts val="400"/>
              </a:spcBef>
              <a:buClr>
                <a:srgbClr val="EBF1DE"/>
              </a:buClr>
            </a:pPr>
            <a:endParaRPr lang="es-ES_tradnl" sz="1200" dirty="0"/>
          </a:p>
          <a:p>
            <a:pPr marL="214312" indent="-214312">
              <a:spcBef>
                <a:spcPts val="400"/>
              </a:spcBef>
              <a:buClr>
                <a:srgbClr val="EBF1DE"/>
              </a:buClr>
            </a:pPr>
            <a:endParaRPr lang="es-ES_tradnl" sz="1600" dirty="0"/>
          </a:p>
          <a:p>
            <a:pPr marL="214312" indent="-214312">
              <a:spcBef>
                <a:spcPts val="400"/>
              </a:spcBef>
              <a:buClr>
                <a:srgbClr val="EBF1DE"/>
              </a:buClr>
            </a:pPr>
            <a:endParaRPr lang="es-ES_tradnl" sz="2000" dirty="0"/>
          </a:p>
          <a:p>
            <a:pPr marL="214312" indent="-214312">
              <a:spcBef>
                <a:spcPts val="400"/>
              </a:spcBef>
              <a:buClr>
                <a:srgbClr val="EBF1DE"/>
              </a:buClr>
            </a:pPr>
            <a:r>
              <a:rPr dirty="0"/>
              <a:t>ECLAMC: Estudio Colaborativo  Latinoamericano de Malformaciones Congénitas.</a:t>
            </a:r>
          </a:p>
          <a:p>
            <a:pPr marL="214312" indent="-214312">
              <a:spcBef>
                <a:spcPts val="400"/>
              </a:spcBef>
              <a:buClr>
                <a:srgbClr val="EBF1DE"/>
              </a:buClr>
            </a:pPr>
            <a:r>
              <a:rPr dirty="0"/>
              <a:t>Caso-Control</a:t>
            </a:r>
          </a:p>
          <a:p>
            <a:pPr marL="214312" indent="-214312">
              <a:spcBef>
                <a:spcPts val="400"/>
              </a:spcBef>
              <a:buClr>
                <a:srgbClr val="EBF1DE"/>
              </a:buClr>
            </a:pPr>
            <a:r>
              <a:rPr dirty="0"/>
              <a:t>2001-Actualmente (Bogotá-</a:t>
            </a:r>
            <a:r>
              <a:rPr lang="es-ES_tradnl" dirty="0"/>
              <a:t>-Cali</a:t>
            </a:r>
            <a:r>
              <a:rPr dirty="0"/>
              <a:t>)</a:t>
            </a:r>
            <a:endParaRPr lang="es-ES_tradnl" dirty="0"/>
          </a:p>
          <a:p>
            <a:pPr marL="214312" indent="-214312">
              <a:spcBef>
                <a:spcPts val="400"/>
              </a:spcBef>
              <a:buClr>
                <a:srgbClr val="EBF1DE"/>
              </a:buClr>
            </a:pPr>
            <a:r>
              <a:rPr lang="es-ES_tradnl" dirty="0"/>
              <a:t>3-4 %</a:t>
            </a:r>
            <a:endParaRPr dirty="0"/>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xfrm>
            <a:off x="457200" y="681458"/>
            <a:ext cx="8229600" cy="1030169"/>
          </a:xfrm>
          <a:prstGeom prst="rect">
            <a:avLst/>
          </a:prstGeom>
        </p:spPr>
        <p:txBody>
          <a:bodyPr>
            <a:normAutofit fontScale="90000"/>
          </a:bodyPr>
          <a:lstStyle/>
          <a:p>
            <a:pPr algn="ctr"/>
            <a:br>
              <a:rPr lang="es-ES_tradnl" dirty="0"/>
            </a:br>
            <a:br>
              <a:rPr lang="es-ES_tradnl" dirty="0"/>
            </a:br>
            <a:r>
              <a:rPr lang="es-ES_tradnl" sz="2700" dirty="0"/>
              <a:t>GUÍA DE PRÁCTICA CLÍNICA: DETECCIÓN DE ANOMALÍAS CONGÉNITAS DEL RECIÉN NACIDO (2013-Guia No 3)</a:t>
            </a:r>
            <a:endParaRPr sz="2700" dirty="0"/>
          </a:p>
        </p:txBody>
      </p:sp>
      <p:sp>
        <p:nvSpPr>
          <p:cNvPr id="155" name="Shape 155"/>
          <p:cNvSpPr>
            <a:spLocks noGrp="1"/>
          </p:cNvSpPr>
          <p:nvPr>
            <p:ph type="body" idx="1"/>
          </p:nvPr>
        </p:nvSpPr>
        <p:spPr>
          <a:xfrm>
            <a:off x="457200" y="2871120"/>
            <a:ext cx="8429626" cy="3754522"/>
          </a:xfrm>
          <a:prstGeom prst="rect">
            <a:avLst/>
          </a:prstGeom>
        </p:spPr>
        <p:txBody>
          <a:bodyPr>
            <a:noAutofit/>
          </a:bodyPr>
          <a:lstStyle/>
          <a:p>
            <a:pPr marL="214312" indent="-214312">
              <a:spcBef>
                <a:spcPts val="400"/>
              </a:spcBef>
              <a:buClr>
                <a:srgbClr val="EBF1DE"/>
              </a:buClr>
            </a:pPr>
            <a:r>
              <a:rPr lang="es-ES_tradnl" dirty="0">
                <a:hlinkClick r:id="rId2"/>
              </a:rPr>
              <a:t>http://gpc.minsalud.gov.co/Documents/Guias-PDF-Recursos/Anomalias%20congenitas/GPC_Prof_Sal_AC.pdf</a:t>
            </a:r>
            <a:r>
              <a:rPr lang="es-ES_tradnl" dirty="0"/>
              <a:t>  y APP Smartphone</a:t>
            </a:r>
          </a:p>
          <a:p>
            <a:pPr marL="503237" lvl="1" indent="-214312">
              <a:spcBef>
                <a:spcPts val="400"/>
              </a:spcBef>
              <a:buClr>
                <a:srgbClr val="EBF1DE"/>
              </a:buClr>
            </a:pPr>
            <a:r>
              <a:rPr lang="es-ES_tradnl" dirty="0"/>
              <a:t>Identificación del paciente</a:t>
            </a:r>
          </a:p>
          <a:p>
            <a:pPr marL="503237" lvl="1" indent="-214312">
              <a:spcBef>
                <a:spcPts val="400"/>
              </a:spcBef>
              <a:buClr>
                <a:srgbClr val="EBF1DE"/>
              </a:buClr>
            </a:pPr>
            <a:r>
              <a:rPr lang="es-ES_tradnl" dirty="0"/>
              <a:t>Examen Físico Sistemático</a:t>
            </a:r>
          </a:p>
          <a:p>
            <a:pPr marL="503237" lvl="1" indent="-214312">
              <a:spcBef>
                <a:spcPts val="400"/>
              </a:spcBef>
              <a:buClr>
                <a:srgbClr val="EBF1DE"/>
              </a:buClr>
            </a:pPr>
            <a:r>
              <a:rPr lang="es-ES_tradnl" dirty="0"/>
              <a:t>2 momentos: Después de las 24 horas y antes del egreso hospitalario y entre las 48 y 72 horas de nacido</a:t>
            </a:r>
          </a:p>
          <a:p>
            <a:pPr marL="214312" indent="-214312">
              <a:spcBef>
                <a:spcPts val="400"/>
              </a:spcBef>
              <a:buClr>
                <a:srgbClr val="EBF1DE"/>
              </a:buClr>
            </a:pPr>
            <a:endParaRPr lang="es-ES_tradnl" sz="3200" dirty="0"/>
          </a:p>
          <a:p>
            <a:pPr marL="214312" indent="-214312">
              <a:spcBef>
                <a:spcPts val="400"/>
              </a:spcBef>
              <a:buClr>
                <a:srgbClr val="EBF1DE"/>
              </a:buClr>
            </a:pPr>
            <a:endParaRPr lang="es-ES_tradnl" sz="4000" dirty="0"/>
          </a:p>
        </p:txBody>
      </p:sp>
    </p:spTree>
    <p:extLst>
      <p:ext uri="{BB962C8B-B14F-4D97-AF65-F5344CB8AC3E}">
        <p14:creationId xmlns:p14="http://schemas.microsoft.com/office/powerpoint/2010/main" val="329644022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xfrm>
            <a:off x="457200" y="778835"/>
            <a:ext cx="8229600" cy="1143001"/>
          </a:xfrm>
          <a:prstGeom prst="rect">
            <a:avLst/>
          </a:prstGeom>
        </p:spPr>
        <p:txBody>
          <a:bodyPr>
            <a:normAutofit/>
          </a:bodyPr>
          <a:lstStyle/>
          <a:p>
            <a:r>
              <a:rPr dirty="0"/>
              <a:t>NIVELES DE PREVENCIÓN</a:t>
            </a:r>
          </a:p>
        </p:txBody>
      </p:sp>
      <p:sp>
        <p:nvSpPr>
          <p:cNvPr id="159" name="Shape 159"/>
          <p:cNvSpPr>
            <a:spLocks noGrp="1"/>
          </p:cNvSpPr>
          <p:nvPr>
            <p:ph type="body" idx="1"/>
          </p:nvPr>
        </p:nvSpPr>
        <p:spPr>
          <a:xfrm>
            <a:off x="438524" y="1861635"/>
            <a:ext cx="8229600" cy="4525964"/>
          </a:xfrm>
          <a:prstGeom prst="rect">
            <a:avLst/>
          </a:prstGeom>
        </p:spPr>
        <p:txBody>
          <a:bodyPr>
            <a:normAutofit/>
          </a:bodyPr>
          <a:lstStyle/>
          <a:p>
            <a:pPr marL="300037" indent="-300037">
              <a:spcBef>
                <a:spcPts val="600"/>
              </a:spcBef>
            </a:pPr>
            <a:r>
              <a:rPr sz="2800" u="sng" dirty="0">
                <a:effectLst>
                  <a:outerShdw blurRad="38100" dist="38100" dir="2700000" rotWithShape="0">
                    <a:srgbClr val="000000">
                      <a:alpha val="43137"/>
                    </a:srgbClr>
                  </a:outerShdw>
                </a:effectLst>
              </a:rPr>
              <a:t>PREVENCIÓN PRIMARIA:</a:t>
            </a:r>
            <a:r>
              <a:rPr sz="2800" dirty="0"/>
              <a:t> Acción en la persona sana, previniendo la enfermedad reduciendo la susceptibilidad o la exposición a factores de riesgo. </a:t>
            </a:r>
          </a:p>
          <a:p>
            <a:pPr marL="800100" lvl="1" indent="-342900">
              <a:spcBef>
                <a:spcPts val="600"/>
              </a:spcBef>
              <a:buChar char="•"/>
            </a:pPr>
            <a:endParaRPr sz="2800" dirty="0"/>
          </a:p>
          <a:p>
            <a:pPr marL="757237" lvl="1" indent="-300037">
              <a:spcBef>
                <a:spcPts val="600"/>
              </a:spcBef>
              <a:buChar char="•"/>
            </a:pPr>
            <a:r>
              <a:rPr sz="2800" dirty="0"/>
              <a:t>Acción PRECONCEPCIONAL. Previene los defectos congénitos.</a:t>
            </a:r>
          </a:p>
        </p:txBody>
      </p:sp>
    </p:spTree>
  </p:cSld>
  <p:clrMapOvr>
    <a:masterClrMapping/>
  </p:clrMapOvr>
  <p:transition spd="slow"/>
</p:sld>
</file>

<file path=ppt/theme/theme1.xml><?xml version="1.0" encoding="utf-8"?>
<a:theme xmlns:a="http://schemas.openxmlformats.org/drawingml/2006/main" name="Cielo">
  <a:themeElements>
    <a:clrScheme name="Cielo">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Cielo">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Cielo">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Cielo.thmx</Template>
  <TotalTime>4204</TotalTime>
  <Words>1897</Words>
  <Application>Microsoft Macintosh PowerPoint</Application>
  <PresentationFormat>Presentación en pantalla (4:3)</PresentationFormat>
  <Paragraphs>256</Paragraphs>
  <Slides>47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47</vt:i4>
      </vt:variant>
    </vt:vector>
  </HeadingPairs>
  <TitlesOfParts>
    <vt:vector size="54" baseType="lpstr">
      <vt:lpstr>Arial</vt:lpstr>
      <vt:lpstr>Arial Rounded MT Bold</vt:lpstr>
      <vt:lpstr>Avenir Roman</vt:lpstr>
      <vt:lpstr>Calibri</vt:lpstr>
      <vt:lpstr>Symbol</vt:lpstr>
      <vt:lpstr>Trebuchet MS</vt:lpstr>
      <vt:lpstr>Cielo</vt:lpstr>
      <vt:lpstr>PROMOCIÓN Y PREVENCIÓN DE ANOMALÍAS CONGÉNITAS</vt:lpstr>
      <vt:lpstr>ANOMALÍAS CONGÉNITAS</vt:lpstr>
      <vt:lpstr>ANOMALÍAS CONGÉNITAS</vt:lpstr>
      <vt:lpstr>ANOMALÍAS CONGÉNITAS</vt:lpstr>
      <vt:lpstr>EPIDEMIOLOGÍA</vt:lpstr>
      <vt:lpstr>EPIDEMIOLOGÍA</vt:lpstr>
      <vt:lpstr>  EPIDEMIOLOGÍA: EN COLOMBIA</vt:lpstr>
      <vt:lpstr>  GUÍA DE PRÁCTICA CLÍNICA: DETECCIÓN DE ANOMALÍAS CONGÉNITAS DEL RECIÉN NACIDO (2013-Guia No 3)</vt:lpstr>
      <vt:lpstr>NIVELES DE PREVENCIÓN</vt:lpstr>
      <vt:lpstr>NIVELES DE PREVENCIÓN</vt:lpstr>
      <vt:lpstr>NIVELES DE PREVENCIÓN</vt:lpstr>
      <vt:lpstr>NIVELES DE PREVENCIÓN</vt:lpstr>
      <vt:lpstr>NIVELES DE PREVENCIÓN</vt:lpstr>
      <vt:lpstr>NIVELES DE PREVENCIÓN</vt:lpstr>
      <vt:lpstr>Presentación de PowerPoint</vt:lpstr>
      <vt:lpstr>EDAD MATERNA AVANZADA</vt:lpstr>
      <vt:lpstr>EDAD PATERNA AVANZADA</vt:lpstr>
      <vt:lpstr>MADRES ADOLESCENTES</vt:lpstr>
      <vt:lpstr>CONSANGUINIDAD</vt:lpstr>
      <vt:lpstr>EMBARAZO NO DESEADO</vt:lpstr>
      <vt:lpstr>EMBARAZO NO DESEADO</vt:lpstr>
      <vt:lpstr>EMBARAZO NO DESEADO</vt:lpstr>
      <vt:lpstr>Presentación de PowerPoint</vt:lpstr>
      <vt:lpstr>EMBARAZO NO DESEADO</vt:lpstr>
      <vt:lpstr>Presentación de PowerPoint</vt:lpstr>
      <vt:lpstr>CONTROL PRENATAL INADECUADO</vt:lpstr>
      <vt:lpstr>MEDICAMENTOS Y TERATÓGENOS</vt:lpstr>
      <vt:lpstr>EXPOSICIÓN PRENATAL</vt:lpstr>
      <vt:lpstr>EVALUACIÓN DEL RIESGO TERATOGÉNICO</vt:lpstr>
      <vt:lpstr>CLASIFICACIÓN FDA</vt:lpstr>
      <vt:lpstr>CLASIFICACIÓN FDA</vt:lpstr>
      <vt:lpstr>MEDICAMENTOS</vt:lpstr>
      <vt:lpstr>MEDICAMENTOS </vt:lpstr>
      <vt:lpstr>MEDICAMENTOS </vt:lpstr>
      <vt:lpstr>Presentación de PowerPoint</vt:lpstr>
      <vt:lpstr>ESTILO DE VIDA</vt:lpstr>
      <vt:lpstr>ALCOHOL</vt:lpstr>
      <vt:lpstr>CIGARRILLO</vt:lpstr>
      <vt:lpstr>DROGAS Y QUÍMICOS DE ABUSO</vt:lpstr>
      <vt:lpstr>MEDIO AMBIENTE</vt:lpstr>
      <vt:lpstr>OCUPACIÓN MATERNA</vt:lpstr>
      <vt:lpstr>RADIACIÓN IONIZANTE</vt:lpstr>
      <vt:lpstr>ENFERMEDADES MATERNAS AGUDAS TRANSMISIBLES</vt:lpstr>
      <vt:lpstr>ENFERMEDADES MATERNAS CRÓNICAS NO TRANSMISIBLES</vt:lpstr>
      <vt:lpstr> FACTORES METABÓLICOS MATERNOS</vt:lpstr>
      <vt:lpstr>DECÁLOGO ECLAMC</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PROMOCIÓN Y PREVENCIÓN DE ANOMALÍAS CONGÉNITAS</dc:title>
  <cp:lastModifiedBy>Natalia Garcia</cp:lastModifiedBy>
  <cp:revision>32</cp:revision>
  <dcterms:modified xsi:type="dcterms:W3CDTF">2021-07-29T16:45:20Z</dcterms:modified>
</cp:coreProperties>
</file>