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3"/>
  </p:notesMasterIdLst>
  <p:sldIdLst>
    <p:sldId id="256" r:id="rId2"/>
    <p:sldId id="257" r:id="rId3"/>
    <p:sldId id="259" r:id="rId4"/>
    <p:sldId id="260" r:id="rId5"/>
    <p:sldId id="261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376" r:id="rId25"/>
    <p:sldId id="377" r:id="rId26"/>
    <p:sldId id="283" r:id="rId27"/>
    <p:sldId id="284" r:id="rId28"/>
    <p:sldId id="285" r:id="rId29"/>
    <p:sldId id="363" r:id="rId30"/>
    <p:sldId id="364" r:id="rId31"/>
    <p:sldId id="286" r:id="rId32"/>
    <p:sldId id="378" r:id="rId33"/>
    <p:sldId id="287" r:id="rId34"/>
    <p:sldId id="379" r:id="rId35"/>
    <p:sldId id="288" r:id="rId36"/>
    <p:sldId id="365" r:id="rId37"/>
    <p:sldId id="342" r:id="rId38"/>
    <p:sldId id="343" r:id="rId39"/>
    <p:sldId id="344" r:id="rId40"/>
    <p:sldId id="345" r:id="rId41"/>
    <p:sldId id="346" r:id="rId42"/>
    <p:sldId id="347" r:id="rId43"/>
    <p:sldId id="348" r:id="rId44"/>
    <p:sldId id="349" r:id="rId45"/>
    <p:sldId id="382" r:id="rId46"/>
    <p:sldId id="289" r:id="rId47"/>
    <p:sldId id="368" r:id="rId48"/>
    <p:sldId id="290" r:id="rId49"/>
    <p:sldId id="291" r:id="rId50"/>
    <p:sldId id="366" r:id="rId51"/>
    <p:sldId id="292" r:id="rId52"/>
    <p:sldId id="293" r:id="rId53"/>
    <p:sldId id="367" r:id="rId54"/>
    <p:sldId id="294" r:id="rId55"/>
    <p:sldId id="295" r:id="rId56"/>
    <p:sldId id="296" r:id="rId57"/>
    <p:sldId id="369" r:id="rId58"/>
    <p:sldId id="297" r:id="rId59"/>
    <p:sldId id="298" r:id="rId60"/>
    <p:sldId id="299" r:id="rId61"/>
    <p:sldId id="300" r:id="rId62"/>
    <p:sldId id="303" r:id="rId63"/>
    <p:sldId id="301" r:id="rId64"/>
    <p:sldId id="370" r:id="rId65"/>
    <p:sldId id="304" r:id="rId66"/>
    <p:sldId id="305" r:id="rId67"/>
    <p:sldId id="380" r:id="rId68"/>
    <p:sldId id="381" r:id="rId69"/>
    <p:sldId id="306" r:id="rId70"/>
    <p:sldId id="307" r:id="rId71"/>
    <p:sldId id="371" r:id="rId72"/>
    <p:sldId id="308" r:id="rId73"/>
    <p:sldId id="311" r:id="rId74"/>
    <p:sldId id="312" r:id="rId75"/>
    <p:sldId id="313" r:id="rId76"/>
    <p:sldId id="314" r:id="rId77"/>
    <p:sldId id="372" r:id="rId78"/>
    <p:sldId id="383" r:id="rId79"/>
    <p:sldId id="315" r:id="rId80"/>
    <p:sldId id="319" r:id="rId81"/>
    <p:sldId id="316" r:id="rId82"/>
    <p:sldId id="384" r:id="rId83"/>
    <p:sldId id="317" r:id="rId84"/>
    <p:sldId id="373" r:id="rId85"/>
    <p:sldId id="337" r:id="rId86"/>
    <p:sldId id="322" r:id="rId87"/>
    <p:sldId id="323" r:id="rId88"/>
    <p:sldId id="324" r:id="rId89"/>
    <p:sldId id="325" r:id="rId90"/>
    <p:sldId id="328" r:id="rId91"/>
    <p:sldId id="329" r:id="rId92"/>
    <p:sldId id="374" r:id="rId93"/>
    <p:sldId id="332" r:id="rId94"/>
    <p:sldId id="333" r:id="rId95"/>
    <p:sldId id="385" r:id="rId96"/>
    <p:sldId id="334" r:id="rId97"/>
    <p:sldId id="336" r:id="rId98"/>
    <p:sldId id="338" r:id="rId99"/>
    <p:sldId id="340" r:id="rId100"/>
    <p:sldId id="341" r:id="rId101"/>
    <p:sldId id="350" r:id="rId102"/>
    <p:sldId id="351" r:id="rId103"/>
    <p:sldId id="352" r:id="rId104"/>
    <p:sldId id="353" r:id="rId105"/>
    <p:sldId id="354" r:id="rId106"/>
    <p:sldId id="355" r:id="rId107"/>
    <p:sldId id="357" r:id="rId108"/>
    <p:sldId id="358" r:id="rId109"/>
    <p:sldId id="359" r:id="rId110"/>
    <p:sldId id="360" r:id="rId111"/>
    <p:sldId id="361" r:id="rId112"/>
  </p:sldIdLst>
  <p:sldSz cx="13004800" cy="9753600"/>
  <p:notesSz cx="6858000" cy="9144000"/>
  <p:defaultTextStyle>
    <a:lvl1pPr defTabSz="457200">
      <a:defRPr sz="1200">
        <a:latin typeface="+mj-lt"/>
        <a:ea typeface="+mj-ea"/>
        <a:cs typeface="+mj-cs"/>
        <a:sym typeface="Helvetica"/>
      </a:defRPr>
    </a:lvl1pPr>
    <a:lvl2pPr indent="228600" defTabSz="457200">
      <a:defRPr sz="1200">
        <a:latin typeface="+mj-lt"/>
        <a:ea typeface="+mj-ea"/>
        <a:cs typeface="+mj-cs"/>
        <a:sym typeface="Helvetica"/>
      </a:defRPr>
    </a:lvl2pPr>
    <a:lvl3pPr indent="457200" defTabSz="457200">
      <a:defRPr sz="1200">
        <a:latin typeface="+mj-lt"/>
        <a:ea typeface="+mj-ea"/>
        <a:cs typeface="+mj-cs"/>
        <a:sym typeface="Helvetica"/>
      </a:defRPr>
    </a:lvl3pPr>
    <a:lvl4pPr indent="685800" defTabSz="457200">
      <a:defRPr sz="1200">
        <a:latin typeface="+mj-lt"/>
        <a:ea typeface="+mj-ea"/>
        <a:cs typeface="+mj-cs"/>
        <a:sym typeface="Helvetica"/>
      </a:defRPr>
    </a:lvl4pPr>
    <a:lvl5pPr indent="914400" defTabSz="457200">
      <a:defRPr sz="1200">
        <a:latin typeface="+mj-lt"/>
        <a:ea typeface="+mj-ea"/>
        <a:cs typeface="+mj-cs"/>
        <a:sym typeface="Helvetica"/>
      </a:defRPr>
    </a:lvl5pPr>
    <a:lvl6pPr indent="1143000" defTabSz="457200">
      <a:defRPr sz="1200">
        <a:latin typeface="+mj-lt"/>
        <a:ea typeface="+mj-ea"/>
        <a:cs typeface="+mj-cs"/>
        <a:sym typeface="Helvetica"/>
      </a:defRPr>
    </a:lvl6pPr>
    <a:lvl7pPr indent="1371600" defTabSz="457200">
      <a:defRPr sz="1200">
        <a:latin typeface="+mj-lt"/>
        <a:ea typeface="+mj-ea"/>
        <a:cs typeface="+mj-cs"/>
        <a:sym typeface="Helvetica"/>
      </a:defRPr>
    </a:lvl7pPr>
    <a:lvl8pPr indent="1600200" defTabSz="457200">
      <a:defRPr sz="1200">
        <a:latin typeface="+mj-lt"/>
        <a:ea typeface="+mj-ea"/>
        <a:cs typeface="+mj-cs"/>
        <a:sym typeface="Helvetica"/>
      </a:defRPr>
    </a:lvl8pPr>
    <a:lvl9pPr indent="1828800" defTabSz="457200">
      <a:defRPr sz="1200"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D5C3"/>
    <a:srgbClr val="F9D159"/>
    <a:srgbClr val="328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EA"/>
          </a:solidFill>
        </a:fill>
      </a:tcStyle>
    </a:wholeTbl>
    <a:band2H>
      <a:tcTxStyle/>
      <a:tcStyle>
        <a:tcBdr/>
        <a:fill>
          <a:solidFill>
            <a:srgbClr val="E6E9F5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95CC4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95CC4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95CC4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5CA"/>
          </a:solidFill>
        </a:fill>
      </a:tcStyle>
    </a:wholeTbl>
    <a:band2H>
      <a:tcTxStyle/>
      <a:tcStyle>
        <a:tcBdr/>
        <a:fill>
          <a:solidFill>
            <a:srgbClr val="E7EB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87816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87816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87816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95CC4"/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95CC4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/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/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74"/>
    <p:restoredTop sz="94689"/>
  </p:normalViewPr>
  <p:slideViewPr>
    <p:cSldViewPr snapToGrid="0" snapToObjects="1">
      <p:cViewPr varScale="1">
        <p:scale>
          <a:sx n="53" d="100"/>
          <a:sy n="53" d="100"/>
        </p:scale>
        <p:origin x="208" y="44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1" d="100"/>
        <a:sy n="9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73491589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1pPr>
    <a:lvl2pPr indent="228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2pPr>
    <a:lvl3pPr indent="457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3pPr>
    <a:lvl4pPr indent="685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4pPr>
    <a:lvl5pPr indent="9144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5pPr>
    <a:lvl6pPr indent="11430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6pPr>
    <a:lvl7pPr indent="1371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7pPr>
    <a:lvl8pPr indent="1600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8pPr>
    <a:lvl9pPr indent="1828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270000" y="240861"/>
            <a:ext cx="10464800" cy="2464678"/>
          </a:xfrm>
          <a:prstGeom prst="rect">
            <a:avLst/>
          </a:prstGeom>
        </p:spPr>
        <p:txBody>
          <a:bodyPr lIns="50800" tIns="50800" rIns="50800" bIns="50800"/>
          <a:lstStyle>
            <a:lvl1pPr defTabSz="584200">
              <a:defRPr sz="8000">
                <a:uFill>
                  <a:solidFill/>
                </a:uFill>
                <a:latin typeface="Britannic Bold" panose="020B0903060703020204" pitchFamily="34" charset="77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uFillTx/>
              </a:defRPr>
            </a:pPr>
            <a:r>
              <a:rPr sz="8000" dirty="0" err="1">
                <a:uFill>
                  <a:solidFill/>
                </a:uFill>
              </a:rPr>
              <a:t>Texto</a:t>
            </a:r>
            <a:r>
              <a:rPr sz="8000" dirty="0">
                <a:uFill>
                  <a:solidFill/>
                </a:uFill>
              </a:rPr>
              <a:t> del </a:t>
            </a:r>
            <a:r>
              <a:rPr sz="8000" dirty="0" err="1">
                <a:uFill>
                  <a:solidFill/>
                </a:uFill>
              </a:rPr>
              <a:t>título</a:t>
            </a:r>
            <a:endParaRPr sz="8000" dirty="0">
              <a:uFill>
                <a:solidFill/>
              </a:uFill>
            </a:endParaRP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270000" y="2705537"/>
            <a:ext cx="10464800" cy="5841126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584200">
              <a:spcBef>
                <a:spcPts val="4200"/>
              </a:spcBef>
              <a:buSzTx/>
              <a:buFontTx/>
              <a:buNone/>
              <a:defRPr sz="3800">
                <a:solidFill>
                  <a:srgbClr val="328EC9"/>
                </a:solidFill>
                <a:uFill>
                  <a:solidFill/>
                </a:uFill>
                <a:latin typeface="+mn-lt"/>
                <a:ea typeface="+mn-ea"/>
                <a:cs typeface="+mn-cs"/>
                <a:sym typeface="Helvetica Light"/>
              </a:defRPr>
            </a:lvl1pPr>
            <a:lvl2pPr marL="0" indent="342900" defTabSz="584200">
              <a:spcBef>
                <a:spcPts val="4200"/>
              </a:spcBef>
              <a:buSzTx/>
              <a:buFontTx/>
              <a:buNone/>
              <a:defRPr sz="3800">
                <a:solidFill>
                  <a:srgbClr val="328EC9"/>
                </a:solidFill>
                <a:uFill>
                  <a:solidFill/>
                </a:uFill>
                <a:latin typeface="+mn-lt"/>
                <a:ea typeface="+mn-ea"/>
                <a:cs typeface="+mn-cs"/>
                <a:sym typeface="Helvetica Light"/>
              </a:defRPr>
            </a:lvl2pPr>
            <a:lvl3pPr marL="0" indent="685800" defTabSz="584200">
              <a:spcBef>
                <a:spcPts val="4200"/>
              </a:spcBef>
              <a:buSzTx/>
              <a:buFontTx/>
              <a:buNone/>
              <a:defRPr sz="3800">
                <a:solidFill>
                  <a:srgbClr val="328EC9"/>
                </a:solidFill>
                <a:uFill>
                  <a:solidFill/>
                </a:uFill>
                <a:latin typeface="+mn-lt"/>
                <a:ea typeface="+mn-ea"/>
                <a:cs typeface="+mn-cs"/>
                <a:sym typeface="Helvetica Light"/>
              </a:defRPr>
            </a:lvl3pPr>
            <a:lvl4pPr marL="0" indent="1028700" defTabSz="584200">
              <a:spcBef>
                <a:spcPts val="4200"/>
              </a:spcBef>
              <a:buSzTx/>
              <a:buFontTx/>
              <a:buNone/>
              <a:defRPr sz="3800">
                <a:solidFill>
                  <a:srgbClr val="328EC9"/>
                </a:solidFill>
                <a:uFill>
                  <a:solidFill/>
                </a:uFill>
                <a:latin typeface="+mn-lt"/>
                <a:ea typeface="+mn-ea"/>
                <a:cs typeface="+mn-cs"/>
                <a:sym typeface="Helvetica Light"/>
              </a:defRPr>
            </a:lvl4pPr>
            <a:lvl5pPr marL="0" indent="1371600" defTabSz="584200">
              <a:spcBef>
                <a:spcPts val="4200"/>
              </a:spcBef>
              <a:buSzTx/>
              <a:buFontTx/>
              <a:buNone/>
              <a:defRPr sz="3800">
                <a:solidFill>
                  <a:srgbClr val="328EC9"/>
                </a:solidFill>
                <a:uFill>
                  <a:solidFill/>
                </a:u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uFillTx/>
              </a:defRPr>
            </a:pPr>
            <a:r>
              <a:rPr sz="3800" dirty="0" err="1">
                <a:uFill>
                  <a:solidFill/>
                </a:uFill>
              </a:rPr>
              <a:t>Nivel</a:t>
            </a:r>
            <a:r>
              <a:rPr sz="3800" dirty="0">
                <a:uFill>
                  <a:solidFill/>
                </a:uFill>
              </a:rPr>
              <a:t> de </a:t>
            </a:r>
            <a:r>
              <a:rPr sz="3800" dirty="0" err="1">
                <a:uFill>
                  <a:solidFill/>
                </a:uFill>
              </a:rPr>
              <a:t>texto</a:t>
            </a:r>
            <a:r>
              <a:rPr sz="3800" dirty="0">
                <a:uFill>
                  <a:solidFill/>
                </a:uFill>
              </a:rPr>
              <a:t> 1</a:t>
            </a:r>
          </a:p>
          <a:p>
            <a:pPr lvl="1">
              <a:defRPr sz="1800">
                <a:uFillTx/>
              </a:defRPr>
            </a:pPr>
            <a:r>
              <a:rPr sz="3800" dirty="0" err="1">
                <a:uFill>
                  <a:solidFill/>
                </a:uFill>
              </a:rPr>
              <a:t>Nivel</a:t>
            </a:r>
            <a:r>
              <a:rPr sz="3800" dirty="0">
                <a:uFill>
                  <a:solidFill/>
                </a:uFill>
              </a:rPr>
              <a:t> de </a:t>
            </a:r>
            <a:r>
              <a:rPr sz="3800" dirty="0" err="1">
                <a:uFill>
                  <a:solidFill/>
                </a:uFill>
              </a:rPr>
              <a:t>texto</a:t>
            </a:r>
            <a:r>
              <a:rPr sz="3800" dirty="0">
                <a:uFill>
                  <a:solidFill/>
                </a:uFill>
              </a:rPr>
              <a:t> 2</a:t>
            </a:r>
          </a:p>
          <a:p>
            <a:pPr lvl="2">
              <a:defRPr sz="1800">
                <a:uFillTx/>
              </a:defRPr>
            </a:pPr>
            <a:r>
              <a:rPr sz="3800" dirty="0" err="1">
                <a:uFill>
                  <a:solidFill/>
                </a:uFill>
              </a:rPr>
              <a:t>Nivel</a:t>
            </a:r>
            <a:r>
              <a:rPr sz="3800" dirty="0">
                <a:uFill>
                  <a:solidFill/>
                </a:uFill>
              </a:rPr>
              <a:t> de </a:t>
            </a:r>
            <a:r>
              <a:rPr sz="3800" dirty="0" err="1">
                <a:uFill>
                  <a:solidFill/>
                </a:uFill>
              </a:rPr>
              <a:t>texto</a:t>
            </a:r>
            <a:r>
              <a:rPr sz="3800" dirty="0">
                <a:uFill>
                  <a:solidFill/>
                </a:uFill>
              </a:rPr>
              <a:t> 3</a:t>
            </a:r>
          </a:p>
          <a:p>
            <a:pPr lvl="3">
              <a:defRPr sz="1800">
                <a:uFillTx/>
              </a:defRPr>
            </a:pPr>
            <a:r>
              <a:rPr sz="3800" dirty="0" err="1">
                <a:uFill>
                  <a:solidFill/>
                </a:uFill>
              </a:rPr>
              <a:t>Nivel</a:t>
            </a:r>
            <a:r>
              <a:rPr sz="3800" dirty="0">
                <a:uFill>
                  <a:solidFill/>
                </a:uFill>
              </a:rPr>
              <a:t> de </a:t>
            </a:r>
            <a:r>
              <a:rPr sz="3800" dirty="0" err="1">
                <a:uFill>
                  <a:solidFill/>
                </a:uFill>
              </a:rPr>
              <a:t>texto</a:t>
            </a:r>
            <a:r>
              <a:rPr sz="3800" dirty="0">
                <a:uFill>
                  <a:solidFill/>
                </a:uFill>
              </a:rPr>
              <a:t> 4</a:t>
            </a:r>
          </a:p>
          <a:p>
            <a:pPr lvl="4">
              <a:defRPr sz="1800">
                <a:uFillTx/>
              </a:defRPr>
            </a:pPr>
            <a:r>
              <a:rPr sz="3800" dirty="0" err="1">
                <a:uFill>
                  <a:solidFill/>
                </a:uFill>
              </a:rPr>
              <a:t>Nivel</a:t>
            </a:r>
            <a:r>
              <a:rPr sz="3800" dirty="0">
                <a:uFill>
                  <a:solidFill/>
                </a:uFill>
              </a:rPr>
              <a:t> de </a:t>
            </a:r>
            <a:r>
              <a:rPr sz="3800" dirty="0" err="1">
                <a:uFill>
                  <a:solidFill/>
                </a:uFill>
              </a:rPr>
              <a:t>texto</a:t>
            </a:r>
            <a:r>
              <a:rPr sz="3800" dirty="0">
                <a:uFill>
                  <a:solidFill/>
                </a:uFill>
              </a:rPr>
              <a:t> 5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270000" y="240861"/>
            <a:ext cx="10464800" cy="2464678"/>
          </a:xfrm>
          <a:prstGeom prst="rect">
            <a:avLst/>
          </a:prstGeom>
        </p:spPr>
        <p:txBody>
          <a:bodyPr lIns="50800" tIns="50800" rIns="50800" bIns="50800"/>
          <a:lstStyle>
            <a:lvl1pPr defTabSz="584200">
              <a:defRPr sz="8000">
                <a:uFill>
                  <a:solidFill/>
                </a:u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uFillTx/>
              </a:defRPr>
            </a:pPr>
            <a:r>
              <a:rPr sz="8000" dirty="0" err="1">
                <a:uFill>
                  <a:solidFill/>
                </a:uFill>
              </a:rPr>
              <a:t>Texto</a:t>
            </a:r>
            <a:r>
              <a:rPr sz="8000" dirty="0">
                <a:uFill>
                  <a:solidFill/>
                </a:uFill>
              </a:rPr>
              <a:t> del </a:t>
            </a:r>
            <a:r>
              <a:rPr sz="8000" dirty="0" err="1">
                <a:uFill>
                  <a:solidFill/>
                </a:uFill>
              </a:rPr>
              <a:t>título</a:t>
            </a:r>
            <a:endParaRPr sz="8000" dirty="0">
              <a:uFill>
                <a:solidFill/>
              </a:uFill>
            </a:endParaRP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282700" y="2705537"/>
            <a:ext cx="5041900" cy="5841126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584200">
              <a:spcBef>
                <a:spcPts val="4200"/>
              </a:spcBef>
              <a:buSzTx/>
              <a:buFontTx/>
              <a:buNone/>
              <a:defRPr sz="3800">
                <a:uFill>
                  <a:solidFill/>
                </a:uFill>
                <a:latin typeface="+mn-lt"/>
                <a:ea typeface="+mn-ea"/>
                <a:cs typeface="+mn-cs"/>
                <a:sym typeface="Helvetica Light"/>
              </a:defRPr>
            </a:lvl1pPr>
            <a:lvl2pPr marL="0" indent="342900" defTabSz="584200">
              <a:spcBef>
                <a:spcPts val="4200"/>
              </a:spcBef>
              <a:buSzTx/>
              <a:buFontTx/>
              <a:buNone/>
              <a:defRPr sz="3800">
                <a:uFill>
                  <a:solidFill/>
                </a:uFill>
                <a:latin typeface="+mn-lt"/>
                <a:ea typeface="+mn-ea"/>
                <a:cs typeface="+mn-cs"/>
                <a:sym typeface="Helvetica Light"/>
              </a:defRPr>
            </a:lvl2pPr>
            <a:lvl3pPr marL="0" indent="685800" defTabSz="584200">
              <a:spcBef>
                <a:spcPts val="4200"/>
              </a:spcBef>
              <a:buSzTx/>
              <a:buFontTx/>
              <a:buNone/>
              <a:defRPr sz="3800">
                <a:uFill>
                  <a:solidFill/>
                </a:uFill>
                <a:latin typeface="+mn-lt"/>
                <a:ea typeface="+mn-ea"/>
                <a:cs typeface="+mn-cs"/>
                <a:sym typeface="Helvetica Light"/>
              </a:defRPr>
            </a:lvl3pPr>
            <a:lvl4pPr marL="0" indent="1028700" defTabSz="584200">
              <a:spcBef>
                <a:spcPts val="4200"/>
              </a:spcBef>
              <a:buSzTx/>
              <a:buFontTx/>
              <a:buNone/>
              <a:defRPr sz="3800">
                <a:uFill>
                  <a:solidFill/>
                </a:uFill>
                <a:latin typeface="+mn-lt"/>
                <a:ea typeface="+mn-ea"/>
                <a:cs typeface="+mn-cs"/>
                <a:sym typeface="Helvetica Light"/>
              </a:defRPr>
            </a:lvl4pPr>
            <a:lvl5pPr marL="0" indent="1371600" defTabSz="584200">
              <a:spcBef>
                <a:spcPts val="4200"/>
              </a:spcBef>
              <a:buSzTx/>
              <a:buFontTx/>
              <a:buNone/>
              <a:defRPr sz="3800">
                <a:uFill>
                  <a:solidFill/>
                </a:u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Nivel de texto 1</a:t>
            </a: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Nivel de texto 2</a:t>
            </a:r>
          </a:p>
          <a:p>
            <a:pPr lvl="2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Nivel de texto 3</a:t>
            </a:r>
          </a:p>
          <a:p>
            <a:pPr lvl="3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Nivel de texto 4</a:t>
            </a:r>
          </a:p>
          <a:p>
            <a:pPr lvl="4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Nivel de texto 5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 flipH="1">
            <a:off x="12462933" y="0"/>
            <a:ext cx="1" cy="9753601"/>
          </a:xfrm>
          <a:prstGeom prst="line">
            <a:avLst/>
          </a:prstGeom>
          <a:ln w="50800">
            <a:solidFill>
              <a:srgbClr val="EBEBEB">
                <a:alpha val="93000"/>
              </a:srgbClr>
            </a:solidFill>
            <a:round/>
          </a:ln>
        </p:spPr>
        <p:txBody>
          <a:bodyPr lIns="65023" tIns="65023" rIns="65023" bIns="65023"/>
          <a:lstStyle/>
          <a:p>
            <a:pPr lvl="0">
              <a:defRPr sz="1600"/>
            </a:pPr>
            <a:endParaRPr/>
          </a:p>
        </p:txBody>
      </p:sp>
      <p:sp>
        <p:nvSpPr>
          <p:cNvPr id="23" name="Shape 23"/>
          <p:cNvSpPr/>
          <p:nvPr/>
        </p:nvSpPr>
        <p:spPr>
          <a:xfrm flipH="1">
            <a:off x="108373" y="0"/>
            <a:ext cx="1" cy="9753601"/>
          </a:xfrm>
          <a:prstGeom prst="line">
            <a:avLst/>
          </a:prstGeom>
          <a:ln w="76200">
            <a:solidFill>
              <a:srgbClr val="EBEBEB"/>
            </a:solidFill>
            <a:round/>
          </a:ln>
        </p:spPr>
        <p:txBody>
          <a:bodyPr lIns="65023" tIns="65023" rIns="65023" bIns="65023"/>
          <a:lstStyle/>
          <a:p>
            <a:pPr lvl="0">
              <a:defRPr sz="1600"/>
            </a:pPr>
            <a:endParaRPr/>
          </a:p>
        </p:txBody>
      </p:sp>
      <p:sp>
        <p:nvSpPr>
          <p:cNvPr id="24" name="Shape 24"/>
          <p:cNvSpPr/>
          <p:nvPr/>
        </p:nvSpPr>
        <p:spPr>
          <a:xfrm flipH="1">
            <a:off x="12788053" y="0"/>
            <a:ext cx="1" cy="9753601"/>
          </a:xfrm>
          <a:prstGeom prst="line">
            <a:avLst/>
          </a:prstGeom>
          <a:ln w="25400">
            <a:solidFill>
              <a:srgbClr val="DDDDDD"/>
            </a:solidFill>
            <a:round/>
          </a:ln>
        </p:spPr>
        <p:txBody>
          <a:bodyPr lIns="65023" tIns="65023" rIns="65023" bIns="65023"/>
          <a:lstStyle/>
          <a:p>
            <a:pPr lvl="0">
              <a:defRPr sz="1600"/>
            </a:pPr>
            <a:endParaRPr/>
          </a:p>
        </p:txBody>
      </p:sp>
      <p:sp>
        <p:nvSpPr>
          <p:cNvPr id="25" name="Shape 25"/>
          <p:cNvSpPr/>
          <p:nvPr/>
        </p:nvSpPr>
        <p:spPr>
          <a:xfrm>
            <a:off x="12571307" y="0"/>
            <a:ext cx="433494" cy="9753600"/>
          </a:xfrm>
          <a:prstGeom prst="rect">
            <a:avLst/>
          </a:prstGeom>
          <a:solidFill>
            <a:srgbClr val="EBEBEB">
              <a:alpha val="8700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lvl="0" algn="ctr" defTabSz="914400">
              <a:defRPr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26" name="Shape 26"/>
          <p:cNvSpPr/>
          <p:nvPr/>
        </p:nvSpPr>
        <p:spPr>
          <a:xfrm flipH="1">
            <a:off x="12679680" y="0"/>
            <a:ext cx="1" cy="9753601"/>
          </a:xfrm>
          <a:prstGeom prst="line">
            <a:avLst/>
          </a:prstGeom>
          <a:ln w="12700">
            <a:solidFill>
              <a:srgbClr val="DDDDDD"/>
            </a:solidFill>
            <a:round/>
          </a:ln>
        </p:spPr>
        <p:txBody>
          <a:bodyPr lIns="65023" tIns="65023" rIns="65023" bIns="65023"/>
          <a:lstStyle/>
          <a:p>
            <a:pPr lvl="0">
              <a:defRPr sz="1600"/>
            </a:pPr>
            <a:endParaRPr/>
          </a:p>
        </p:txBody>
      </p:sp>
      <p:sp>
        <p:nvSpPr>
          <p:cNvPr id="27" name="Shape 27"/>
          <p:cNvSpPr/>
          <p:nvPr/>
        </p:nvSpPr>
        <p:spPr>
          <a:xfrm>
            <a:off x="11600281" y="8127999"/>
            <a:ext cx="780289" cy="780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DDDDDD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lvl="0" algn="ctr" defTabSz="914400">
              <a:defRPr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650240" y="-1"/>
            <a:ext cx="10620587" cy="2016197"/>
          </a:xfrm>
          <a:prstGeom prst="rect">
            <a:avLst/>
          </a:prstGeom>
        </p:spPr>
        <p:txBody>
          <a:bodyPr anchor="b"/>
          <a:lstStyle>
            <a:lvl1pPr algn="l" defTabSz="914400">
              <a:defRPr sz="4200" cap="small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lvl="0">
              <a:defRPr sz="1800" cap="none"/>
            </a:pPr>
            <a:r>
              <a:rPr sz="4200" cap="small"/>
              <a:t>Texto del título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xfrm>
            <a:off x="11561267" y="8321005"/>
            <a:ext cx="866987" cy="409449"/>
          </a:xfrm>
          <a:prstGeom prst="rect">
            <a:avLst/>
          </a:prstGeom>
        </p:spPr>
        <p:txBody>
          <a:bodyPr/>
          <a:lstStyle>
            <a:lvl1pPr algn="ctr" defTabSz="914400">
              <a:defRPr sz="18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xfrm>
            <a:off x="650239" y="2275840"/>
            <a:ext cx="5201922" cy="7477760"/>
          </a:xfrm>
          <a:prstGeom prst="rect">
            <a:avLst/>
          </a:prstGeom>
        </p:spPr>
        <p:txBody>
          <a:bodyPr/>
          <a:lstStyle>
            <a:lvl1pPr marL="388620" indent="-388620" defTabSz="914400">
              <a:spcBef>
                <a:spcPts val="600"/>
              </a:spcBef>
              <a:buClr>
                <a:srgbClr val="DDDDDD"/>
              </a:buClr>
              <a:buSzPct val="70000"/>
              <a:buFont typeface="Wingdings"/>
              <a:buChar char="○"/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809897" indent="-444137" defTabSz="914400">
              <a:spcBef>
                <a:spcPts val="600"/>
              </a:spcBef>
              <a:buClr>
                <a:srgbClr val="DDDDDD"/>
              </a:buClr>
              <a:buSzPct val="80000"/>
              <a:buFont typeface="Wingdings"/>
              <a:buChar char="●"/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076960" indent="-345440" defTabSz="914400">
              <a:spcBef>
                <a:spcPts val="600"/>
              </a:spcBef>
              <a:buClr>
                <a:srgbClr val="DDDDDD"/>
              </a:buClr>
              <a:buSzPct val="60000"/>
              <a:buFont typeface="Wingdings"/>
              <a:buChar char="○"/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51280" indent="-345440" defTabSz="914400">
              <a:spcBef>
                <a:spcPts val="600"/>
              </a:spcBef>
              <a:buClr>
                <a:srgbClr val="DDDDDD"/>
              </a:buClr>
              <a:buSzPct val="60000"/>
              <a:buFont typeface="Wingdings"/>
              <a:buChar char="○"/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668779" indent="-388619" defTabSz="914400">
              <a:spcBef>
                <a:spcPts val="600"/>
              </a:spcBef>
              <a:buClr>
                <a:srgbClr val="DDDDDD"/>
              </a:buClr>
              <a:buSzPct val="68000"/>
              <a:buFont typeface="Wingdings"/>
              <a:buChar char="●"/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pPr lvl="0">
              <a:defRPr sz="1800"/>
            </a:pPr>
            <a:r>
              <a:rPr sz="3400"/>
              <a:t>Nivel de texto 1</a:t>
            </a:r>
          </a:p>
          <a:p>
            <a:pPr lvl="1">
              <a:defRPr sz="1800"/>
            </a:pPr>
            <a:r>
              <a:rPr sz="3400"/>
              <a:t>Nivel de texto 2</a:t>
            </a:r>
          </a:p>
          <a:p>
            <a:pPr lvl="2">
              <a:defRPr sz="1800"/>
            </a:pPr>
            <a:r>
              <a:rPr sz="3400"/>
              <a:t>Nivel de texto 3</a:t>
            </a:r>
          </a:p>
          <a:p>
            <a:pPr lvl="3">
              <a:defRPr sz="1800"/>
            </a:pPr>
            <a:r>
              <a:rPr sz="3400"/>
              <a:t>Nivel de texto 4</a:t>
            </a:r>
          </a:p>
          <a:p>
            <a:pPr lvl="4">
              <a:defRPr sz="1800"/>
            </a:pPr>
            <a:r>
              <a:rPr sz="3400"/>
              <a:t>Nivel de texto 5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 flipH="1">
            <a:off x="12462933" y="0"/>
            <a:ext cx="1" cy="9753601"/>
          </a:xfrm>
          <a:prstGeom prst="line">
            <a:avLst/>
          </a:prstGeom>
          <a:ln w="50800">
            <a:solidFill>
              <a:srgbClr val="EBEBEB">
                <a:alpha val="93000"/>
              </a:srgbClr>
            </a:solidFill>
            <a:round/>
          </a:ln>
        </p:spPr>
        <p:txBody>
          <a:bodyPr lIns="65023" tIns="65023" rIns="65023" bIns="65023"/>
          <a:lstStyle/>
          <a:p>
            <a:pPr lvl="0">
              <a:defRPr sz="1600"/>
            </a:pPr>
            <a:endParaRPr/>
          </a:p>
        </p:txBody>
      </p:sp>
      <p:sp>
        <p:nvSpPr>
          <p:cNvPr id="33" name="Shape 33"/>
          <p:cNvSpPr/>
          <p:nvPr/>
        </p:nvSpPr>
        <p:spPr>
          <a:xfrm flipH="1">
            <a:off x="108373" y="0"/>
            <a:ext cx="1" cy="9753601"/>
          </a:xfrm>
          <a:prstGeom prst="line">
            <a:avLst/>
          </a:prstGeom>
          <a:ln w="76200">
            <a:solidFill>
              <a:srgbClr val="EBEBEB"/>
            </a:solidFill>
            <a:round/>
          </a:ln>
        </p:spPr>
        <p:txBody>
          <a:bodyPr lIns="65023" tIns="65023" rIns="65023" bIns="65023"/>
          <a:lstStyle/>
          <a:p>
            <a:pPr lvl="0">
              <a:defRPr sz="1600"/>
            </a:pPr>
            <a:endParaRPr/>
          </a:p>
        </p:txBody>
      </p:sp>
      <p:sp>
        <p:nvSpPr>
          <p:cNvPr id="34" name="Shape 34"/>
          <p:cNvSpPr/>
          <p:nvPr/>
        </p:nvSpPr>
        <p:spPr>
          <a:xfrm flipH="1">
            <a:off x="12788053" y="0"/>
            <a:ext cx="1" cy="9753601"/>
          </a:xfrm>
          <a:prstGeom prst="line">
            <a:avLst/>
          </a:prstGeom>
          <a:ln w="25400">
            <a:solidFill>
              <a:srgbClr val="DDDDDD"/>
            </a:solidFill>
            <a:round/>
          </a:ln>
        </p:spPr>
        <p:txBody>
          <a:bodyPr lIns="65023" tIns="65023" rIns="65023" bIns="65023"/>
          <a:lstStyle/>
          <a:p>
            <a:pPr lvl="0">
              <a:defRPr sz="1600"/>
            </a:pPr>
            <a:endParaRPr/>
          </a:p>
        </p:txBody>
      </p:sp>
      <p:sp>
        <p:nvSpPr>
          <p:cNvPr id="35" name="Shape 35"/>
          <p:cNvSpPr/>
          <p:nvPr/>
        </p:nvSpPr>
        <p:spPr>
          <a:xfrm>
            <a:off x="12571307" y="0"/>
            <a:ext cx="433494" cy="9753600"/>
          </a:xfrm>
          <a:prstGeom prst="rect">
            <a:avLst/>
          </a:prstGeom>
          <a:solidFill>
            <a:srgbClr val="EBEBEB">
              <a:alpha val="87000"/>
            </a:srgbClr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lvl="0" algn="ctr" defTabSz="914400">
              <a:defRPr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36" name="Shape 36"/>
          <p:cNvSpPr/>
          <p:nvPr/>
        </p:nvSpPr>
        <p:spPr>
          <a:xfrm flipH="1">
            <a:off x="12679680" y="0"/>
            <a:ext cx="1" cy="9753601"/>
          </a:xfrm>
          <a:prstGeom prst="line">
            <a:avLst/>
          </a:prstGeom>
          <a:ln w="12700">
            <a:solidFill>
              <a:srgbClr val="DDDDDD"/>
            </a:solidFill>
            <a:round/>
          </a:ln>
        </p:spPr>
        <p:txBody>
          <a:bodyPr lIns="65023" tIns="65023" rIns="65023" bIns="65023"/>
          <a:lstStyle/>
          <a:p>
            <a:pPr lvl="0">
              <a:defRPr sz="1600"/>
            </a:pPr>
            <a:endParaRPr/>
          </a:p>
        </p:txBody>
      </p:sp>
      <p:sp>
        <p:nvSpPr>
          <p:cNvPr id="37" name="Shape 37"/>
          <p:cNvSpPr/>
          <p:nvPr/>
        </p:nvSpPr>
        <p:spPr>
          <a:xfrm>
            <a:off x="11600281" y="8127999"/>
            <a:ext cx="780289" cy="780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DDDDDD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lvl="0" algn="ctr" defTabSz="914400">
              <a:defRPr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650240" y="-1"/>
            <a:ext cx="10620587" cy="2016197"/>
          </a:xfrm>
          <a:prstGeom prst="rect">
            <a:avLst/>
          </a:prstGeom>
        </p:spPr>
        <p:txBody>
          <a:bodyPr anchor="b"/>
          <a:lstStyle>
            <a:lvl1pPr algn="l" defTabSz="914400">
              <a:defRPr sz="4200" cap="small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lvl="0">
              <a:defRPr sz="1800" cap="none"/>
            </a:pPr>
            <a:r>
              <a:rPr sz="4200" cap="small"/>
              <a:t>Texto del título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650240" y="2275840"/>
            <a:ext cx="10620587" cy="7477760"/>
          </a:xfrm>
          <a:prstGeom prst="rect">
            <a:avLst/>
          </a:prstGeom>
        </p:spPr>
        <p:txBody>
          <a:bodyPr/>
          <a:lstStyle>
            <a:lvl1pPr marL="388620" indent="-388620" defTabSz="914400">
              <a:spcBef>
                <a:spcPts val="600"/>
              </a:spcBef>
              <a:buClr>
                <a:srgbClr val="DDDDDD"/>
              </a:buClr>
              <a:buSzPct val="70000"/>
              <a:buFont typeface="Wingdings"/>
              <a:buChar char="○"/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809897" indent="-444137" defTabSz="914400">
              <a:spcBef>
                <a:spcPts val="600"/>
              </a:spcBef>
              <a:buClr>
                <a:srgbClr val="DDDDDD"/>
              </a:buClr>
              <a:buSzPct val="80000"/>
              <a:buFont typeface="Wingdings"/>
              <a:buChar char="●"/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076960" indent="-345440" defTabSz="914400">
              <a:spcBef>
                <a:spcPts val="600"/>
              </a:spcBef>
              <a:buClr>
                <a:srgbClr val="DDDDDD"/>
              </a:buClr>
              <a:buSzPct val="60000"/>
              <a:buFont typeface="Wingdings"/>
              <a:buChar char="○"/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51280" indent="-345440" defTabSz="914400">
              <a:spcBef>
                <a:spcPts val="600"/>
              </a:spcBef>
              <a:buClr>
                <a:srgbClr val="DDDDDD"/>
              </a:buClr>
              <a:buSzPct val="60000"/>
              <a:buFont typeface="Wingdings"/>
              <a:buChar char="○"/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668779" indent="-388619" defTabSz="914400">
              <a:spcBef>
                <a:spcPts val="600"/>
              </a:spcBef>
              <a:buClr>
                <a:srgbClr val="DDDDDD"/>
              </a:buClr>
              <a:buSzPct val="68000"/>
              <a:buFont typeface="Wingdings"/>
              <a:buChar char="●"/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pPr lvl="0">
              <a:defRPr sz="1800"/>
            </a:pPr>
            <a:r>
              <a:rPr sz="3400"/>
              <a:t>Nivel de texto 1</a:t>
            </a:r>
          </a:p>
          <a:p>
            <a:pPr lvl="1">
              <a:defRPr sz="1800"/>
            </a:pPr>
            <a:r>
              <a:rPr sz="3400"/>
              <a:t>Nivel de texto 2</a:t>
            </a:r>
          </a:p>
          <a:p>
            <a:pPr lvl="2">
              <a:defRPr sz="1800"/>
            </a:pPr>
            <a:r>
              <a:rPr sz="3400"/>
              <a:t>Nivel de texto 3</a:t>
            </a:r>
          </a:p>
          <a:p>
            <a:pPr lvl="3">
              <a:defRPr sz="1800"/>
            </a:pPr>
            <a:r>
              <a:rPr sz="3400"/>
              <a:t>Nivel de texto 4</a:t>
            </a:r>
          </a:p>
          <a:p>
            <a:pPr lvl="4">
              <a:defRPr sz="1800"/>
            </a:pPr>
            <a:r>
              <a:rPr sz="3400"/>
              <a:t>Nivel de texto 5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xfrm>
            <a:off x="11561267" y="8321005"/>
            <a:ext cx="866987" cy="409449"/>
          </a:xfrm>
          <a:prstGeom prst="rect">
            <a:avLst/>
          </a:prstGeom>
        </p:spPr>
        <p:txBody>
          <a:bodyPr/>
          <a:lstStyle>
            <a:lvl1pPr algn="ctr" defTabSz="914400">
              <a:defRPr sz="18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975359" y="2623537"/>
            <a:ext cx="11054082" cy="290350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200"/>
              <a:t>Texto del título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idx="1"/>
          </p:nvPr>
        </p:nvSpPr>
        <p:spPr>
          <a:xfrm>
            <a:off x="1950720" y="5527039"/>
            <a:ext cx="9103360" cy="422656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888888"/>
                </a:solid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888888"/>
                </a:solid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888888"/>
                </a:solid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888888"/>
                </a:solid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888888"/>
                </a:solidFill>
              </a:rPr>
              <a:t>Nivel de texto 5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200"/>
              <a:t>Texto del título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Nivel de texto 1</a:t>
            </a:r>
          </a:p>
          <a:p>
            <a:pPr lvl="1">
              <a:defRPr sz="1800"/>
            </a:pPr>
            <a:r>
              <a:rPr sz="4400"/>
              <a:t>Nivel de texto 2</a:t>
            </a:r>
          </a:p>
          <a:p>
            <a:pPr lvl="2">
              <a:defRPr sz="1800"/>
            </a:pPr>
            <a:r>
              <a:rPr sz="4400"/>
              <a:t>Nivel de texto 3</a:t>
            </a:r>
          </a:p>
          <a:p>
            <a:pPr lvl="3">
              <a:defRPr sz="1800"/>
            </a:pPr>
            <a:r>
              <a:rPr sz="4400"/>
              <a:t>Nivel de texto 4</a:t>
            </a:r>
          </a:p>
          <a:p>
            <a:pPr lvl="4">
              <a:defRPr sz="1800"/>
            </a:pPr>
            <a:r>
              <a:rPr sz="4400"/>
              <a:t>Nivel de texto 5</a:t>
            </a:r>
          </a:p>
        </p:txBody>
      </p:sp>
      <p:sp>
        <p:nvSpPr>
          <p:cNvPr id="48" name="Shape 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xfrm>
            <a:off x="650239" y="130952"/>
            <a:ext cx="11704322" cy="21448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200"/>
              <a:t>Texto del título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50239" y="130952"/>
            <a:ext cx="11704322" cy="2144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 anchor="ctr">
            <a:normAutofit/>
          </a:bodyPr>
          <a:lstStyle/>
          <a:p>
            <a:pPr lvl="0">
              <a:defRPr sz="1800"/>
            </a:pPr>
            <a:r>
              <a:rPr sz="6200" dirty="0" err="1"/>
              <a:t>Texto</a:t>
            </a:r>
            <a:r>
              <a:rPr sz="6200" dirty="0"/>
              <a:t> del </a:t>
            </a:r>
            <a:r>
              <a:rPr sz="6200" dirty="0" err="1"/>
              <a:t>título</a:t>
            </a:r>
            <a:endParaRPr sz="6200" dirty="0"/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50239" y="2275839"/>
            <a:ext cx="11704322" cy="7477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normAutofit/>
          </a:bodyPr>
          <a:lstStyle/>
          <a:p>
            <a:pPr lvl="0">
              <a:defRPr sz="1800"/>
            </a:pPr>
            <a:r>
              <a:rPr sz="4400" dirty="0" err="1"/>
              <a:t>Nivel</a:t>
            </a:r>
            <a:r>
              <a:rPr sz="4400" dirty="0"/>
              <a:t> de </a:t>
            </a:r>
            <a:r>
              <a:rPr sz="4400" dirty="0" err="1"/>
              <a:t>texto</a:t>
            </a:r>
            <a:r>
              <a:rPr sz="4400" dirty="0"/>
              <a:t> 1</a:t>
            </a:r>
          </a:p>
          <a:p>
            <a:pPr lvl="1">
              <a:defRPr sz="1800"/>
            </a:pPr>
            <a:r>
              <a:rPr sz="4400" dirty="0" err="1"/>
              <a:t>Nivel</a:t>
            </a:r>
            <a:r>
              <a:rPr sz="4400" dirty="0"/>
              <a:t> de </a:t>
            </a:r>
            <a:r>
              <a:rPr sz="4400" dirty="0" err="1"/>
              <a:t>texto</a:t>
            </a:r>
            <a:r>
              <a:rPr sz="4400" dirty="0"/>
              <a:t> 2</a:t>
            </a:r>
          </a:p>
          <a:p>
            <a:pPr lvl="2">
              <a:defRPr sz="1800"/>
            </a:pPr>
            <a:r>
              <a:rPr sz="4400" dirty="0" err="1"/>
              <a:t>Nivel</a:t>
            </a:r>
            <a:r>
              <a:rPr sz="4400" dirty="0"/>
              <a:t> de </a:t>
            </a:r>
            <a:r>
              <a:rPr sz="4400" dirty="0" err="1"/>
              <a:t>texto</a:t>
            </a:r>
            <a:r>
              <a:rPr sz="4400" dirty="0"/>
              <a:t> 3</a:t>
            </a:r>
          </a:p>
          <a:p>
            <a:pPr lvl="3">
              <a:defRPr sz="1800"/>
            </a:pPr>
            <a:r>
              <a:rPr sz="4400" dirty="0" err="1"/>
              <a:t>Nivel</a:t>
            </a:r>
            <a:r>
              <a:rPr sz="4400" dirty="0"/>
              <a:t> de </a:t>
            </a:r>
            <a:r>
              <a:rPr sz="4400" dirty="0" err="1"/>
              <a:t>texto</a:t>
            </a:r>
            <a:r>
              <a:rPr sz="4400" dirty="0"/>
              <a:t> 4</a:t>
            </a:r>
          </a:p>
          <a:p>
            <a:pPr lvl="4">
              <a:defRPr sz="1800"/>
            </a:pPr>
            <a:r>
              <a:rPr sz="4400" dirty="0" err="1"/>
              <a:t>Nivel</a:t>
            </a:r>
            <a:r>
              <a:rPr sz="4400" dirty="0"/>
              <a:t> de </a:t>
            </a:r>
            <a:r>
              <a:rPr sz="4400" dirty="0" err="1"/>
              <a:t>texto</a:t>
            </a:r>
            <a:r>
              <a:rPr sz="4400" dirty="0"/>
              <a:t>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9320107" y="9114112"/>
            <a:ext cx="3034454" cy="371349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 anchor="ctr">
            <a:spAutoFit/>
          </a:bodyPr>
          <a:lstStyle>
            <a:lvl1pPr algn="r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ransition spd="med"/>
  <p:txStyles>
    <p:titleStyle>
      <a:lvl1pPr algn="ctr" defTabSz="457200">
        <a:defRPr sz="6200">
          <a:solidFill>
            <a:srgbClr val="328EC9"/>
          </a:solidFill>
          <a:latin typeface="Britannic Bold" panose="020B0903060703020204" pitchFamily="34" charset="77"/>
          <a:ea typeface="Britannic Bold" panose="020B0903060703020204" pitchFamily="34" charset="77"/>
          <a:cs typeface="Calibri"/>
          <a:sym typeface="Calibri"/>
        </a:defRPr>
      </a:lvl1pPr>
      <a:lvl2pPr algn="ctr" defTabSz="457200">
        <a:defRPr sz="6200">
          <a:latin typeface="Calibri"/>
          <a:ea typeface="Calibri"/>
          <a:cs typeface="Calibri"/>
          <a:sym typeface="Calibri"/>
        </a:defRPr>
      </a:lvl2pPr>
      <a:lvl3pPr algn="ctr" defTabSz="457200">
        <a:defRPr sz="6200">
          <a:latin typeface="Calibri"/>
          <a:ea typeface="Calibri"/>
          <a:cs typeface="Calibri"/>
          <a:sym typeface="Calibri"/>
        </a:defRPr>
      </a:lvl3pPr>
      <a:lvl4pPr algn="ctr" defTabSz="457200">
        <a:defRPr sz="6200">
          <a:latin typeface="Calibri"/>
          <a:ea typeface="Calibri"/>
          <a:cs typeface="Calibri"/>
          <a:sym typeface="Calibri"/>
        </a:defRPr>
      </a:lvl4pPr>
      <a:lvl5pPr algn="ctr" defTabSz="457200">
        <a:defRPr sz="6200">
          <a:latin typeface="Calibri"/>
          <a:ea typeface="Calibri"/>
          <a:cs typeface="Calibri"/>
          <a:sym typeface="Calibri"/>
        </a:defRPr>
      </a:lvl5pPr>
      <a:lvl6pPr algn="ctr" defTabSz="457200">
        <a:defRPr sz="6200">
          <a:latin typeface="Calibri"/>
          <a:ea typeface="Calibri"/>
          <a:cs typeface="Calibri"/>
          <a:sym typeface="Calibri"/>
        </a:defRPr>
      </a:lvl6pPr>
      <a:lvl7pPr algn="ctr" defTabSz="457200">
        <a:defRPr sz="6200">
          <a:latin typeface="Calibri"/>
          <a:ea typeface="Calibri"/>
          <a:cs typeface="Calibri"/>
          <a:sym typeface="Calibri"/>
        </a:defRPr>
      </a:lvl7pPr>
      <a:lvl8pPr algn="ctr" defTabSz="457200">
        <a:defRPr sz="6200">
          <a:latin typeface="Calibri"/>
          <a:ea typeface="Calibri"/>
          <a:cs typeface="Calibri"/>
          <a:sym typeface="Calibri"/>
        </a:defRPr>
      </a:lvl8pPr>
      <a:lvl9pPr algn="ctr" defTabSz="457200">
        <a:defRPr sz="6200">
          <a:latin typeface="Calibri"/>
          <a:ea typeface="Calibri"/>
          <a:cs typeface="Calibri"/>
          <a:sym typeface="Calibri"/>
        </a:defRPr>
      </a:lvl9pPr>
    </p:titleStyle>
    <p:bodyStyle>
      <a:lvl1pPr marL="471487" indent="-471487" defTabSz="457200">
        <a:spcBef>
          <a:spcPts val="700"/>
        </a:spcBef>
        <a:buClr>
          <a:schemeClr val="accent6"/>
        </a:buClr>
        <a:buSzPct val="100000"/>
        <a:buFont typeface="Arial"/>
        <a:buChar char="•"/>
        <a:defRPr sz="4400" b="0" i="0">
          <a:solidFill>
            <a:srgbClr val="328EC9"/>
          </a:solidFill>
          <a:latin typeface="Century Gothic" panose="020B0502020202020204" pitchFamily="34" charset="0"/>
          <a:ea typeface="Century Gothic" panose="020B0502020202020204" pitchFamily="34" charset="0"/>
          <a:cs typeface="Calibri"/>
          <a:sym typeface="Calibri"/>
        </a:defRPr>
      </a:lvl1pPr>
      <a:lvl2pPr marL="906235" indent="-449035" defTabSz="457200">
        <a:spcBef>
          <a:spcPts val="700"/>
        </a:spcBef>
        <a:buClr>
          <a:schemeClr val="accent6"/>
        </a:buClr>
        <a:buSzPct val="100000"/>
        <a:buFont typeface="Arial"/>
        <a:buChar char="–"/>
        <a:defRPr sz="4400" b="0" i="0">
          <a:solidFill>
            <a:srgbClr val="328EC9"/>
          </a:solidFill>
          <a:latin typeface="Century Gothic" panose="020B0502020202020204" pitchFamily="34" charset="0"/>
          <a:ea typeface="Century Gothic" panose="020B0502020202020204" pitchFamily="34" charset="0"/>
          <a:cs typeface="Calibri"/>
          <a:sym typeface="Calibri"/>
        </a:defRPr>
      </a:lvl2pPr>
      <a:lvl3pPr marL="1333500" indent="-419100" defTabSz="457200">
        <a:spcBef>
          <a:spcPts val="700"/>
        </a:spcBef>
        <a:buClr>
          <a:schemeClr val="accent6"/>
        </a:buClr>
        <a:buSzPct val="100000"/>
        <a:buFont typeface="Arial"/>
        <a:buChar char="•"/>
        <a:defRPr sz="4400" b="0" i="0">
          <a:solidFill>
            <a:srgbClr val="328EC9"/>
          </a:solidFill>
          <a:latin typeface="Century Gothic" panose="020B0502020202020204" pitchFamily="34" charset="0"/>
          <a:ea typeface="Century Gothic" panose="020B0502020202020204" pitchFamily="34" charset="0"/>
          <a:cs typeface="Calibri"/>
          <a:sym typeface="Calibri"/>
        </a:defRPr>
      </a:lvl3pPr>
      <a:lvl4pPr marL="1874520" indent="-502920" defTabSz="457200">
        <a:spcBef>
          <a:spcPts val="700"/>
        </a:spcBef>
        <a:buClr>
          <a:schemeClr val="accent6"/>
        </a:buClr>
        <a:buSzPct val="100000"/>
        <a:buFont typeface="Arial"/>
        <a:buChar char="–"/>
        <a:defRPr sz="4400" b="0" i="0">
          <a:solidFill>
            <a:srgbClr val="328EC9"/>
          </a:solidFill>
          <a:latin typeface="Century Gothic" panose="020B0502020202020204" pitchFamily="34" charset="0"/>
          <a:ea typeface="Century Gothic" panose="020B0502020202020204" pitchFamily="34" charset="0"/>
          <a:cs typeface="Calibri"/>
          <a:sym typeface="Calibri"/>
        </a:defRPr>
      </a:lvl4pPr>
      <a:lvl5pPr marL="2331720" indent="-502920" defTabSz="457200">
        <a:spcBef>
          <a:spcPts val="700"/>
        </a:spcBef>
        <a:buClr>
          <a:schemeClr val="accent6"/>
        </a:buClr>
        <a:buSzPct val="100000"/>
        <a:buFont typeface="Arial"/>
        <a:buChar char="»"/>
        <a:defRPr sz="4400" b="0" i="0">
          <a:solidFill>
            <a:srgbClr val="328EC9"/>
          </a:solidFill>
          <a:latin typeface="Century Gothic" panose="020B0502020202020204" pitchFamily="34" charset="0"/>
          <a:ea typeface="Century Gothic" panose="020B0502020202020204" pitchFamily="34" charset="0"/>
          <a:cs typeface="Calibri"/>
          <a:sym typeface="Calibri"/>
        </a:defRPr>
      </a:lvl5pPr>
      <a:lvl6pPr marL="2788920" indent="-502920" defTabSz="457200">
        <a:spcBef>
          <a:spcPts val="700"/>
        </a:spcBef>
        <a:buSzPct val="100000"/>
        <a:buFont typeface="Arial"/>
        <a:buChar char="•"/>
        <a:defRPr sz="4400">
          <a:latin typeface="Calibri"/>
          <a:ea typeface="Calibri"/>
          <a:cs typeface="Calibri"/>
          <a:sym typeface="Calibri"/>
        </a:defRPr>
      </a:lvl6pPr>
      <a:lvl7pPr marL="3246120" indent="-502920" defTabSz="457200">
        <a:spcBef>
          <a:spcPts val="700"/>
        </a:spcBef>
        <a:buSzPct val="100000"/>
        <a:buFont typeface="Arial"/>
        <a:buChar char="•"/>
        <a:defRPr sz="4400">
          <a:latin typeface="Calibri"/>
          <a:ea typeface="Calibri"/>
          <a:cs typeface="Calibri"/>
          <a:sym typeface="Calibri"/>
        </a:defRPr>
      </a:lvl7pPr>
      <a:lvl8pPr marL="3703320" indent="-502920" defTabSz="457200">
        <a:spcBef>
          <a:spcPts val="700"/>
        </a:spcBef>
        <a:buSzPct val="100000"/>
        <a:buFont typeface="Arial"/>
        <a:buChar char="•"/>
        <a:defRPr sz="4400">
          <a:latin typeface="Calibri"/>
          <a:ea typeface="Calibri"/>
          <a:cs typeface="Calibri"/>
          <a:sym typeface="Calibri"/>
        </a:defRPr>
      </a:lvl8pPr>
      <a:lvl9pPr marL="4160520" indent="-502920" defTabSz="457200">
        <a:spcBef>
          <a:spcPts val="700"/>
        </a:spcBef>
        <a:buSzPct val="100000"/>
        <a:buFont typeface="Arial"/>
        <a:buChar char="•"/>
        <a:defRPr sz="4400">
          <a:latin typeface="Calibri"/>
          <a:ea typeface="Calibri"/>
          <a:cs typeface="Calibri"/>
          <a:sym typeface="Calibri"/>
        </a:defRPr>
      </a:lvl9pPr>
    </p:bodyStyle>
    <p:otherStyle>
      <a:lvl1pPr algn="r" defTabSz="457200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tiff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975518" y="6750050"/>
            <a:ext cx="11053763" cy="2090738"/>
          </a:xfrm>
          <a:prstGeom prst="rect">
            <a:avLst/>
          </a:prstGeom>
        </p:spPr>
        <p:txBody>
          <a:bodyPr lIns="76200" tIns="76200" rIns="76200" bIns="76200"/>
          <a:lstStyle>
            <a:lvl1pPr defTabSz="1300162">
              <a:defRPr sz="620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uFillTx/>
              </a:defRPr>
            </a:pPr>
            <a:r>
              <a:rPr sz="62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cs typeface="Avenir Book"/>
              </a:rPr>
              <a:t>SEMIOLOGÍA GENÉTICA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E5BB00-2703-6748-88DA-338DB9EDC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428173"/>
            <a:ext cx="7750968" cy="656952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/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62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DEFORMACIÓN</a:t>
            </a:r>
          </a:p>
        </p:txBody>
      </p:sp>
      <p:sp>
        <p:nvSpPr>
          <p:cNvPr id="138" name="Shape 138"/>
          <p:cNvSpPr>
            <a:spLocks noGrp="1"/>
          </p:cNvSpPr>
          <p:nvPr>
            <p:ph type="body" idx="1"/>
          </p:nvPr>
        </p:nvSpPr>
        <p:spPr>
          <a:xfrm>
            <a:off x="6765494" y="2777390"/>
            <a:ext cx="6027307" cy="4125913"/>
          </a:xfrm>
          <a:prstGeom prst="rect">
            <a:avLst/>
          </a:prstGeom>
        </p:spPr>
        <p:txBody>
          <a:bodyPr lIns="76200" tIns="76200" rIns="76200" bIns="76200" anchor="t">
            <a:normAutofit/>
          </a:bodyPr>
          <a:lstStyle>
            <a:lvl1pPr marL="500187" indent="-500187" defTabSz="1300162">
              <a:spcBef>
                <a:spcPts val="600"/>
              </a:spcBef>
              <a:buClr>
                <a:srgbClr val="000000"/>
              </a:buClr>
              <a:buSzPct val="100000"/>
              <a:buFont typeface="Calibri"/>
              <a:buChar char="•"/>
              <a:defRPr sz="3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buClr>
                <a:schemeClr val="accent6"/>
              </a:buClr>
              <a:defRPr sz="1800">
                <a:uFillTx/>
              </a:defRPr>
            </a:pP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</a:rPr>
              <a:t>Defecto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</a:rPr>
              <a:t> que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</a:rPr>
              <a:t>resulta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</a:rPr>
              <a:t> de una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</a:rPr>
              <a:t>fuerza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</a:rPr>
              <a:t>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</a:rPr>
              <a:t>mecánica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</a:rPr>
              <a:t> anormal, que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</a:rPr>
              <a:t>distorsiona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</a:rPr>
              <a:t> una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</a:rPr>
              <a:t>estructura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</a:rPr>
              <a:t>, que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</a:rPr>
              <a:t>en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</a:rPr>
              <a:t>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</a:rPr>
              <a:t>su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</a:rPr>
              <a:t> or</a:t>
            </a:r>
            <a:r>
              <a:rPr lang="es-CO" sz="3600" dirty="0">
                <a:uFill>
                  <a:solidFill/>
                </a:uFill>
                <a:latin typeface="Avenir Next" panose="020B0503020202020204" pitchFamily="34" charset="0"/>
              </a:rPr>
              <a:t>Í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</a:rPr>
              <a:t>gen se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</a:rPr>
              <a:t>presentaba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</a:rPr>
              <a:t> normal.</a:t>
            </a:r>
          </a:p>
        </p:txBody>
      </p:sp>
      <p:sp>
        <p:nvSpPr>
          <p:cNvPr id="139" name="Shape 139"/>
          <p:cNvSpPr/>
          <p:nvPr/>
        </p:nvSpPr>
        <p:spPr>
          <a:xfrm>
            <a:off x="278969" y="7796698"/>
            <a:ext cx="6486525" cy="754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>
            <a:spAutoFit/>
          </a:bodyPr>
          <a:lstStyle>
            <a:lvl1pPr defTabSz="1300162">
              <a:defRPr sz="3900" i="1" u="sng">
                <a:effectLst>
                  <a:outerShdw blurRad="12700" dist="25400" dir="2700000" rotWithShape="0">
                    <a:srgbClr val="DDDDDD"/>
                  </a:outerShdw>
                </a:effectLst>
                <a:uFill>
                  <a:solidFill/>
                </a:uFill>
              </a:defRPr>
            </a:lvl1pPr>
          </a:lstStyle>
          <a:p>
            <a:pPr lvl="0">
              <a:defRPr sz="1800" i="0" u="none">
                <a:effectLst/>
                <a:uFillTx/>
              </a:defRPr>
            </a:pPr>
            <a:r>
              <a:rPr sz="3900" b="1" i="0" u="none" dirty="0">
                <a:solidFill>
                  <a:srgbClr val="66D5C3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EQUINOVARO BILATERAL</a:t>
            </a:r>
          </a:p>
        </p:txBody>
      </p:sp>
      <p:pic>
        <p:nvPicPr>
          <p:cNvPr id="140" name="image.jpg"/>
          <p:cNvPicPr/>
          <p:nvPr/>
        </p:nvPicPr>
        <p:blipFill>
          <a:blip r:embed="rId2"/>
          <a:srcRect l="3610" t="7015" r="4289" b="8772"/>
          <a:stretch>
            <a:fillRect/>
          </a:stretch>
        </p:blipFill>
        <p:spPr>
          <a:xfrm>
            <a:off x="278969" y="2016125"/>
            <a:ext cx="6326617" cy="5632449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/>
          <p:nvPr/>
        </p:nvSpPr>
        <p:spPr>
          <a:xfrm>
            <a:off x="2707264" y="8550761"/>
            <a:ext cx="147002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>
            <a:spAutoFit/>
          </a:bodyPr>
          <a:lstStyle>
            <a:lvl1pPr defTabSz="1300162">
              <a:defRPr sz="2200" i="1">
                <a:uFill>
                  <a:solidFill/>
                </a:uFill>
              </a:defRPr>
            </a:lvl1pPr>
          </a:lstStyle>
          <a:p>
            <a:pPr lvl="0" algn="ctr">
              <a:defRPr sz="1800" i="0">
                <a:uFillTx/>
              </a:defRPr>
            </a:pPr>
            <a:r>
              <a:rPr lang="es-ES" sz="2200" i="0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ATLAS ECLAMC</a:t>
            </a:r>
            <a:endParaRPr sz="2200" i="0" dirty="0">
              <a:solidFill>
                <a:srgbClr val="66D5C3"/>
              </a:solidFill>
              <a:uFill>
                <a:solidFill/>
              </a:uFill>
              <a:latin typeface="Avenir Next" panose="020B0503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80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HIPOSPADIAS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2CD44F3-7635-884D-AA69-FA35A83BA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718" y="1871746"/>
            <a:ext cx="10358207" cy="79476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/>
          </p:cNvSpPr>
          <p:nvPr>
            <p:ph type="title"/>
          </p:nvPr>
        </p:nvSpPr>
        <p:spPr>
          <a:xfrm>
            <a:off x="974721" y="2139696"/>
            <a:ext cx="11053763" cy="36195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5800" b="1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60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MALFORMACIONES DE LAS EXTREMIDADES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1E76B54-48C2-5145-87D5-BA79F4F0D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356" y="5277933"/>
            <a:ext cx="4748491" cy="3848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80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SINDACTILIA</a:t>
            </a:r>
          </a:p>
        </p:txBody>
      </p:sp>
      <p:sp>
        <p:nvSpPr>
          <p:cNvPr id="525" name="Shape 525"/>
          <p:cNvSpPr>
            <a:spLocks noGrp="1"/>
          </p:cNvSpPr>
          <p:nvPr>
            <p:ph type="body" idx="1"/>
          </p:nvPr>
        </p:nvSpPr>
        <p:spPr>
          <a:xfrm>
            <a:off x="5524500" y="2693987"/>
            <a:ext cx="7480301" cy="6437313"/>
          </a:xfrm>
          <a:prstGeom prst="rect">
            <a:avLst/>
          </a:prstGeom>
        </p:spPr>
        <p:txBody>
          <a:bodyPr lIns="76200" tIns="76200" rIns="76200" bIns="76200" anchor="t"/>
          <a:lstStyle/>
          <a:p>
            <a:pPr marL="332372" lvl="0" indent="-332372" defTabSz="1300162">
              <a:spcBef>
                <a:spcPts val="600"/>
              </a:spcBef>
              <a:buClr>
                <a:schemeClr val="accent6">
                  <a:lumMod val="40000"/>
                  <a:lumOff val="6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Cualquier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grado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unión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o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fusión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dedos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manos o pies</a:t>
            </a:r>
            <a:r>
              <a:rPr lang="es-ES"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.</a:t>
            </a:r>
            <a:endParaRPr sz="39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marL="323850" lvl="0" indent="-323850" defTabSz="1300162">
              <a:spcBef>
                <a:spcPts val="600"/>
              </a:spcBef>
              <a:buClr>
                <a:schemeClr val="accent6">
                  <a:lumMod val="40000"/>
                  <a:lumOff val="60000"/>
                </a:schemeClr>
              </a:buClr>
              <a:defRPr sz="1800">
                <a:uFillTx/>
              </a:defRPr>
            </a:pPr>
            <a:endParaRPr sz="39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marL="332372" lvl="0" indent="-332372" defTabSz="1300162">
              <a:spcBef>
                <a:spcPts val="600"/>
              </a:spcBef>
              <a:buClr>
                <a:schemeClr val="accent6">
                  <a:lumMod val="40000"/>
                  <a:lumOff val="6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Involucra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tejidos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blandos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u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óseos</a:t>
            </a:r>
            <a:r>
              <a:rPr lang="es-ES"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.</a:t>
            </a:r>
            <a:endParaRPr sz="39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</p:txBody>
      </p:sp>
      <p:pic>
        <p:nvPicPr>
          <p:cNvPr id="526" name="image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331243"/>
            <a:ext cx="5202238" cy="5091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/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62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ECTRODACTILIA</a:t>
            </a:r>
          </a:p>
        </p:txBody>
      </p:sp>
      <p:pic>
        <p:nvPicPr>
          <p:cNvPr id="530" name="image-6.png"/>
          <p:cNvPicPr/>
          <p:nvPr/>
        </p:nvPicPr>
        <p:blipFill>
          <a:blip r:embed="rId2"/>
          <a:srcRect b="12248"/>
          <a:stretch>
            <a:fillRect/>
          </a:stretch>
        </p:blipFill>
        <p:spPr>
          <a:xfrm>
            <a:off x="1428751" y="5183186"/>
            <a:ext cx="4229100" cy="455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image-8.png"/>
          <p:cNvPicPr/>
          <p:nvPr/>
        </p:nvPicPr>
        <p:blipFill>
          <a:blip r:embed="rId3"/>
          <a:srcRect t="10290"/>
          <a:stretch>
            <a:fillRect/>
          </a:stretch>
        </p:blipFill>
        <p:spPr>
          <a:xfrm>
            <a:off x="1428750" y="1771650"/>
            <a:ext cx="4229100" cy="3657601"/>
          </a:xfrm>
          <a:prstGeom prst="rect">
            <a:avLst/>
          </a:prstGeom>
          <a:ln w="12700">
            <a:miter lim="400000"/>
          </a:ln>
        </p:spPr>
      </p:pic>
      <p:sp>
        <p:nvSpPr>
          <p:cNvPr id="532" name="Shape 532"/>
          <p:cNvSpPr>
            <a:spLocks noGrp="1"/>
          </p:cNvSpPr>
          <p:nvPr>
            <p:ph type="body" idx="1"/>
          </p:nvPr>
        </p:nvSpPr>
        <p:spPr>
          <a:xfrm>
            <a:off x="6502400" y="2925762"/>
            <a:ext cx="5851525" cy="6437313"/>
          </a:xfrm>
          <a:prstGeom prst="rect">
            <a:avLst/>
          </a:prstGeom>
        </p:spPr>
        <p:txBody>
          <a:bodyPr lIns="76200" tIns="76200" rIns="76200" bIns="76200" anchor="t">
            <a:normAutofit/>
          </a:bodyPr>
          <a:lstStyle/>
          <a:p>
            <a:pPr marL="500187" lvl="0" indent="-500187" defTabSz="1300162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Apariencia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tenazas-hendidura</a:t>
            </a:r>
            <a:endParaRPr sz="32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marL="500187" lvl="0" indent="-500187" defTabSz="1300162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Usualmente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se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presenta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con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ausencia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del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dedo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medio.</a:t>
            </a:r>
          </a:p>
          <a:p>
            <a:pPr marL="500187" lvl="0" indent="-500187" defTabSz="1300162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En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otros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casos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con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ausencia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índice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,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dedo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medio y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anular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>
            <a:spLocks noGrp="1"/>
          </p:cNvSpPr>
          <p:nvPr>
            <p:ph type="title"/>
          </p:nvPr>
        </p:nvSpPr>
        <p:spPr>
          <a:xfrm>
            <a:off x="650081" y="648888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80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POLIDACTILIA</a:t>
            </a:r>
          </a:p>
        </p:txBody>
      </p:sp>
      <p:pic>
        <p:nvPicPr>
          <p:cNvPr id="539" name="image-9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4914140" y="4478335"/>
            <a:ext cx="3714102" cy="3013076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Shape 540"/>
          <p:cNvSpPr/>
          <p:nvPr/>
        </p:nvSpPr>
        <p:spPr>
          <a:xfrm>
            <a:off x="1485810" y="8067675"/>
            <a:ext cx="1855788" cy="538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>
            <a:spAutoFit/>
          </a:bodyPr>
          <a:lstStyle>
            <a:lvl1pPr defTabSz="1300162">
              <a:defRPr sz="25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25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PREAXIAL</a:t>
            </a:r>
          </a:p>
        </p:txBody>
      </p:sp>
      <p:sp>
        <p:nvSpPr>
          <p:cNvPr id="541" name="Shape 541"/>
          <p:cNvSpPr/>
          <p:nvPr/>
        </p:nvSpPr>
        <p:spPr>
          <a:xfrm>
            <a:off x="7842249" y="8022431"/>
            <a:ext cx="2047875" cy="538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>
            <a:spAutoFit/>
          </a:bodyPr>
          <a:lstStyle>
            <a:lvl1pPr defTabSz="1300162">
              <a:defRPr sz="25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25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POSTAXIAL</a:t>
            </a:r>
          </a:p>
        </p:txBody>
      </p:sp>
      <p:pic>
        <p:nvPicPr>
          <p:cNvPr id="545" name="image-26.png"/>
          <p:cNvPicPr/>
          <p:nvPr/>
        </p:nvPicPr>
        <p:blipFill>
          <a:blip r:embed="rId3"/>
          <a:srcRect l="38008" t="7290" r="23558" b="53356"/>
          <a:stretch>
            <a:fillRect/>
          </a:stretch>
        </p:blipFill>
        <p:spPr>
          <a:xfrm>
            <a:off x="8866187" y="4478335"/>
            <a:ext cx="3757613" cy="3013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386E6AE-3210-344A-8059-E9D51D4CD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9" y="3352798"/>
            <a:ext cx="4065409" cy="416992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>
            <a:spLocks noGrp="1"/>
          </p:cNvSpPr>
          <p:nvPr>
            <p:ph type="title"/>
          </p:nvPr>
        </p:nvSpPr>
        <p:spPr>
          <a:xfrm>
            <a:off x="649287" y="0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72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SIRENOMELIA</a:t>
            </a:r>
          </a:p>
        </p:txBody>
      </p:sp>
      <p:sp>
        <p:nvSpPr>
          <p:cNvPr id="550" name="Shape 550"/>
          <p:cNvSpPr>
            <a:spLocks noGrp="1"/>
          </p:cNvSpPr>
          <p:nvPr>
            <p:ph type="body" idx="1"/>
          </p:nvPr>
        </p:nvSpPr>
        <p:spPr>
          <a:xfrm>
            <a:off x="649287" y="2274887"/>
            <a:ext cx="5743576" cy="6437313"/>
          </a:xfrm>
          <a:prstGeom prst="rect">
            <a:avLst/>
          </a:prstGeom>
        </p:spPr>
        <p:txBody>
          <a:bodyPr lIns="76200" tIns="76200" rIns="76200" bIns="76200" anchor="t"/>
          <a:lstStyle/>
          <a:p>
            <a:pPr lvl="0" defTabSz="1300162">
              <a:spcBef>
                <a:spcPts val="600"/>
              </a:spcBef>
              <a:defRPr sz="39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51" name="Shape 551"/>
          <p:cNvSpPr/>
          <p:nvPr/>
        </p:nvSpPr>
        <p:spPr>
          <a:xfrm>
            <a:off x="6748463" y="2979737"/>
            <a:ext cx="5743575" cy="4185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>
            <a:spAutoFit/>
          </a:bodyPr>
          <a:lstStyle/>
          <a:p>
            <a:pPr marL="527976" lvl="0" indent="-527976" defTabSz="1300162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/>
            </a:pPr>
            <a:r>
              <a:rPr sz="3600" dirty="0" err="1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Apariencia</a:t>
            </a:r>
            <a:r>
              <a:rPr sz="3600" dirty="0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 de “</a:t>
            </a:r>
            <a:r>
              <a:rPr sz="3600" dirty="0" err="1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sirena</a:t>
            </a:r>
            <a:r>
              <a:rPr sz="3600" dirty="0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”</a:t>
            </a:r>
            <a:endParaRPr sz="3600" dirty="0">
              <a:solidFill>
                <a:srgbClr val="328EC9"/>
              </a:solidFill>
              <a:uFill>
                <a:solidFill/>
              </a:uFill>
              <a:latin typeface="Avenir Next" panose="020B0503020202020204" pitchFamily="34" charset="0"/>
              <a:ea typeface="+mn-ea"/>
              <a:cs typeface="+mn-cs"/>
              <a:sym typeface="Helvetica Light"/>
            </a:endParaRPr>
          </a:p>
          <a:p>
            <a:pPr marL="527976" lvl="0" indent="-527976" defTabSz="1300162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/>
            </a:pPr>
            <a:r>
              <a:rPr sz="3600" dirty="0" err="1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Fusión</a:t>
            </a:r>
            <a:r>
              <a:rPr sz="3600" dirty="0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 de las </a:t>
            </a:r>
            <a:r>
              <a:rPr sz="3600" dirty="0" err="1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extremidades</a:t>
            </a:r>
            <a:r>
              <a:rPr sz="3600" dirty="0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 </a:t>
            </a:r>
            <a:r>
              <a:rPr sz="3600" dirty="0" err="1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inferiores</a:t>
            </a:r>
            <a:r>
              <a:rPr sz="3600" dirty="0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 </a:t>
            </a:r>
            <a:r>
              <a:rPr sz="3600" dirty="0" err="1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asociada</a:t>
            </a:r>
            <a:r>
              <a:rPr sz="3600" dirty="0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 a </a:t>
            </a:r>
            <a:r>
              <a:rPr sz="3600" dirty="0" err="1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alteraciones</a:t>
            </a:r>
            <a:r>
              <a:rPr sz="3600" dirty="0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 </a:t>
            </a:r>
            <a:r>
              <a:rPr sz="3600" dirty="0" err="1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vasculares</a:t>
            </a:r>
            <a:r>
              <a:rPr sz="3600" dirty="0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.</a:t>
            </a:r>
            <a:endParaRPr sz="3600" dirty="0">
              <a:solidFill>
                <a:srgbClr val="328EC9"/>
              </a:solidFill>
              <a:uFill>
                <a:solidFill/>
              </a:uFill>
              <a:latin typeface="Avenir Next" panose="020B0503020202020204" pitchFamily="34" charset="0"/>
              <a:ea typeface="+mn-ea"/>
              <a:cs typeface="+mn-cs"/>
              <a:sym typeface="Helvetica Light"/>
            </a:endParaRPr>
          </a:p>
          <a:p>
            <a:pPr marL="527976" lvl="0" indent="-527976" defTabSz="1300162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/>
            </a:pPr>
            <a:r>
              <a:rPr sz="3600" dirty="0" err="1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Compromiso</a:t>
            </a:r>
            <a:r>
              <a:rPr sz="3600" dirty="0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 de la arteria </a:t>
            </a:r>
            <a:r>
              <a:rPr sz="3600" dirty="0" err="1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vitelina</a:t>
            </a:r>
            <a:r>
              <a:rPr sz="3600" dirty="0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.</a:t>
            </a:r>
          </a:p>
        </p:txBody>
      </p:sp>
      <p:pic>
        <p:nvPicPr>
          <p:cNvPr id="552" name="FOTOS PACIENTE GLOBAL DICIEMBRE 023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11137" y="1606550"/>
            <a:ext cx="6099176" cy="77739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>
            <a:spLocks noGrp="1"/>
          </p:cNvSpPr>
          <p:nvPr>
            <p:ph type="title"/>
          </p:nvPr>
        </p:nvSpPr>
        <p:spPr>
          <a:xfrm>
            <a:off x="649287" y="0"/>
            <a:ext cx="11704638" cy="1625600"/>
          </a:xfrm>
          <a:prstGeom prst="rect">
            <a:avLst/>
          </a:prstGeom>
        </p:spPr>
        <p:txBody>
          <a:bodyPr lIns="76200" tIns="76200" rIns="76200" bIns="76200"/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62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SIRENOMELIA</a:t>
            </a:r>
          </a:p>
        </p:txBody>
      </p:sp>
      <p:pic>
        <p:nvPicPr>
          <p:cNvPr id="556" name="asset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016250" y="5486400"/>
            <a:ext cx="6635750" cy="4119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" name="asset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3016250" y="1333499"/>
            <a:ext cx="6635750" cy="4152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>
            <a:spLocks noGrp="1"/>
          </p:cNvSpPr>
          <p:nvPr>
            <p:ph type="title"/>
          </p:nvPr>
        </p:nvSpPr>
        <p:spPr>
          <a:xfrm>
            <a:off x="974719" y="2384929"/>
            <a:ext cx="11053763" cy="2090738"/>
          </a:xfrm>
          <a:prstGeom prst="rect">
            <a:avLst/>
          </a:prstGeom>
        </p:spPr>
        <p:txBody>
          <a:bodyPr lIns="76200" tIns="76200" rIns="76200" bIns="76200">
            <a:normAutofit fontScale="90000"/>
          </a:bodyPr>
          <a:lstStyle>
            <a:lvl1pPr defTabSz="1300162">
              <a:defRPr sz="5800" b="1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66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MALFORMACIONES LA PIEL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000D40E-9870-414E-B7B0-E0BFA7949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354" y="4876800"/>
            <a:ext cx="4748491" cy="3848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80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POLITELIA</a:t>
            </a:r>
          </a:p>
        </p:txBody>
      </p:sp>
      <p:sp>
        <p:nvSpPr>
          <p:cNvPr id="568" name="Shape 56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pic>
        <p:nvPicPr>
          <p:cNvPr id="570" name="pasted-image.jpg"/>
          <p:cNvPicPr/>
          <p:nvPr/>
        </p:nvPicPr>
        <p:blipFill rotWithShape="1">
          <a:blip r:embed="rId2"/>
          <a:srcRect t="49647"/>
          <a:stretch/>
        </p:blipFill>
        <p:spPr>
          <a:xfrm>
            <a:off x="2133600" y="2476937"/>
            <a:ext cx="7867650" cy="5841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96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NEVUS</a:t>
            </a:r>
          </a:p>
        </p:txBody>
      </p:sp>
      <p:sp>
        <p:nvSpPr>
          <p:cNvPr id="573" name="Shape 573"/>
          <p:cNvSpPr>
            <a:spLocks noGrp="1"/>
          </p:cNvSpPr>
          <p:nvPr>
            <p:ph type="body" idx="1"/>
          </p:nvPr>
        </p:nvSpPr>
        <p:spPr>
          <a:xfrm>
            <a:off x="249237" y="3570287"/>
            <a:ext cx="5956300" cy="3325813"/>
          </a:xfrm>
          <a:prstGeom prst="rect">
            <a:avLst/>
          </a:prstGeom>
        </p:spPr>
        <p:txBody>
          <a:bodyPr lIns="76200" tIns="76200" rIns="76200" bIns="76200" anchor="t"/>
          <a:lstStyle>
            <a:lvl1pPr marL="500187" indent="-500187" defTabSz="1300162">
              <a:spcBef>
                <a:spcPts val="600"/>
              </a:spcBef>
              <a:buClr>
                <a:srgbClr val="000000"/>
              </a:buClr>
              <a:buSzPct val="100000"/>
              <a:buFont typeface="Calibri"/>
              <a:buChar char="•"/>
              <a:defRPr sz="3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buClr>
                <a:schemeClr val="accent6">
                  <a:lumMod val="60000"/>
                  <a:lumOff val="40000"/>
                </a:schemeClr>
              </a:buClr>
              <a:defRPr sz="1800">
                <a:uFillTx/>
              </a:defRPr>
            </a:pP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</a:rPr>
              <a:t>Malformación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</a:rPr>
              <a:t>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</a:rPr>
              <a:t>congénita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</a:rPr>
              <a:t>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</a:rPr>
              <a:t>circunscrita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</a:rPr>
              <a:t> de la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</a:rPr>
              <a:t>piel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</a:rPr>
              <a:t>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</a:rPr>
              <a:t>donde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</a:rPr>
              <a:t> se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</a:rPr>
              <a:t>evidencia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</a:rPr>
              <a:t>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</a:rPr>
              <a:t>cambio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</a:rPr>
              <a:t> de color y forma. </a:t>
            </a:r>
          </a:p>
        </p:txBody>
      </p:sp>
      <p:pic>
        <p:nvPicPr>
          <p:cNvPr id="574" name="image-11.png"/>
          <p:cNvPicPr/>
          <p:nvPr/>
        </p:nvPicPr>
        <p:blipFill>
          <a:blip r:embed="rId2"/>
          <a:srcRect b="27778"/>
          <a:stretch>
            <a:fillRect/>
          </a:stretch>
        </p:blipFill>
        <p:spPr>
          <a:xfrm>
            <a:off x="6397625" y="2301875"/>
            <a:ext cx="5956300" cy="7061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G_0701.png"/>
          <p:cNvPicPr/>
          <p:nvPr/>
        </p:nvPicPr>
        <p:blipFill>
          <a:blip r:embed="rId2"/>
          <a:srcRect l="29156" t="49180" r="27985" b="8118"/>
          <a:stretch>
            <a:fillRect/>
          </a:stretch>
        </p:blipFill>
        <p:spPr>
          <a:xfrm>
            <a:off x="274104" y="1821956"/>
            <a:ext cx="6920941" cy="5754910"/>
          </a:xfrm>
          <a:prstGeom prst="rect">
            <a:avLst/>
          </a:prstGeom>
          <a:ln w="12700">
            <a:miter lim="400000"/>
          </a:ln>
          <a:effectLst>
            <a:softEdge rad="228600"/>
          </a:effectLst>
        </p:spPr>
      </p:pic>
      <p:pic>
        <p:nvPicPr>
          <p:cNvPr id="144" name="IMG_0703.png"/>
          <p:cNvPicPr/>
          <p:nvPr/>
        </p:nvPicPr>
        <p:blipFill>
          <a:blip r:embed="rId3"/>
          <a:srcRect l="51288" t="15768" r="7962" b="9367"/>
          <a:stretch>
            <a:fillRect/>
          </a:stretch>
        </p:blipFill>
        <p:spPr>
          <a:xfrm>
            <a:off x="7195045" y="471800"/>
            <a:ext cx="5741455" cy="8455223"/>
          </a:xfrm>
          <a:prstGeom prst="rect">
            <a:avLst/>
          </a:prstGeom>
          <a:ln w="12700">
            <a:miter lim="400000"/>
          </a:ln>
          <a:effectLst>
            <a:softEdge rad="152400"/>
          </a:effectLst>
        </p:spPr>
      </p:pic>
    </p:spTree>
  </p:cSld>
  <p:clrMapOvr>
    <a:masterClrMapping/>
  </p:clrMapOvr>
  <p:transition>
    <p:dissolv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80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HEMANGIOMA</a:t>
            </a:r>
          </a:p>
        </p:txBody>
      </p:sp>
      <p:sp>
        <p:nvSpPr>
          <p:cNvPr id="578" name="Shape 578"/>
          <p:cNvSpPr>
            <a:spLocks noGrp="1"/>
          </p:cNvSpPr>
          <p:nvPr>
            <p:ph type="body" idx="1"/>
          </p:nvPr>
        </p:nvSpPr>
        <p:spPr>
          <a:xfrm>
            <a:off x="649287" y="2274887"/>
            <a:ext cx="6832260" cy="6437313"/>
          </a:xfrm>
          <a:prstGeom prst="rect">
            <a:avLst/>
          </a:prstGeom>
        </p:spPr>
        <p:txBody>
          <a:bodyPr lIns="76200" tIns="76200" rIns="76200" bIns="76200" anchor="t"/>
          <a:lstStyle/>
          <a:p>
            <a:pPr marL="355683" lvl="0" indent="-355683" defTabSz="1300162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3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Anormalidad</a:t>
            </a:r>
            <a:r>
              <a:rPr sz="3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congénita</a:t>
            </a:r>
            <a:r>
              <a:rPr sz="3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producida</a:t>
            </a:r>
            <a:r>
              <a:rPr sz="3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por</a:t>
            </a:r>
            <a:r>
              <a:rPr sz="3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proliferación</a:t>
            </a:r>
            <a:r>
              <a:rPr sz="3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del </a:t>
            </a:r>
            <a:r>
              <a:rPr sz="3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endotelio</a:t>
            </a:r>
            <a:r>
              <a:rPr sz="3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vascular que forma </a:t>
            </a:r>
            <a:r>
              <a:rPr sz="3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una</a:t>
            </a:r>
            <a:r>
              <a:rPr sz="3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masa que </a:t>
            </a:r>
            <a:r>
              <a:rPr sz="3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semeja</a:t>
            </a:r>
            <a:r>
              <a:rPr sz="3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un </a:t>
            </a:r>
            <a:r>
              <a:rPr sz="3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tejido</a:t>
            </a:r>
            <a:r>
              <a:rPr sz="3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neoplásico</a:t>
            </a:r>
            <a:r>
              <a:rPr sz="3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.</a:t>
            </a:r>
          </a:p>
          <a:p>
            <a:pPr marL="355683" lvl="0" indent="-355683" defTabSz="1300162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endParaRPr lang="es-ES" sz="33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marL="355683" lvl="0" indent="-355683" defTabSz="1300162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3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Puede</a:t>
            </a:r>
            <a:r>
              <a:rPr sz="3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ocurrir</a:t>
            </a:r>
            <a:r>
              <a:rPr sz="3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en</a:t>
            </a:r>
            <a:r>
              <a:rPr sz="3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cualquier</a:t>
            </a:r>
            <a:r>
              <a:rPr sz="3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tejido</a:t>
            </a:r>
            <a:r>
              <a:rPr sz="3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, </a:t>
            </a:r>
            <a:r>
              <a:rPr sz="3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pero</a:t>
            </a:r>
            <a:r>
              <a:rPr sz="3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es </a:t>
            </a:r>
            <a:r>
              <a:rPr sz="3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más</a:t>
            </a:r>
            <a:r>
              <a:rPr sz="3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frecuente</a:t>
            </a:r>
            <a:r>
              <a:rPr sz="3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en</a:t>
            </a:r>
            <a:r>
              <a:rPr sz="3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la </a:t>
            </a:r>
            <a:r>
              <a:rPr sz="3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piel</a:t>
            </a:r>
            <a:r>
              <a:rPr sz="3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y el </a:t>
            </a:r>
            <a:r>
              <a:rPr sz="3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tejido</a:t>
            </a:r>
            <a:r>
              <a:rPr sz="3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celular</a:t>
            </a:r>
            <a:r>
              <a:rPr sz="3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subcutáneo</a:t>
            </a:r>
            <a:r>
              <a:rPr sz="3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.</a:t>
            </a:r>
          </a:p>
        </p:txBody>
      </p:sp>
      <p:pic>
        <p:nvPicPr>
          <p:cNvPr id="579" name="image-27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7633946" y="1921744"/>
            <a:ext cx="4996203" cy="64373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asset-19.png"/>
          <p:cNvPicPr/>
          <p:nvPr/>
        </p:nvPicPr>
        <p:blipFill rotWithShape="1">
          <a:blip r:embed="rId2"/>
          <a:srcRect l="28805" t="29621" r="31030" b="15768"/>
          <a:stretch/>
        </p:blipFill>
        <p:spPr>
          <a:xfrm>
            <a:off x="3182533" y="2016125"/>
            <a:ext cx="6638146" cy="706755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577">
            <a:extLst>
              <a:ext uri="{FF2B5EF4-FFF2-40B4-BE49-F238E27FC236}">
                <a16:creationId xmlns:a16="http://schemas.microsoft.com/office/drawing/2014/main" id="{F4E24394-2F69-A840-A586-07545BB36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80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HEMANGIOMA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xfrm>
            <a:off x="649287" y="161925"/>
            <a:ext cx="11704638" cy="1625600"/>
          </a:xfrm>
          <a:prstGeom prst="rect">
            <a:avLst/>
          </a:prstGeom>
        </p:spPr>
        <p:txBody>
          <a:bodyPr lIns="76200" tIns="76200" rIns="76200" bIns="76200"/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62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DISRUPCIÓN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idx="1"/>
          </p:nvPr>
        </p:nvSpPr>
        <p:spPr>
          <a:xfrm>
            <a:off x="8439150" y="2964656"/>
            <a:ext cx="4318000" cy="4922838"/>
          </a:xfrm>
          <a:prstGeom prst="rect">
            <a:avLst/>
          </a:prstGeom>
        </p:spPr>
        <p:txBody>
          <a:bodyPr lIns="76200" tIns="76200" rIns="76200" bIns="76200" anchor="t"/>
          <a:lstStyle>
            <a:lvl1pPr marL="373563" indent="-373563" defTabSz="1300162">
              <a:spcBef>
                <a:spcPts val="600"/>
              </a:spcBef>
              <a:buClr>
                <a:srgbClr val="000000"/>
              </a:buClr>
              <a:buSzPct val="100000"/>
              <a:buFont typeface="Calibri"/>
              <a:buChar char="•"/>
              <a:defRPr sz="3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buClr>
                <a:schemeClr val="accent6"/>
              </a:buClr>
              <a:defRPr sz="1800">
                <a:uFillTx/>
              </a:defRPr>
            </a:pPr>
            <a:r>
              <a:rPr sz="3400" dirty="0" err="1">
                <a:uFill>
                  <a:solidFill/>
                </a:uFill>
                <a:latin typeface="Avenir Next" panose="020B0503020202020204" pitchFamily="34" charset="0"/>
              </a:rPr>
              <a:t>Anomalía</a:t>
            </a:r>
            <a:r>
              <a:rPr sz="3400" dirty="0">
                <a:uFill>
                  <a:solidFill/>
                </a:uFill>
                <a:latin typeface="Avenir Next" panose="020B0503020202020204" pitchFamily="34" charset="0"/>
              </a:rPr>
              <a:t> </a:t>
            </a:r>
            <a:r>
              <a:rPr sz="3400" dirty="0" err="1">
                <a:uFill>
                  <a:solidFill/>
                </a:uFill>
                <a:latin typeface="Avenir Next" panose="020B0503020202020204" pitchFamily="34" charset="0"/>
              </a:rPr>
              <a:t>estructural</a:t>
            </a:r>
            <a:r>
              <a:rPr sz="3400" dirty="0">
                <a:uFill>
                  <a:solidFill/>
                </a:uFill>
                <a:latin typeface="Avenir Next" panose="020B0503020202020204" pitchFamily="34" charset="0"/>
              </a:rPr>
              <a:t> de un </a:t>
            </a:r>
            <a:r>
              <a:rPr sz="3400" dirty="0" err="1">
                <a:uFill>
                  <a:solidFill/>
                </a:uFill>
                <a:latin typeface="Avenir Next" panose="020B0503020202020204" pitchFamily="34" charset="0"/>
              </a:rPr>
              <a:t>órgano</a:t>
            </a:r>
            <a:r>
              <a:rPr sz="3400" dirty="0">
                <a:uFill>
                  <a:solidFill/>
                </a:uFill>
                <a:latin typeface="Avenir Next" panose="020B0503020202020204" pitchFamily="34" charset="0"/>
              </a:rPr>
              <a:t> o </a:t>
            </a:r>
            <a:r>
              <a:rPr sz="3400" dirty="0" err="1">
                <a:uFill>
                  <a:solidFill/>
                </a:uFill>
                <a:latin typeface="Avenir Next" panose="020B0503020202020204" pitchFamily="34" charset="0"/>
              </a:rPr>
              <a:t>tejido</a:t>
            </a:r>
            <a:r>
              <a:rPr sz="3400" dirty="0">
                <a:uFill>
                  <a:solidFill/>
                </a:uFill>
                <a:latin typeface="Avenir Next" panose="020B0503020202020204" pitchFamily="34" charset="0"/>
              </a:rPr>
              <a:t> </a:t>
            </a:r>
            <a:r>
              <a:rPr sz="3400" dirty="0" err="1">
                <a:uFill>
                  <a:solidFill/>
                </a:uFill>
                <a:latin typeface="Avenir Next" panose="020B0503020202020204" pitchFamily="34" charset="0"/>
              </a:rPr>
              <a:t>como</a:t>
            </a:r>
            <a:r>
              <a:rPr sz="3400" dirty="0">
                <a:uFill>
                  <a:solidFill/>
                </a:uFill>
                <a:latin typeface="Avenir Next" panose="020B0503020202020204" pitchFamily="34" charset="0"/>
              </a:rPr>
              <a:t> </a:t>
            </a:r>
            <a:r>
              <a:rPr sz="3400" dirty="0" err="1">
                <a:uFill>
                  <a:solidFill/>
                </a:uFill>
                <a:latin typeface="Avenir Next" panose="020B0503020202020204" pitchFamily="34" charset="0"/>
              </a:rPr>
              <a:t>resultado</a:t>
            </a:r>
            <a:r>
              <a:rPr sz="3400" dirty="0">
                <a:uFill>
                  <a:solidFill/>
                </a:uFill>
                <a:latin typeface="Avenir Next" panose="020B0503020202020204" pitchFamily="34" charset="0"/>
              </a:rPr>
              <a:t> de la </a:t>
            </a:r>
            <a:r>
              <a:rPr sz="3400" dirty="0" err="1">
                <a:uFill>
                  <a:solidFill/>
                </a:uFill>
                <a:latin typeface="Avenir Next" panose="020B0503020202020204" pitchFamily="34" charset="0"/>
              </a:rPr>
              <a:t>acción</a:t>
            </a:r>
            <a:r>
              <a:rPr sz="3400" dirty="0">
                <a:uFill>
                  <a:solidFill/>
                </a:uFill>
                <a:latin typeface="Avenir Next" panose="020B0503020202020204" pitchFamily="34" charset="0"/>
              </a:rPr>
              <a:t> de </a:t>
            </a:r>
            <a:r>
              <a:rPr sz="3400" dirty="0" err="1">
                <a:uFill>
                  <a:solidFill/>
                </a:uFill>
                <a:latin typeface="Avenir Next" panose="020B0503020202020204" pitchFamily="34" charset="0"/>
              </a:rPr>
              <a:t>factores</a:t>
            </a:r>
            <a:r>
              <a:rPr sz="3400" dirty="0">
                <a:uFill>
                  <a:solidFill/>
                </a:uFill>
                <a:latin typeface="Avenir Next" panose="020B0503020202020204" pitchFamily="34" charset="0"/>
              </a:rPr>
              <a:t> </a:t>
            </a:r>
            <a:r>
              <a:rPr sz="3400" dirty="0" err="1">
                <a:uFill>
                  <a:solidFill/>
                </a:uFill>
                <a:latin typeface="Avenir Next" panose="020B0503020202020204" pitchFamily="34" charset="0"/>
              </a:rPr>
              <a:t>externos</a:t>
            </a:r>
            <a:r>
              <a:rPr sz="3400" dirty="0">
                <a:uFill>
                  <a:solidFill/>
                </a:uFill>
                <a:latin typeface="Avenir Next" panose="020B0503020202020204" pitchFamily="34" charset="0"/>
              </a:rPr>
              <a:t> que </a:t>
            </a:r>
            <a:r>
              <a:rPr sz="3400" dirty="0" err="1">
                <a:uFill>
                  <a:solidFill/>
                </a:uFill>
                <a:latin typeface="Avenir Next" panose="020B0503020202020204" pitchFamily="34" charset="0"/>
              </a:rPr>
              <a:t>alteran</a:t>
            </a:r>
            <a:r>
              <a:rPr sz="3400" dirty="0">
                <a:uFill>
                  <a:solidFill/>
                </a:uFill>
                <a:latin typeface="Avenir Next" panose="020B0503020202020204" pitchFamily="34" charset="0"/>
              </a:rPr>
              <a:t> el </a:t>
            </a:r>
            <a:r>
              <a:rPr sz="3400" dirty="0" err="1">
                <a:uFill>
                  <a:solidFill/>
                </a:uFill>
                <a:latin typeface="Avenir Next" panose="020B0503020202020204" pitchFamily="34" charset="0"/>
              </a:rPr>
              <a:t>proceso</a:t>
            </a:r>
            <a:r>
              <a:rPr sz="3400" dirty="0">
                <a:uFill>
                  <a:solidFill/>
                </a:uFill>
                <a:latin typeface="Avenir Next" panose="020B0503020202020204" pitchFamily="34" charset="0"/>
              </a:rPr>
              <a:t> normal de </a:t>
            </a:r>
            <a:r>
              <a:rPr sz="3400" dirty="0" err="1">
                <a:uFill>
                  <a:solidFill/>
                </a:uFill>
                <a:latin typeface="Avenir Next" panose="020B0503020202020204" pitchFamily="34" charset="0"/>
              </a:rPr>
              <a:t>desarrollo</a:t>
            </a:r>
            <a:r>
              <a:rPr sz="3400" dirty="0">
                <a:uFill>
                  <a:solidFill/>
                </a:uFill>
                <a:latin typeface="Avenir Next" panose="020B0503020202020204" pitchFamily="34" charset="0"/>
              </a:rPr>
              <a:t>.</a:t>
            </a:r>
          </a:p>
        </p:txBody>
      </p:sp>
      <p:sp>
        <p:nvSpPr>
          <p:cNvPr id="148" name="Shape 148"/>
          <p:cNvSpPr/>
          <p:nvPr/>
        </p:nvSpPr>
        <p:spPr>
          <a:xfrm>
            <a:off x="-158751" y="2703046"/>
            <a:ext cx="6088063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6200" tIns="76200" rIns="76200" bIns="76200">
            <a:spAutoFit/>
          </a:bodyPr>
          <a:lstStyle>
            <a:lvl1pPr defTabSz="1300162">
              <a:defRPr sz="2800" i="1" u="sng">
                <a:uFill>
                  <a:solidFill/>
                </a:uFill>
              </a:defRPr>
            </a:lvl1pPr>
          </a:lstStyle>
          <a:p>
            <a:pPr lvl="0" algn="ctr">
              <a:defRPr sz="1800" i="0" u="none">
                <a:uFillTx/>
              </a:defRPr>
            </a:pPr>
            <a:r>
              <a:rPr sz="2400" b="1" i="0" u="none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BRIDAS /BANDAS AMNI</a:t>
            </a:r>
            <a:r>
              <a:rPr lang="es-CO" sz="2400" b="1" i="0" u="none" dirty="0" err="1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Ó</a:t>
            </a:r>
            <a:r>
              <a:rPr sz="2400" b="1" i="0" u="none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TICAS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0DD78C-91B1-D548-867C-E8079D628F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68"/>
          <a:stretch/>
        </p:blipFill>
        <p:spPr>
          <a:xfrm>
            <a:off x="0" y="3279774"/>
            <a:ext cx="8439150" cy="492283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/>
          </p:cNvSpPr>
          <p:nvPr>
            <p:ph type="title"/>
          </p:nvPr>
        </p:nvSpPr>
        <p:spPr>
          <a:xfrm>
            <a:off x="649287" y="161925"/>
            <a:ext cx="11704638" cy="1625600"/>
          </a:xfrm>
          <a:prstGeom prst="rect">
            <a:avLst/>
          </a:prstGeom>
        </p:spPr>
        <p:txBody>
          <a:bodyPr lIns="76200" tIns="76200" rIns="76200" bIns="76200"/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62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DISRUPCIÓN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ABD964E-CA0D-BA4A-8F18-2097541D58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70"/>
          <a:stretch/>
        </p:blipFill>
        <p:spPr>
          <a:xfrm>
            <a:off x="0" y="3200400"/>
            <a:ext cx="12649200" cy="42672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title"/>
          </p:nvPr>
        </p:nvSpPr>
        <p:spPr>
          <a:xfrm>
            <a:off x="649287" y="-38100"/>
            <a:ext cx="11704638" cy="1624013"/>
          </a:xfrm>
          <a:prstGeom prst="rect">
            <a:avLst/>
          </a:prstGeom>
        </p:spPr>
        <p:txBody>
          <a:bodyPr lIns="76200" tIns="76200" rIns="76200" bIns="76200"/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62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DISPLASIA</a:t>
            </a:r>
          </a:p>
        </p:txBody>
      </p:sp>
      <p:sp>
        <p:nvSpPr>
          <p:cNvPr id="158" name="Shape 158"/>
          <p:cNvSpPr>
            <a:spLocks noGrp="1"/>
          </p:cNvSpPr>
          <p:nvPr>
            <p:ph type="body" idx="1"/>
          </p:nvPr>
        </p:nvSpPr>
        <p:spPr>
          <a:xfrm>
            <a:off x="196056" y="1402180"/>
            <a:ext cx="12808744" cy="2724903"/>
          </a:xfrm>
          <a:prstGeom prst="rect">
            <a:avLst/>
          </a:prstGeom>
        </p:spPr>
        <p:txBody>
          <a:bodyPr lIns="76200" tIns="76200" rIns="76200" bIns="76200" anchor="t">
            <a:normAutofit/>
          </a:bodyPr>
          <a:lstStyle/>
          <a:p>
            <a:pPr marL="373563" lvl="0" indent="-373563" defTabSz="1300162">
              <a:spcBef>
                <a:spcPts val="600"/>
              </a:spcBef>
              <a:buSzPct val="100000"/>
              <a:buFont typeface="Calibri"/>
              <a:buChar char="•"/>
              <a:defRPr sz="1800">
                <a:uFillTx/>
              </a:defRPr>
            </a:pP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Anomalía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estructural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un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órgano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o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tejido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donde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la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organización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las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células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en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el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tejido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es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anormal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.</a:t>
            </a:r>
          </a:p>
          <a:p>
            <a:pPr marL="373563" lvl="0" indent="-373563" defTabSz="1300162">
              <a:spcBef>
                <a:spcPts val="600"/>
              </a:spcBef>
              <a:buSzPct val="100000"/>
              <a:buFont typeface="Calibri"/>
              <a:buChar char="•"/>
              <a:defRPr sz="1800">
                <a:uFillTx/>
              </a:defRPr>
            </a:pPr>
            <a:endParaRPr lang="es-ES" sz="32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marL="373563" lvl="0" indent="-373563" defTabSz="1300162">
              <a:spcBef>
                <a:spcPts val="600"/>
              </a:spcBef>
              <a:buSzPct val="100000"/>
              <a:buFont typeface="Calibri"/>
              <a:buChar char="•"/>
              <a:defRPr sz="1800">
                <a:uFillTx/>
              </a:defRPr>
            </a:pP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Hay un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defecto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en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la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maduración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y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funcionamiento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los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tejidos</a:t>
            </a:r>
            <a:r>
              <a:rPr lang="es-ES"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.</a:t>
            </a:r>
            <a:endParaRPr sz="32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</p:txBody>
      </p:sp>
      <p:sp>
        <p:nvSpPr>
          <p:cNvPr id="159" name="Shape 159"/>
          <p:cNvSpPr/>
          <p:nvPr/>
        </p:nvSpPr>
        <p:spPr>
          <a:xfrm>
            <a:off x="4019550" y="9107269"/>
            <a:ext cx="5919788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>
            <a:spAutoFit/>
          </a:bodyPr>
          <a:lstStyle>
            <a:lvl1pPr defTabSz="1300162">
              <a:defRPr sz="3400" i="1" u="sng">
                <a:uFill>
                  <a:solidFill/>
                </a:uFill>
              </a:defRPr>
            </a:lvl1pPr>
          </a:lstStyle>
          <a:p>
            <a:pPr lvl="0">
              <a:defRPr sz="1800" i="0" u="none">
                <a:uFillTx/>
              </a:defRPr>
            </a:pPr>
            <a:r>
              <a:rPr sz="3200" b="1" i="0" u="none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DISPLASIA TANATOFÓRICA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04F8D95-5BC5-764B-93BA-9B93EE713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3943350"/>
            <a:ext cx="8172450" cy="498951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title"/>
          </p:nvPr>
        </p:nvSpPr>
        <p:spPr>
          <a:xfrm>
            <a:off x="649287" y="-38100"/>
            <a:ext cx="11704638" cy="1624013"/>
          </a:xfrm>
          <a:prstGeom prst="rect">
            <a:avLst/>
          </a:prstGeom>
        </p:spPr>
        <p:txBody>
          <a:bodyPr lIns="76200" tIns="76200" rIns="76200" bIns="76200"/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62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DISOSTOSIS</a:t>
            </a:r>
          </a:p>
        </p:txBody>
      </p:sp>
      <p:sp>
        <p:nvSpPr>
          <p:cNvPr id="167" name="Shape 167"/>
          <p:cNvSpPr>
            <a:spLocks noGrp="1"/>
          </p:cNvSpPr>
          <p:nvPr>
            <p:ph type="body" idx="1"/>
          </p:nvPr>
        </p:nvSpPr>
        <p:spPr>
          <a:xfrm>
            <a:off x="1879883" y="1585913"/>
            <a:ext cx="9243445" cy="1001793"/>
          </a:xfrm>
          <a:prstGeom prst="rect">
            <a:avLst/>
          </a:prstGeom>
        </p:spPr>
        <p:txBody>
          <a:bodyPr lIns="76200" tIns="76200" rIns="76200" bIns="76200" anchor="t">
            <a:normAutofit fontScale="92500" lnSpcReduction="10000"/>
          </a:bodyPr>
          <a:lstStyle>
            <a:lvl1pPr marL="373563" indent="-373563" defTabSz="1300162">
              <a:spcBef>
                <a:spcPts val="600"/>
              </a:spcBef>
              <a:buClr>
                <a:srgbClr val="000000"/>
              </a:buClr>
              <a:buSzPct val="100000"/>
              <a:buFont typeface="Calibri"/>
              <a:buChar char="•"/>
              <a:defRPr sz="3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lvl="0" indent="0" algn="ctr">
              <a:buNone/>
              <a:defRPr sz="1800">
                <a:uFillTx/>
              </a:defRPr>
            </a:pP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</a:rPr>
              <a:t>Alteración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</a:rPr>
              <a:t> de un solo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</a:rPr>
              <a:t>grupo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</a:rPr>
              <a:t> de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</a:rPr>
              <a:t>huesos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</a:rPr>
              <a:t>,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</a:rPr>
              <a:t>generalmente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</a:rPr>
              <a:t>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</a:rPr>
              <a:t>asimétricos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</a:rPr>
              <a:t>.</a:t>
            </a:r>
          </a:p>
        </p:txBody>
      </p:sp>
      <p:sp>
        <p:nvSpPr>
          <p:cNvPr id="169" name="Shape 169"/>
          <p:cNvSpPr/>
          <p:nvPr/>
        </p:nvSpPr>
        <p:spPr>
          <a:xfrm>
            <a:off x="3907779" y="8675696"/>
            <a:ext cx="5678488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>
            <a:spAutoFit/>
          </a:bodyPr>
          <a:lstStyle>
            <a:lvl1pPr defTabSz="1300162">
              <a:defRPr sz="3400" i="1" u="sng">
                <a:uFill>
                  <a:solidFill/>
                </a:uFill>
              </a:defRPr>
            </a:lvl1pPr>
          </a:lstStyle>
          <a:p>
            <a:pPr lvl="0">
              <a:defRPr sz="1800" i="0" u="none">
                <a:uFillTx/>
              </a:defRPr>
            </a:pPr>
            <a:r>
              <a:rPr sz="3400" b="1" i="0" u="none" dirty="0">
                <a:solidFill>
                  <a:srgbClr val="66D5C3"/>
                </a:solidFill>
                <a:uFill>
                  <a:solidFill/>
                </a:uFill>
                <a:latin typeface="Century Gothic" panose="020B0502020202020204" pitchFamily="34" charset="0"/>
              </a:rPr>
              <a:t>POLIDACTILIA POSTAXIAL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1B9E7BB-7CD3-2547-A36A-DB44D2AD2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14" y="2979777"/>
            <a:ext cx="11708802" cy="544795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649287" y="-38100"/>
            <a:ext cx="11704638" cy="1624013"/>
          </a:xfrm>
          <a:prstGeom prst="rect">
            <a:avLst/>
          </a:prstGeom>
        </p:spPr>
        <p:txBody>
          <a:bodyPr lIns="76200" tIns="76200" rIns="76200" bIns="76200"/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62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DISOSTOSIS</a:t>
            </a:r>
          </a:p>
        </p:txBody>
      </p:sp>
      <p:sp>
        <p:nvSpPr>
          <p:cNvPr id="172" name="Shape 172"/>
          <p:cNvSpPr/>
          <p:nvPr/>
        </p:nvSpPr>
        <p:spPr>
          <a:xfrm>
            <a:off x="3822465" y="8905042"/>
            <a:ext cx="6492349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6200" tIns="76200" rIns="76200" bIns="76200">
            <a:spAutoFit/>
          </a:bodyPr>
          <a:lstStyle>
            <a:lvl1pPr defTabSz="1300162">
              <a:defRPr sz="3400" i="1" u="sng">
                <a:uFill>
                  <a:solidFill/>
                </a:uFill>
              </a:defRPr>
            </a:lvl1pPr>
          </a:lstStyle>
          <a:p>
            <a:pPr lvl="0">
              <a:defRPr sz="1800" i="0" u="none">
                <a:uFillTx/>
              </a:defRPr>
            </a:pPr>
            <a:r>
              <a:rPr sz="3400" b="1" i="0" u="none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DISOSTOSIS CRANEOFACIAL</a:t>
            </a:r>
          </a:p>
        </p:txBody>
      </p:sp>
      <p:pic>
        <p:nvPicPr>
          <p:cNvPr id="173" name="IMG_0704.png"/>
          <p:cNvPicPr/>
          <p:nvPr/>
        </p:nvPicPr>
        <p:blipFill>
          <a:blip r:embed="rId2"/>
          <a:srcRect l="18618" t="14988" r="17835" b="50958"/>
          <a:stretch>
            <a:fillRect/>
          </a:stretch>
        </p:blipFill>
        <p:spPr>
          <a:xfrm>
            <a:off x="2145731" y="1251657"/>
            <a:ext cx="9287980" cy="3732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G_0704.png"/>
          <p:cNvPicPr/>
          <p:nvPr/>
        </p:nvPicPr>
        <p:blipFill>
          <a:blip r:embed="rId2"/>
          <a:srcRect l="39823" t="54622" r="18226" b="11809"/>
          <a:stretch>
            <a:fillRect/>
          </a:stretch>
        </p:blipFill>
        <p:spPr>
          <a:xfrm>
            <a:off x="3822465" y="4984599"/>
            <a:ext cx="6274878" cy="37658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/>
          <a:lstStyle>
            <a:lvl1pPr>
              <a:defRPr sz="56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56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CLASIFICACIÓN ETIOLÓGICA</a:t>
            </a:r>
          </a:p>
        </p:txBody>
      </p:sp>
      <p:grpSp>
        <p:nvGrpSpPr>
          <p:cNvPr id="179" name="Group 179"/>
          <p:cNvGrpSpPr/>
          <p:nvPr/>
        </p:nvGrpSpPr>
        <p:grpSpPr>
          <a:xfrm>
            <a:off x="1279525" y="2622550"/>
            <a:ext cx="9625013" cy="673100"/>
            <a:chOff x="0" y="0"/>
            <a:chExt cx="9625012" cy="673100"/>
          </a:xfrm>
          <a:solidFill>
            <a:schemeClr val="accent1"/>
          </a:solidFill>
        </p:grpSpPr>
        <p:sp>
          <p:nvSpPr>
            <p:cNvPr id="177" name="Shape 177"/>
            <p:cNvSpPr/>
            <p:nvPr/>
          </p:nvSpPr>
          <p:spPr>
            <a:xfrm>
              <a:off x="0" y="0"/>
              <a:ext cx="9625013" cy="66516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ctr" defTabSz="1300162">
                <a:defRPr sz="3600">
                  <a:uFill>
                    <a:solidFill/>
                  </a:uFill>
                  <a:latin typeface="+mn-lt"/>
                  <a:ea typeface="+mn-ea"/>
                  <a:cs typeface="+mn-cs"/>
                  <a:sym typeface="Helvetica Light"/>
                </a:defRPr>
              </a:pPr>
              <a:endParaRPr>
                <a:latin typeface="Avenir Next" panose="020B0503020202020204" pitchFamily="34" charset="0"/>
              </a:endParaRPr>
            </a:p>
          </p:txBody>
        </p:sp>
        <p:sp>
          <p:nvSpPr>
            <p:cNvPr id="178" name="Shape 178"/>
            <p:cNvSpPr/>
            <p:nvPr/>
          </p:nvSpPr>
          <p:spPr>
            <a:xfrm>
              <a:off x="0" y="0"/>
              <a:ext cx="9625013" cy="67310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6200" tIns="76200" rIns="76200" bIns="76200" numCol="1" anchor="t">
              <a:spAutoFit/>
            </a:bodyPr>
            <a:lstStyle>
              <a:lvl1pPr algn="ctr" defTabSz="1300162">
                <a:defRPr sz="3400" b="1">
                  <a:solidFill>
                    <a:srgbClr val="FFFFCC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FFCC"/>
                    </a:solidFill>
                  </a:u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effectLst/>
                  <a:uFillTx/>
                </a:defRPr>
              </a:pPr>
              <a:r>
                <a:rPr sz="3400" b="1" dirty="0">
                  <a:solidFill>
                    <a:srgbClr val="FFFFCC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FFCC"/>
                    </a:solidFill>
                  </a:uFill>
                  <a:latin typeface="Avenir Next" panose="020B0503020202020204" pitchFamily="34" charset="0"/>
                </a:rPr>
                <a:t>2.  SEGÚN EL ORIGEN Y PRESENTACIÓN</a:t>
              </a:r>
            </a:p>
          </p:txBody>
        </p:sp>
      </p:grpSp>
      <p:grpSp>
        <p:nvGrpSpPr>
          <p:cNvPr id="182" name="Group 182"/>
          <p:cNvGrpSpPr/>
          <p:nvPr/>
        </p:nvGrpSpPr>
        <p:grpSpPr>
          <a:xfrm>
            <a:off x="971550" y="5489575"/>
            <a:ext cx="2970213" cy="673100"/>
            <a:chOff x="0" y="0"/>
            <a:chExt cx="2970212" cy="673100"/>
          </a:xfrm>
          <a:solidFill>
            <a:schemeClr val="accent6">
              <a:lumMod val="75000"/>
            </a:schemeClr>
          </a:solidFill>
        </p:grpSpPr>
        <p:sp>
          <p:nvSpPr>
            <p:cNvPr id="180" name="Shape 180"/>
            <p:cNvSpPr/>
            <p:nvPr/>
          </p:nvSpPr>
          <p:spPr>
            <a:xfrm>
              <a:off x="0" y="0"/>
              <a:ext cx="2970213" cy="66516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ctr" defTabSz="1300162">
                <a:defRPr sz="3600">
                  <a:uFill>
                    <a:solidFill/>
                  </a:uFill>
                  <a:latin typeface="+mn-lt"/>
                  <a:ea typeface="+mn-ea"/>
                  <a:cs typeface="+mn-cs"/>
                  <a:sym typeface="Helvetica Light"/>
                </a:defRPr>
              </a:pPr>
              <a:endParaRPr>
                <a:latin typeface="Avenir Next" panose="020B0503020202020204" pitchFamily="34" charset="0"/>
              </a:endParaRPr>
            </a:p>
          </p:txBody>
        </p:sp>
        <p:sp>
          <p:nvSpPr>
            <p:cNvPr id="181" name="Shape 181"/>
            <p:cNvSpPr/>
            <p:nvPr/>
          </p:nvSpPr>
          <p:spPr>
            <a:xfrm>
              <a:off x="0" y="0"/>
              <a:ext cx="2970213" cy="67310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6200" tIns="76200" rIns="76200" bIns="76200" numCol="1" anchor="t">
              <a:spAutoFit/>
            </a:bodyPr>
            <a:lstStyle>
              <a:lvl1pPr algn="ctr" defTabSz="1300162">
                <a:defRPr sz="3400" b="1">
                  <a:solidFill>
                    <a:srgbClr val="FFFFCC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FFCC"/>
                    </a:solidFill>
                  </a:u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effectLst/>
                  <a:uFillTx/>
                </a:defRPr>
              </a:pPr>
              <a:r>
                <a:rPr sz="3400" b="1">
                  <a:solidFill>
                    <a:srgbClr val="FFFFCC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FFCC"/>
                    </a:solidFill>
                  </a:uFill>
                  <a:latin typeface="Avenir Next" panose="020B0503020202020204" pitchFamily="34" charset="0"/>
                </a:rPr>
                <a:t>SÍNDROME</a:t>
              </a:r>
            </a:p>
          </p:txBody>
        </p:sp>
      </p:grpSp>
      <p:grpSp>
        <p:nvGrpSpPr>
          <p:cNvPr id="185" name="Group 185"/>
          <p:cNvGrpSpPr/>
          <p:nvPr/>
        </p:nvGrpSpPr>
        <p:grpSpPr>
          <a:xfrm>
            <a:off x="4556125" y="5489575"/>
            <a:ext cx="3379788" cy="673100"/>
            <a:chOff x="0" y="0"/>
            <a:chExt cx="3379787" cy="673100"/>
          </a:xfrm>
          <a:solidFill>
            <a:schemeClr val="accent6">
              <a:lumMod val="75000"/>
            </a:schemeClr>
          </a:solidFill>
        </p:grpSpPr>
        <p:sp>
          <p:nvSpPr>
            <p:cNvPr id="183" name="Shape 183"/>
            <p:cNvSpPr/>
            <p:nvPr/>
          </p:nvSpPr>
          <p:spPr>
            <a:xfrm>
              <a:off x="0" y="0"/>
              <a:ext cx="3379788" cy="66516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ctr" defTabSz="1300162">
                <a:defRPr sz="3600">
                  <a:uFill>
                    <a:solidFill/>
                  </a:uFill>
                  <a:latin typeface="+mn-lt"/>
                  <a:ea typeface="+mn-ea"/>
                  <a:cs typeface="+mn-cs"/>
                  <a:sym typeface="Helvetica Light"/>
                </a:defRPr>
              </a:pPr>
              <a:endParaRPr>
                <a:latin typeface="Avenir Next" panose="020B0503020202020204" pitchFamily="34" charset="0"/>
              </a:endParaRPr>
            </a:p>
          </p:txBody>
        </p:sp>
        <p:sp>
          <p:nvSpPr>
            <p:cNvPr id="184" name="Shape 184"/>
            <p:cNvSpPr/>
            <p:nvPr/>
          </p:nvSpPr>
          <p:spPr>
            <a:xfrm>
              <a:off x="0" y="0"/>
              <a:ext cx="3379788" cy="67310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6200" tIns="76200" rIns="76200" bIns="76200" numCol="1" anchor="t">
              <a:spAutoFit/>
            </a:bodyPr>
            <a:lstStyle>
              <a:lvl1pPr algn="ctr" defTabSz="1300162">
                <a:defRPr sz="3400" b="1">
                  <a:solidFill>
                    <a:srgbClr val="FFFFCC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FFCC"/>
                    </a:solidFill>
                  </a:u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effectLst/>
                  <a:uFillTx/>
                </a:defRPr>
              </a:pPr>
              <a:r>
                <a:rPr sz="3400" b="1">
                  <a:solidFill>
                    <a:srgbClr val="FFFFCC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FFCC"/>
                    </a:solidFill>
                  </a:uFill>
                  <a:latin typeface="Avenir Next" panose="020B0503020202020204" pitchFamily="34" charset="0"/>
                </a:rPr>
                <a:t>ASOCIACIÓN</a:t>
              </a:r>
            </a:p>
          </p:txBody>
        </p:sp>
      </p:grpSp>
      <p:grpSp>
        <p:nvGrpSpPr>
          <p:cNvPr id="188" name="Group 188"/>
          <p:cNvGrpSpPr/>
          <p:nvPr/>
        </p:nvGrpSpPr>
        <p:grpSpPr>
          <a:xfrm>
            <a:off x="8447087" y="5489575"/>
            <a:ext cx="3381376" cy="673100"/>
            <a:chOff x="0" y="0"/>
            <a:chExt cx="3381375" cy="673100"/>
          </a:xfrm>
          <a:solidFill>
            <a:schemeClr val="accent6">
              <a:lumMod val="75000"/>
            </a:schemeClr>
          </a:solidFill>
        </p:grpSpPr>
        <p:sp>
          <p:nvSpPr>
            <p:cNvPr id="186" name="Shape 186"/>
            <p:cNvSpPr/>
            <p:nvPr/>
          </p:nvSpPr>
          <p:spPr>
            <a:xfrm>
              <a:off x="0" y="0"/>
              <a:ext cx="3381375" cy="66516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ctr" defTabSz="1300162">
                <a:defRPr sz="3600">
                  <a:uFill>
                    <a:solidFill/>
                  </a:uFill>
                  <a:latin typeface="+mn-lt"/>
                  <a:ea typeface="+mn-ea"/>
                  <a:cs typeface="+mn-cs"/>
                  <a:sym typeface="Helvetica Light"/>
                </a:defRPr>
              </a:pPr>
              <a:endParaRPr>
                <a:latin typeface="Avenir Next" panose="020B0503020202020204" pitchFamily="34" charset="0"/>
              </a:endParaRPr>
            </a:p>
          </p:txBody>
        </p:sp>
        <p:sp>
          <p:nvSpPr>
            <p:cNvPr id="187" name="Shape 187"/>
            <p:cNvSpPr/>
            <p:nvPr/>
          </p:nvSpPr>
          <p:spPr>
            <a:xfrm>
              <a:off x="0" y="0"/>
              <a:ext cx="3381375" cy="67310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6200" tIns="76200" rIns="76200" bIns="76200" numCol="1" anchor="t">
              <a:spAutoFit/>
            </a:bodyPr>
            <a:lstStyle>
              <a:lvl1pPr algn="ctr" defTabSz="1300162">
                <a:defRPr sz="3400" b="1">
                  <a:solidFill>
                    <a:srgbClr val="FFFFCC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FFCC"/>
                    </a:solidFill>
                  </a:u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effectLst/>
                  <a:uFillTx/>
                </a:defRPr>
              </a:pPr>
              <a:r>
                <a:rPr sz="3400" b="1">
                  <a:solidFill>
                    <a:srgbClr val="FFFFCC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FFCC"/>
                    </a:solidFill>
                  </a:uFill>
                  <a:latin typeface="Avenir Next" panose="020B0503020202020204" pitchFamily="34" charset="0"/>
                </a:rPr>
                <a:t>SECUENCIA</a:t>
              </a:r>
            </a:p>
          </p:txBody>
        </p:sp>
      </p:grpSp>
      <p:sp>
        <p:nvSpPr>
          <p:cNvPr id="189" name="Shape 189"/>
          <p:cNvSpPr/>
          <p:nvPr/>
        </p:nvSpPr>
        <p:spPr>
          <a:xfrm>
            <a:off x="1941512" y="3749675"/>
            <a:ext cx="974726" cy="1300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5399" y="16200"/>
                </a:lnTo>
                <a:lnTo>
                  <a:pt x="5399" y="0"/>
                </a:lnTo>
                <a:lnTo>
                  <a:pt x="16200" y="0"/>
                </a:lnTo>
                <a:lnTo>
                  <a:pt x="16200" y="16200"/>
                </a:lnTo>
                <a:lnTo>
                  <a:pt x="21600" y="162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66D5C3"/>
          </a:solidFill>
          <a:ln w="13546">
            <a:solidFill>
              <a:srgbClr val="66D5C3"/>
            </a:solidFill>
            <a:round/>
          </a:ln>
        </p:spPr>
        <p:txBody>
          <a:bodyPr lIns="0" tIns="0" rIns="0" bIns="0" anchor="ctr"/>
          <a:lstStyle/>
          <a:p>
            <a:pPr lvl="0" algn="ctr" defTabSz="830262"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Light"/>
              </a:defRPr>
            </a:pPr>
            <a:endParaRPr>
              <a:latin typeface="Avenir Next" panose="020B0503020202020204" pitchFamily="34" charset="0"/>
            </a:endParaRPr>
          </a:p>
        </p:txBody>
      </p:sp>
      <p:sp>
        <p:nvSpPr>
          <p:cNvPr id="190" name="Shape 190"/>
          <p:cNvSpPr/>
          <p:nvPr/>
        </p:nvSpPr>
        <p:spPr>
          <a:xfrm>
            <a:off x="5681662" y="3676650"/>
            <a:ext cx="976313" cy="1300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5399" y="16200"/>
                </a:lnTo>
                <a:lnTo>
                  <a:pt x="5399" y="0"/>
                </a:lnTo>
                <a:lnTo>
                  <a:pt x="16200" y="0"/>
                </a:lnTo>
                <a:lnTo>
                  <a:pt x="16200" y="16200"/>
                </a:lnTo>
                <a:lnTo>
                  <a:pt x="21600" y="162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66D5C3"/>
          </a:solidFill>
          <a:ln w="13546">
            <a:solidFill>
              <a:srgbClr val="66D5C3"/>
            </a:solidFill>
            <a:round/>
          </a:ln>
        </p:spPr>
        <p:txBody>
          <a:bodyPr lIns="0" tIns="0" rIns="0" bIns="0" anchor="ctr"/>
          <a:lstStyle/>
          <a:p>
            <a:pPr lvl="0" algn="ctr" defTabSz="830262"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Light"/>
              </a:defRPr>
            </a:pPr>
            <a:endParaRPr>
              <a:latin typeface="Avenir Next" panose="020B0503020202020204" pitchFamily="34" charset="0"/>
            </a:endParaRPr>
          </a:p>
        </p:txBody>
      </p:sp>
      <p:sp>
        <p:nvSpPr>
          <p:cNvPr id="191" name="Shape 191"/>
          <p:cNvSpPr/>
          <p:nvPr/>
        </p:nvSpPr>
        <p:spPr>
          <a:xfrm>
            <a:off x="9621837" y="3648075"/>
            <a:ext cx="974726" cy="1300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5399" y="16200"/>
                </a:lnTo>
                <a:lnTo>
                  <a:pt x="5399" y="0"/>
                </a:lnTo>
                <a:lnTo>
                  <a:pt x="16200" y="0"/>
                </a:lnTo>
                <a:lnTo>
                  <a:pt x="16200" y="16200"/>
                </a:lnTo>
                <a:lnTo>
                  <a:pt x="21600" y="162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66D5C3"/>
          </a:solidFill>
          <a:ln w="13546">
            <a:solidFill>
              <a:srgbClr val="66D5C3"/>
            </a:solidFill>
            <a:round/>
          </a:ln>
        </p:spPr>
        <p:txBody>
          <a:bodyPr lIns="0" tIns="0" rIns="0" bIns="0" anchor="ctr"/>
          <a:lstStyle/>
          <a:p>
            <a:pPr lvl="0" algn="ctr" defTabSz="830262"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Light"/>
              </a:defRPr>
            </a:pPr>
            <a:endParaRPr>
              <a:latin typeface="Avenir Next" panose="020B0503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1" animBg="1" advAuto="0"/>
      <p:bldP spid="190" grpId="2" animBg="1" advAuto="0"/>
      <p:bldP spid="191" grpId="3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/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62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SÍNDROME</a:t>
            </a:r>
          </a:p>
        </p:txBody>
      </p:sp>
      <p:sp>
        <p:nvSpPr>
          <p:cNvPr id="194" name="Shape 194"/>
          <p:cNvSpPr>
            <a:spLocks noGrp="1"/>
          </p:cNvSpPr>
          <p:nvPr>
            <p:ph type="body" idx="1"/>
          </p:nvPr>
        </p:nvSpPr>
        <p:spPr>
          <a:xfrm>
            <a:off x="7423150" y="2274887"/>
            <a:ext cx="5748338" cy="6437313"/>
          </a:xfrm>
          <a:prstGeom prst="rect">
            <a:avLst/>
          </a:prstGeom>
        </p:spPr>
        <p:txBody>
          <a:bodyPr lIns="76200" tIns="76200" rIns="76200" bIns="76200" anchor="t"/>
          <a:lstStyle/>
          <a:p>
            <a:pPr marL="73860" lvl="0" indent="-73860" defTabSz="1300162">
              <a:spcBef>
                <a:spcPts val="600"/>
              </a:spcBef>
              <a:buSzPct val="100000"/>
              <a:buFont typeface="Calibri"/>
              <a:buChar char="•"/>
              <a:defRPr sz="1800">
                <a:uFillTx/>
              </a:defRPr>
            </a:pPr>
            <a:r>
              <a:rPr sz="3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Conjunto de </a:t>
            </a:r>
            <a:r>
              <a:rPr sz="3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signos</a:t>
            </a:r>
            <a:r>
              <a:rPr sz="3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y </a:t>
            </a:r>
            <a:r>
              <a:rPr sz="3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síntomas</a:t>
            </a:r>
            <a:r>
              <a:rPr sz="3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. </a:t>
            </a:r>
            <a:r>
              <a:rPr sz="3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Término</a:t>
            </a:r>
            <a:r>
              <a:rPr sz="3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reservado</a:t>
            </a:r>
            <a:r>
              <a:rPr sz="3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a </a:t>
            </a:r>
            <a:r>
              <a:rPr sz="3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aquellos</a:t>
            </a:r>
            <a:r>
              <a:rPr sz="3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casos</a:t>
            </a:r>
            <a:r>
              <a:rPr sz="3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</a:t>
            </a:r>
            <a:r>
              <a:rPr sz="3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anormalidades</a:t>
            </a:r>
            <a:r>
              <a:rPr sz="3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para las que </a:t>
            </a:r>
            <a:r>
              <a:rPr sz="3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existe</a:t>
            </a:r>
            <a:r>
              <a:rPr sz="3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una</a:t>
            </a:r>
            <a:r>
              <a:rPr sz="3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causa </a:t>
            </a:r>
            <a:r>
              <a:rPr sz="3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conocida</a:t>
            </a:r>
            <a:r>
              <a:rPr sz="3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.</a:t>
            </a:r>
          </a:p>
          <a:p>
            <a:pPr marL="82550" lvl="0" indent="-82550" defTabSz="1300162">
              <a:spcBef>
                <a:spcPts val="600"/>
              </a:spcBef>
              <a:defRPr sz="1800">
                <a:uFillTx/>
              </a:defRPr>
            </a:pPr>
            <a:endParaRPr sz="3400" dirty="0">
              <a:uFill>
                <a:solidFill/>
              </a:uFill>
              <a:latin typeface="Century Gothic" panose="020B0502020202020204" pitchFamily="34" charset="0"/>
              <a:ea typeface="+mj-ea"/>
              <a:cs typeface="+mj-cs"/>
              <a:sym typeface="Helvetica"/>
            </a:endParaRPr>
          </a:p>
          <a:p>
            <a:pPr marL="82550" lvl="0" indent="-82550" defTabSz="1300162">
              <a:spcBef>
                <a:spcPts val="0"/>
              </a:spcBef>
              <a:defRPr sz="1800">
                <a:uFillTx/>
              </a:defRPr>
            </a:pPr>
            <a:endParaRPr sz="3400" b="1" dirty="0">
              <a:uFill>
                <a:solidFill/>
              </a:uFill>
              <a:latin typeface="Century Gothic" panose="020B0502020202020204" pitchFamily="34" charset="0"/>
              <a:ea typeface="+mj-ea"/>
              <a:cs typeface="+mj-cs"/>
              <a:sym typeface="Helvetica"/>
            </a:endParaRPr>
          </a:p>
          <a:p>
            <a:pPr marL="82550" lvl="0" indent="-82550" defTabSz="1300162">
              <a:spcBef>
                <a:spcPts val="0"/>
              </a:spcBef>
              <a:defRPr sz="1800">
                <a:uFillTx/>
              </a:defRPr>
            </a:pPr>
            <a:r>
              <a:rPr sz="3400" b="1" dirty="0">
                <a:uFill>
                  <a:solidFill/>
                </a:uFill>
                <a:latin typeface="Century Gothic" panose="020B0502020202020204" pitchFamily="34" charset="0"/>
                <a:ea typeface="+mj-ea"/>
                <a:cs typeface="+mj-cs"/>
                <a:sym typeface="Helvetica"/>
              </a:rPr>
              <a:t>	</a:t>
            </a:r>
          </a:p>
          <a:p>
            <a:pPr marL="82550" lvl="0" indent="-82550" defTabSz="1300162">
              <a:spcBef>
                <a:spcPts val="0"/>
              </a:spcBef>
              <a:defRPr sz="1800">
                <a:uFillTx/>
              </a:defRPr>
            </a:pPr>
            <a:r>
              <a:rPr sz="3400" b="1" dirty="0">
                <a:uFill>
                  <a:solidFill/>
                </a:uFill>
                <a:latin typeface="Century Gothic" panose="020B0502020202020204" pitchFamily="34" charset="0"/>
                <a:ea typeface="+mj-ea"/>
                <a:cs typeface="+mj-cs"/>
                <a:sym typeface="Helvetica"/>
              </a:rPr>
              <a:t>		</a:t>
            </a:r>
            <a:r>
              <a:rPr sz="32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TRISOMIA 21</a:t>
            </a:r>
            <a:endParaRPr sz="3400" b="1" dirty="0">
              <a:solidFill>
                <a:srgbClr val="66D5C3"/>
              </a:solidFill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</p:txBody>
      </p:sp>
      <p:sp>
        <p:nvSpPr>
          <p:cNvPr id="195" name="Shape 195"/>
          <p:cNvSpPr/>
          <p:nvPr/>
        </p:nvSpPr>
        <p:spPr>
          <a:xfrm>
            <a:off x="7729537" y="6103937"/>
            <a:ext cx="481806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>
            <a:spAutoFit/>
          </a:bodyPr>
          <a:lstStyle>
            <a:lvl1pPr defTabSz="1300162">
              <a:defRPr sz="3400" i="1" u="sng">
                <a:effectLst>
                  <a:outerShdw blurRad="12700" dist="25400" dir="2700000" rotWithShape="0">
                    <a:srgbClr val="DDDDDD"/>
                  </a:outerShdw>
                </a:effectLst>
                <a:uFill>
                  <a:solidFill/>
                </a:uFill>
              </a:defRPr>
            </a:lvl1pPr>
          </a:lstStyle>
          <a:p>
            <a:pPr lvl="0">
              <a:defRPr sz="1800" i="0" u="none">
                <a:effectLst/>
                <a:uFillTx/>
              </a:defRPr>
            </a:pPr>
            <a:r>
              <a:rPr sz="3200" b="1" i="0" u="none" dirty="0">
                <a:solidFill>
                  <a:srgbClr val="66D5C3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SINDROME DE DOWN</a:t>
            </a:r>
          </a:p>
        </p:txBody>
      </p:sp>
      <p:pic>
        <p:nvPicPr>
          <p:cNvPr id="7" name="image25.png">
            <a:extLst>
              <a:ext uri="{FF2B5EF4-FFF2-40B4-BE49-F238E27FC236}">
                <a16:creationId xmlns:a16="http://schemas.microsoft.com/office/drawing/2014/main" id="{0ABA670B-63DF-0F4A-954B-151AA0C3C9A5}"/>
              </a:ext>
            </a:extLst>
          </p:cNvPr>
          <p:cNvPicPr/>
          <p:nvPr/>
        </p:nvPicPr>
        <p:blipFill>
          <a:blip r:embed="rId2"/>
          <a:srcRect l="50467" t="13427" r="17680" b="30913"/>
          <a:stretch>
            <a:fillRect/>
          </a:stretch>
        </p:blipFill>
        <p:spPr>
          <a:xfrm>
            <a:off x="649287" y="2016125"/>
            <a:ext cx="6342062" cy="734695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/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62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ASOCIACIÓN</a:t>
            </a:r>
          </a:p>
        </p:txBody>
      </p:sp>
      <p:sp>
        <p:nvSpPr>
          <p:cNvPr id="199" name="Shape 199"/>
          <p:cNvSpPr>
            <a:spLocks noGrp="1"/>
          </p:cNvSpPr>
          <p:nvPr>
            <p:ph type="body" idx="1"/>
          </p:nvPr>
        </p:nvSpPr>
        <p:spPr>
          <a:xfrm>
            <a:off x="649287" y="2274887"/>
            <a:ext cx="5748338" cy="7412038"/>
          </a:xfrm>
          <a:prstGeom prst="rect">
            <a:avLst/>
          </a:prstGeom>
        </p:spPr>
        <p:txBody>
          <a:bodyPr lIns="76200" tIns="76200" rIns="76200" bIns="76200" anchor="t"/>
          <a:lstStyle/>
          <a:p>
            <a:pPr marL="39478" lvl="0" indent="-39478" defTabSz="1300162">
              <a:lnSpc>
                <a:spcPct val="90000"/>
              </a:lnSpc>
              <a:spcBef>
                <a:spcPts val="600"/>
              </a:spcBef>
              <a:buSzPct val="100000"/>
              <a:buFont typeface="Calibri"/>
              <a:buChar char="•"/>
              <a:defRPr sz="1800">
                <a:uFillTx/>
              </a:defRPr>
            </a:pPr>
            <a:r>
              <a:rPr sz="3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Conjunto de </a:t>
            </a:r>
            <a:r>
              <a:rPr sz="3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malformaciones</a:t>
            </a:r>
            <a:r>
              <a:rPr sz="3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que </a:t>
            </a:r>
            <a:r>
              <a:rPr sz="3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tienden</a:t>
            </a:r>
            <a:r>
              <a:rPr sz="3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a </a:t>
            </a:r>
            <a:r>
              <a:rPr sz="3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ocurrir</a:t>
            </a:r>
            <a:r>
              <a:rPr sz="3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juntas, mas de lo que se </a:t>
            </a:r>
            <a:r>
              <a:rPr sz="3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esperaría</a:t>
            </a:r>
            <a:r>
              <a:rPr sz="3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que </a:t>
            </a:r>
            <a:r>
              <a:rPr sz="3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sucediera</a:t>
            </a:r>
            <a:r>
              <a:rPr sz="3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por</a:t>
            </a:r>
            <a:r>
              <a:rPr sz="3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el azar.</a:t>
            </a:r>
          </a:p>
          <a:p>
            <a:pPr marL="42862" lvl="0" indent="-42862" defTabSz="1300162">
              <a:lnSpc>
                <a:spcPct val="90000"/>
              </a:lnSpc>
              <a:spcBef>
                <a:spcPts val="600"/>
              </a:spcBef>
              <a:defRPr sz="1800">
                <a:uFillTx/>
              </a:defRPr>
            </a:pPr>
            <a:endParaRPr sz="22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marL="42862" lvl="0" indent="-42862" defTabSz="1300162">
              <a:lnSpc>
                <a:spcPct val="90000"/>
              </a:lnSpc>
              <a:spcBef>
                <a:spcPts val="600"/>
              </a:spcBef>
              <a:defRPr sz="1800">
                <a:uFillTx/>
              </a:defRPr>
            </a:pPr>
            <a:r>
              <a:rPr sz="2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Anomalías</a:t>
            </a:r>
            <a:r>
              <a:rPr sz="2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2200" dirty="0" err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V</a:t>
            </a:r>
            <a:r>
              <a:rPr sz="2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ertebrales</a:t>
            </a:r>
            <a:endParaRPr sz="22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marL="42862" lvl="0" indent="-42862" defTabSz="1300162">
              <a:lnSpc>
                <a:spcPct val="90000"/>
              </a:lnSpc>
              <a:spcBef>
                <a:spcPts val="600"/>
              </a:spcBef>
              <a:defRPr sz="1800">
                <a:uFillTx/>
              </a:defRPr>
            </a:pPr>
            <a:r>
              <a:rPr sz="2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Atresia </a:t>
            </a:r>
            <a:r>
              <a:rPr sz="220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</a:t>
            </a:r>
            <a:r>
              <a:rPr sz="2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nal</a:t>
            </a:r>
          </a:p>
          <a:p>
            <a:pPr marL="42862" lvl="0" indent="-42862" defTabSz="1300162">
              <a:lnSpc>
                <a:spcPct val="90000"/>
              </a:lnSpc>
              <a:spcBef>
                <a:spcPts val="600"/>
              </a:spcBef>
              <a:defRPr sz="1800">
                <a:uFillTx/>
              </a:defRPr>
            </a:pPr>
            <a:r>
              <a:rPr sz="2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Anomalías</a:t>
            </a:r>
            <a:r>
              <a:rPr sz="2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2200" dirty="0" err="1">
                <a:solidFill>
                  <a:srgbClr val="FF3300"/>
                </a:solidFill>
                <a:uFill>
                  <a:solidFill>
                    <a:srgbClr val="FF3300"/>
                  </a:solidFill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</a:t>
            </a:r>
            <a:r>
              <a:rPr sz="2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ardíacas</a:t>
            </a:r>
            <a:endParaRPr sz="22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marL="42862" lvl="0" indent="-42862" defTabSz="1300162">
              <a:lnSpc>
                <a:spcPct val="90000"/>
              </a:lnSpc>
              <a:spcBef>
                <a:spcPts val="600"/>
              </a:spcBef>
              <a:defRPr sz="1800">
                <a:uFillTx/>
              </a:defRPr>
            </a:pPr>
            <a:r>
              <a:rPr sz="2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Fístula</a:t>
            </a:r>
            <a:r>
              <a:rPr sz="2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2200" dirty="0" err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T</a:t>
            </a:r>
            <a:r>
              <a:rPr sz="2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raqueo-</a:t>
            </a:r>
            <a:r>
              <a:rPr sz="2200" dirty="0" err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</a:t>
            </a:r>
            <a:r>
              <a:rPr sz="2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sofágica</a:t>
            </a:r>
            <a:endParaRPr sz="22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marL="42862" lvl="0" indent="-42862" defTabSz="1300162">
              <a:lnSpc>
                <a:spcPct val="90000"/>
              </a:lnSpc>
              <a:spcBef>
                <a:spcPts val="600"/>
              </a:spcBef>
              <a:defRPr sz="1800">
                <a:uFillTx/>
              </a:defRPr>
            </a:pPr>
            <a:r>
              <a:rPr sz="2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Displasia</a:t>
            </a:r>
            <a:r>
              <a:rPr sz="2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220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R</a:t>
            </a:r>
            <a:r>
              <a:rPr sz="2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adial y Renal</a:t>
            </a:r>
          </a:p>
        </p:txBody>
      </p:sp>
      <p:pic>
        <p:nvPicPr>
          <p:cNvPr id="200" name="image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6610350" y="2600717"/>
            <a:ext cx="6134100" cy="4412859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hape 201"/>
          <p:cNvSpPr/>
          <p:nvPr/>
        </p:nvSpPr>
        <p:spPr>
          <a:xfrm>
            <a:off x="8537575" y="7221136"/>
            <a:ext cx="2279650" cy="754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>
            <a:spAutoFit/>
          </a:bodyPr>
          <a:lstStyle>
            <a:lvl1pPr defTabSz="1300162">
              <a:defRPr sz="3900" i="1" u="sng">
                <a:effectLst>
                  <a:outerShdw blurRad="12700" dist="25400" dir="2700000" rotWithShape="0">
                    <a:srgbClr val="DDDDDD"/>
                  </a:outerShdw>
                </a:effectLst>
                <a:uFill>
                  <a:solidFill/>
                </a:uFill>
              </a:defRPr>
            </a:lvl1pPr>
          </a:lstStyle>
          <a:p>
            <a:pPr lvl="0">
              <a:defRPr sz="1800" i="0" u="none">
                <a:effectLst/>
                <a:uFillTx/>
              </a:defRPr>
            </a:pPr>
            <a:r>
              <a:rPr sz="3900" b="1" i="0" u="none" dirty="0">
                <a:solidFill>
                  <a:srgbClr val="66D5C3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uFill>
                  <a:solidFill/>
                </a:uFill>
                <a:latin typeface="Century Gothic" panose="020B0502020202020204" pitchFamily="34" charset="0"/>
              </a:rPr>
              <a:t>VACTER</a:t>
            </a:r>
          </a:p>
        </p:txBody>
      </p:sp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ADD80C6-AF58-C44F-BC39-067874AB0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1060450"/>
            <a:ext cx="6229350" cy="7816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3E48103-6739-694A-B96C-446357545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00" y="2117725"/>
            <a:ext cx="5784850" cy="581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/>
          </p:cNvSpPr>
          <p:nvPr>
            <p:ph type="title"/>
          </p:nvPr>
        </p:nvSpPr>
        <p:spPr>
          <a:xfrm>
            <a:off x="649287" y="0"/>
            <a:ext cx="11704638" cy="1625600"/>
          </a:xfrm>
          <a:prstGeom prst="rect">
            <a:avLst/>
          </a:prstGeom>
        </p:spPr>
        <p:txBody>
          <a:bodyPr lIns="76200" tIns="76200" rIns="76200" bIns="76200"/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62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SECUENCIA</a:t>
            </a:r>
          </a:p>
        </p:txBody>
      </p:sp>
      <p:sp>
        <p:nvSpPr>
          <p:cNvPr id="204" name="Shape 204"/>
          <p:cNvSpPr/>
          <p:nvPr/>
        </p:nvSpPr>
        <p:spPr>
          <a:xfrm>
            <a:off x="7989093" y="5174227"/>
            <a:ext cx="4953001" cy="144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6200" tIns="76200" rIns="76200" bIns="76200">
            <a:spAutoFit/>
          </a:bodyPr>
          <a:lstStyle>
            <a:lvl1pPr defTabSz="1300162">
              <a:spcBef>
                <a:spcPts val="400"/>
              </a:spcBef>
              <a:defRPr sz="3400">
                <a:uFill>
                  <a:solidFill/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2800" dirty="0" err="1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Resultado</a:t>
            </a:r>
            <a:r>
              <a:rPr sz="2800" dirty="0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 de </a:t>
            </a:r>
            <a:r>
              <a:rPr sz="2800" dirty="0" err="1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una</a:t>
            </a:r>
            <a:r>
              <a:rPr sz="2800" dirty="0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 </a:t>
            </a:r>
            <a:r>
              <a:rPr sz="2800" dirty="0" err="1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cascada</a:t>
            </a:r>
            <a:r>
              <a:rPr sz="2800" dirty="0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 de </a:t>
            </a:r>
            <a:r>
              <a:rPr sz="2800" dirty="0" err="1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sucesos</a:t>
            </a:r>
            <a:r>
              <a:rPr sz="2800" dirty="0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 </a:t>
            </a:r>
            <a:r>
              <a:rPr sz="2800" dirty="0" err="1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iniciados</a:t>
            </a:r>
            <a:r>
              <a:rPr sz="2800" dirty="0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 </a:t>
            </a:r>
            <a:r>
              <a:rPr sz="2800" dirty="0" err="1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por</a:t>
            </a:r>
            <a:r>
              <a:rPr sz="2800" dirty="0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 un </a:t>
            </a:r>
            <a:r>
              <a:rPr sz="2800" dirty="0" err="1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único</a:t>
            </a:r>
            <a:r>
              <a:rPr sz="2800" dirty="0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 factor </a:t>
            </a:r>
            <a:r>
              <a:rPr sz="2800" dirty="0" err="1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primario</a:t>
            </a:r>
            <a:r>
              <a:rPr sz="2800" dirty="0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.</a:t>
            </a:r>
          </a:p>
        </p:txBody>
      </p:sp>
      <p:pic>
        <p:nvPicPr>
          <p:cNvPr id="205" name="image-25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8623300" y="1306512"/>
            <a:ext cx="3684588" cy="36845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" name="Group 208"/>
          <p:cNvGrpSpPr/>
          <p:nvPr/>
        </p:nvGrpSpPr>
        <p:grpSpPr>
          <a:xfrm>
            <a:off x="2206625" y="1816100"/>
            <a:ext cx="3497263" cy="603250"/>
            <a:chOff x="0" y="0"/>
            <a:chExt cx="3497262" cy="603250"/>
          </a:xfr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</p:grpSpPr>
        <p:sp>
          <p:nvSpPr>
            <p:cNvPr id="206" name="Shape 206"/>
            <p:cNvSpPr/>
            <p:nvPr/>
          </p:nvSpPr>
          <p:spPr>
            <a:xfrm>
              <a:off x="0" y="0"/>
              <a:ext cx="3497263" cy="603250"/>
            </a:xfrm>
            <a:prstGeom prst="rect">
              <a:avLst/>
            </a:prstGeom>
            <a:grpFill/>
            <a:ln w="13546" cap="flat">
              <a:solidFill>
                <a:srgbClr val="00669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ctr" defTabSz="1300162">
                <a:defRPr sz="3600">
                  <a:uFill>
                    <a:solidFill/>
                  </a:uFill>
                  <a:latin typeface="+mn-lt"/>
                  <a:ea typeface="+mn-ea"/>
                  <a:cs typeface="+mn-cs"/>
                  <a:sym typeface="Helvetica Light"/>
                </a:defRPr>
              </a:pPr>
              <a:endParaRPr>
                <a:latin typeface="Avenir Next" panose="020B0503020202020204" pitchFamily="34" charset="0"/>
              </a:endParaRPr>
            </a:p>
          </p:txBody>
        </p:sp>
        <p:sp>
          <p:nvSpPr>
            <p:cNvPr id="207" name="Shape 207"/>
            <p:cNvSpPr/>
            <p:nvPr/>
          </p:nvSpPr>
          <p:spPr>
            <a:xfrm>
              <a:off x="0" y="0"/>
              <a:ext cx="3497263" cy="58420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6200" tIns="76200" rIns="76200" bIns="76200" numCol="1" anchor="t">
              <a:spAutoFit/>
            </a:bodyPr>
            <a:lstStyle>
              <a:lvl1pPr algn="ctr" defTabSz="1300162">
                <a:defRPr sz="2800" b="1">
                  <a:solidFill>
                    <a:srgbClr val="FFFFCC"/>
                  </a:solidFill>
                  <a:uFill>
                    <a:solidFill>
                      <a:srgbClr val="FFFFCC"/>
                    </a:solidFill>
                  </a:u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sz="2800" b="1">
                  <a:solidFill>
                    <a:srgbClr val="FFFFCC"/>
                  </a:solidFill>
                  <a:uFill>
                    <a:solidFill>
                      <a:srgbClr val="FFFFCC"/>
                    </a:solidFill>
                  </a:uFill>
                  <a:latin typeface="Avenir Next" panose="020B0503020202020204" pitchFamily="34" charset="0"/>
                </a:rPr>
                <a:t>AGENESIA RENAL</a:t>
              </a:r>
            </a:p>
          </p:txBody>
        </p:sp>
      </p:grpSp>
      <p:grpSp>
        <p:nvGrpSpPr>
          <p:cNvPr id="211" name="Group 211"/>
          <p:cNvGrpSpPr/>
          <p:nvPr/>
        </p:nvGrpSpPr>
        <p:grpSpPr>
          <a:xfrm>
            <a:off x="2979737" y="3251200"/>
            <a:ext cx="2552701" cy="577850"/>
            <a:chOff x="0" y="0"/>
            <a:chExt cx="2552700" cy="577850"/>
          </a:xfr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</p:grpSpPr>
        <p:sp>
          <p:nvSpPr>
            <p:cNvPr id="209" name="Shape 209"/>
            <p:cNvSpPr/>
            <p:nvPr/>
          </p:nvSpPr>
          <p:spPr>
            <a:xfrm>
              <a:off x="0" y="0"/>
              <a:ext cx="2552700" cy="577850"/>
            </a:xfrm>
            <a:prstGeom prst="rect">
              <a:avLst/>
            </a:prstGeom>
            <a:grpFill/>
            <a:ln w="13546" cap="flat">
              <a:solidFill>
                <a:srgbClr val="00669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ctr" defTabSz="1300162">
                <a:defRPr sz="3600">
                  <a:uFill>
                    <a:solidFill/>
                  </a:uFill>
                  <a:latin typeface="+mn-lt"/>
                  <a:ea typeface="+mn-ea"/>
                  <a:cs typeface="+mn-cs"/>
                  <a:sym typeface="Helvetica Light"/>
                </a:defRPr>
              </a:pPr>
              <a:endParaRPr>
                <a:latin typeface="Avenir Next" panose="020B0503020202020204" pitchFamily="34" charset="0"/>
              </a:endParaRPr>
            </a:p>
          </p:txBody>
        </p:sp>
        <p:sp>
          <p:nvSpPr>
            <p:cNvPr id="210" name="Shape 210"/>
            <p:cNvSpPr/>
            <p:nvPr/>
          </p:nvSpPr>
          <p:spPr>
            <a:xfrm>
              <a:off x="0" y="0"/>
              <a:ext cx="2552700" cy="53340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ctr" defTabSz="1300162">
                <a:defRPr sz="2800" b="1">
                  <a:solidFill>
                    <a:srgbClr val="FFFFCC"/>
                  </a:solidFill>
                  <a:uFill>
                    <a:solidFill>
                      <a:srgbClr val="FFFFCC"/>
                    </a:solidFill>
                  </a:u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sz="2800" b="1">
                  <a:solidFill>
                    <a:srgbClr val="FFFFCC"/>
                  </a:solidFill>
                  <a:uFill>
                    <a:solidFill>
                      <a:srgbClr val="FFFFCC"/>
                    </a:solidFill>
                  </a:uFill>
                  <a:latin typeface="Avenir Next" panose="020B0503020202020204" pitchFamily="34" charset="0"/>
                </a:rPr>
                <a:t>Falta de orina</a:t>
              </a:r>
            </a:p>
          </p:txBody>
        </p:sp>
      </p:grpSp>
      <p:grpSp>
        <p:nvGrpSpPr>
          <p:cNvPr id="214" name="Group 214"/>
          <p:cNvGrpSpPr/>
          <p:nvPr/>
        </p:nvGrpSpPr>
        <p:grpSpPr>
          <a:xfrm>
            <a:off x="1028700" y="5605462"/>
            <a:ext cx="2132013" cy="1016001"/>
            <a:chOff x="0" y="0"/>
            <a:chExt cx="2132012" cy="1016000"/>
          </a:xfr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</p:grpSpPr>
        <p:sp>
          <p:nvSpPr>
            <p:cNvPr id="212" name="Shape 212"/>
            <p:cNvSpPr/>
            <p:nvPr/>
          </p:nvSpPr>
          <p:spPr>
            <a:xfrm>
              <a:off x="0" y="0"/>
              <a:ext cx="2132013" cy="1016000"/>
            </a:xfrm>
            <a:prstGeom prst="rect">
              <a:avLst/>
            </a:prstGeom>
            <a:grpFill/>
            <a:ln w="13546" cap="flat">
              <a:solidFill>
                <a:srgbClr val="00669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ctr" defTabSz="1300162">
                <a:defRPr sz="3600">
                  <a:uFill>
                    <a:solidFill/>
                  </a:uFill>
                  <a:latin typeface="+mn-lt"/>
                  <a:ea typeface="+mn-ea"/>
                  <a:cs typeface="+mn-cs"/>
                  <a:sym typeface="Helvetica Light"/>
                </a:defRPr>
              </a:pPr>
              <a:endParaRPr>
                <a:latin typeface="Avenir Next" panose="020B0503020202020204" pitchFamily="34" charset="0"/>
              </a:endParaRPr>
            </a:p>
          </p:txBody>
        </p:sp>
        <p:sp>
          <p:nvSpPr>
            <p:cNvPr id="213" name="Shape 213"/>
            <p:cNvSpPr/>
            <p:nvPr/>
          </p:nvSpPr>
          <p:spPr>
            <a:xfrm>
              <a:off x="0" y="0"/>
              <a:ext cx="2132013" cy="96520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lvl="0" algn="ctr" defTabSz="1300162">
                <a:defRPr sz="1800"/>
              </a:pPr>
              <a:r>
                <a:rPr sz="2800" b="1">
                  <a:solidFill>
                    <a:srgbClr val="FFFFCC"/>
                  </a:solidFill>
                  <a:uFill>
                    <a:solidFill>
                      <a:srgbClr val="FFFFCC"/>
                    </a:solidFill>
                  </a:uFill>
                  <a:latin typeface="Avenir Next" panose="020B0503020202020204" pitchFamily="34" charset="0"/>
                </a:rPr>
                <a:t>Hipoplasia</a:t>
              </a:r>
            </a:p>
            <a:p>
              <a:pPr lvl="0" algn="ctr" defTabSz="1300162">
                <a:defRPr sz="1800"/>
              </a:pPr>
              <a:r>
                <a:rPr sz="2800" b="1">
                  <a:solidFill>
                    <a:srgbClr val="FFFFCC"/>
                  </a:solidFill>
                  <a:uFill>
                    <a:solidFill>
                      <a:srgbClr val="FFFFCC"/>
                    </a:solidFill>
                  </a:uFill>
                  <a:latin typeface="Avenir Next" panose="020B0503020202020204" pitchFamily="34" charset="0"/>
                </a:rPr>
                <a:t>Pulmonar</a:t>
              </a:r>
            </a:p>
          </p:txBody>
        </p:sp>
      </p:grpSp>
      <p:grpSp>
        <p:nvGrpSpPr>
          <p:cNvPr id="217" name="Group 217"/>
          <p:cNvGrpSpPr/>
          <p:nvPr/>
        </p:nvGrpSpPr>
        <p:grpSpPr>
          <a:xfrm>
            <a:off x="4008437" y="5595937"/>
            <a:ext cx="2527301" cy="1017588"/>
            <a:chOff x="0" y="0"/>
            <a:chExt cx="2527300" cy="1017587"/>
          </a:xfr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</p:grpSpPr>
        <p:sp>
          <p:nvSpPr>
            <p:cNvPr id="215" name="Shape 215"/>
            <p:cNvSpPr/>
            <p:nvPr/>
          </p:nvSpPr>
          <p:spPr>
            <a:xfrm>
              <a:off x="0" y="0"/>
              <a:ext cx="2527300" cy="1017588"/>
            </a:xfrm>
            <a:prstGeom prst="rect">
              <a:avLst/>
            </a:prstGeom>
            <a:grpFill/>
            <a:ln w="13546" cap="flat">
              <a:solidFill>
                <a:srgbClr val="00669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ctr" defTabSz="1300162">
                <a:defRPr sz="3600">
                  <a:uFill>
                    <a:solidFill/>
                  </a:uFill>
                  <a:latin typeface="+mn-lt"/>
                  <a:ea typeface="+mn-ea"/>
                  <a:cs typeface="+mn-cs"/>
                  <a:sym typeface="Helvetica Light"/>
                </a:defRPr>
              </a:pPr>
              <a:endParaRPr>
                <a:latin typeface="Avenir Next" panose="020B0503020202020204" pitchFamily="34" charset="0"/>
              </a:endParaRPr>
            </a:p>
          </p:txBody>
        </p:sp>
        <p:sp>
          <p:nvSpPr>
            <p:cNvPr id="216" name="Shape 216"/>
            <p:cNvSpPr/>
            <p:nvPr/>
          </p:nvSpPr>
          <p:spPr>
            <a:xfrm>
              <a:off x="0" y="0"/>
              <a:ext cx="2527300" cy="96520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lvl="0" algn="ctr" defTabSz="1300162">
                <a:defRPr sz="1800"/>
              </a:pPr>
              <a:r>
                <a:rPr sz="2800" b="1">
                  <a:solidFill>
                    <a:srgbClr val="FFFFCC"/>
                  </a:solidFill>
                  <a:uFill>
                    <a:solidFill>
                      <a:srgbClr val="FFFFCC"/>
                    </a:solidFill>
                  </a:uFill>
                  <a:latin typeface="Avenir Next" panose="020B0503020202020204" pitchFamily="34" charset="0"/>
                </a:rPr>
                <a:t>Compresión</a:t>
              </a:r>
            </a:p>
            <a:p>
              <a:pPr lvl="0" algn="ctr" defTabSz="1300162">
                <a:defRPr sz="1800"/>
              </a:pPr>
              <a:r>
                <a:rPr sz="2800" b="1">
                  <a:solidFill>
                    <a:srgbClr val="FFFFCC"/>
                  </a:solidFill>
                  <a:uFill>
                    <a:solidFill>
                      <a:srgbClr val="FFFFCC"/>
                    </a:solidFill>
                  </a:uFill>
                  <a:latin typeface="Avenir Next" panose="020B0503020202020204" pitchFamily="34" charset="0"/>
                </a:rPr>
                <a:t>Fetal</a:t>
              </a:r>
            </a:p>
          </p:txBody>
        </p:sp>
      </p:grpSp>
      <p:grpSp>
        <p:nvGrpSpPr>
          <p:cNvPr id="220" name="Group 220"/>
          <p:cNvGrpSpPr/>
          <p:nvPr/>
        </p:nvGrpSpPr>
        <p:grpSpPr>
          <a:xfrm>
            <a:off x="1905000" y="4411662"/>
            <a:ext cx="4646613" cy="577851"/>
            <a:chOff x="0" y="0"/>
            <a:chExt cx="4646612" cy="577850"/>
          </a:xfr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</p:grpSpPr>
        <p:sp>
          <p:nvSpPr>
            <p:cNvPr id="218" name="Shape 218"/>
            <p:cNvSpPr/>
            <p:nvPr/>
          </p:nvSpPr>
          <p:spPr>
            <a:xfrm>
              <a:off x="0" y="0"/>
              <a:ext cx="4646613" cy="577850"/>
            </a:xfrm>
            <a:prstGeom prst="rect">
              <a:avLst/>
            </a:prstGeom>
            <a:grpFill/>
            <a:ln w="13546" cap="flat">
              <a:solidFill>
                <a:srgbClr val="00669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ctr" defTabSz="1300162">
                <a:defRPr sz="3600">
                  <a:uFill>
                    <a:solidFill/>
                  </a:uFill>
                  <a:latin typeface="+mn-lt"/>
                  <a:ea typeface="+mn-ea"/>
                  <a:cs typeface="+mn-cs"/>
                  <a:sym typeface="Helvetica Light"/>
                </a:defRPr>
              </a:pPr>
              <a:endParaRPr>
                <a:latin typeface="Avenir Next" panose="020B0503020202020204" pitchFamily="34" charset="0"/>
              </a:endParaRPr>
            </a:p>
          </p:txBody>
        </p:sp>
        <p:sp>
          <p:nvSpPr>
            <p:cNvPr id="219" name="Shape 219"/>
            <p:cNvSpPr/>
            <p:nvPr/>
          </p:nvSpPr>
          <p:spPr>
            <a:xfrm>
              <a:off x="0" y="0"/>
              <a:ext cx="4646613" cy="53340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ctr" defTabSz="1300162">
                <a:defRPr sz="2800" b="1">
                  <a:solidFill>
                    <a:srgbClr val="FFFFCC"/>
                  </a:solidFill>
                  <a:uFill>
                    <a:solidFill>
                      <a:srgbClr val="FFFFCC"/>
                    </a:solidFill>
                  </a:u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sz="2800" b="1">
                  <a:solidFill>
                    <a:srgbClr val="FFFFCC"/>
                  </a:solidFill>
                  <a:uFill>
                    <a:solidFill>
                      <a:srgbClr val="FFFFCC"/>
                    </a:solidFill>
                  </a:uFill>
                  <a:latin typeface="Avenir Next" panose="020B0503020202020204" pitchFamily="34" charset="0"/>
                </a:rPr>
                <a:t>OLIGOHIDRAMNIOS</a:t>
              </a:r>
            </a:p>
          </p:txBody>
        </p:sp>
      </p:grpSp>
      <p:grpSp>
        <p:nvGrpSpPr>
          <p:cNvPr id="223" name="Group 223"/>
          <p:cNvGrpSpPr/>
          <p:nvPr/>
        </p:nvGrpSpPr>
        <p:grpSpPr>
          <a:xfrm>
            <a:off x="1304925" y="7867650"/>
            <a:ext cx="2100263" cy="927100"/>
            <a:chOff x="0" y="0"/>
            <a:chExt cx="2100262" cy="927100"/>
          </a:xfr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</p:grpSpPr>
        <p:sp>
          <p:nvSpPr>
            <p:cNvPr id="221" name="Shape 221"/>
            <p:cNvSpPr/>
            <p:nvPr/>
          </p:nvSpPr>
          <p:spPr>
            <a:xfrm>
              <a:off x="0" y="0"/>
              <a:ext cx="2100263" cy="927100"/>
            </a:xfrm>
            <a:prstGeom prst="rect">
              <a:avLst/>
            </a:prstGeom>
            <a:grpFill/>
            <a:ln w="13546" cap="flat">
              <a:solidFill>
                <a:srgbClr val="00669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ctr" defTabSz="1300162">
                <a:defRPr sz="3600">
                  <a:uFill>
                    <a:solidFill/>
                  </a:uFill>
                  <a:latin typeface="+mn-lt"/>
                  <a:ea typeface="+mn-ea"/>
                  <a:cs typeface="+mn-cs"/>
                  <a:sym typeface="Helvetica Light"/>
                </a:defRPr>
              </a:pPr>
              <a:endParaRPr>
                <a:latin typeface="Avenir Next" panose="020B0503020202020204" pitchFamily="34" charset="0"/>
              </a:endParaRPr>
            </a:p>
          </p:txBody>
        </p:sp>
        <p:sp>
          <p:nvSpPr>
            <p:cNvPr id="222" name="Shape 222"/>
            <p:cNvSpPr/>
            <p:nvPr/>
          </p:nvSpPr>
          <p:spPr>
            <a:xfrm>
              <a:off x="0" y="0"/>
              <a:ext cx="2100263" cy="86360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lvl="0" algn="ctr" defTabSz="1300162">
                <a:defRPr sz="1800"/>
              </a:pPr>
              <a:r>
                <a:rPr sz="2500" b="1">
                  <a:solidFill>
                    <a:srgbClr val="FFFFCC"/>
                  </a:solidFill>
                  <a:uFill>
                    <a:solidFill>
                      <a:srgbClr val="FFFFCC"/>
                    </a:solidFill>
                  </a:uFill>
                  <a:latin typeface="Avenir Next" panose="020B0503020202020204" pitchFamily="34" charset="0"/>
                </a:rPr>
                <a:t>Facies</a:t>
              </a:r>
            </a:p>
            <a:p>
              <a:pPr lvl="0" algn="ctr" defTabSz="1300162">
                <a:defRPr sz="1800"/>
              </a:pPr>
              <a:r>
                <a:rPr sz="2500" b="1">
                  <a:solidFill>
                    <a:srgbClr val="FFFFCC"/>
                  </a:solidFill>
                  <a:uFill>
                    <a:solidFill>
                      <a:srgbClr val="FFFFCC"/>
                    </a:solidFill>
                  </a:uFill>
                  <a:latin typeface="Avenir Next" panose="020B0503020202020204" pitchFamily="34" charset="0"/>
                </a:rPr>
                <a:t>Comprimida</a:t>
              </a:r>
            </a:p>
          </p:txBody>
        </p:sp>
      </p:grpSp>
      <p:grpSp>
        <p:nvGrpSpPr>
          <p:cNvPr id="226" name="Group 226"/>
          <p:cNvGrpSpPr/>
          <p:nvPr/>
        </p:nvGrpSpPr>
        <p:grpSpPr>
          <a:xfrm>
            <a:off x="4143375" y="7867650"/>
            <a:ext cx="1649413" cy="927100"/>
            <a:chOff x="0" y="0"/>
            <a:chExt cx="1649412" cy="927100"/>
          </a:xfr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</p:grpSpPr>
        <p:sp>
          <p:nvSpPr>
            <p:cNvPr id="224" name="Shape 224"/>
            <p:cNvSpPr/>
            <p:nvPr/>
          </p:nvSpPr>
          <p:spPr>
            <a:xfrm>
              <a:off x="0" y="0"/>
              <a:ext cx="1649413" cy="927100"/>
            </a:xfrm>
            <a:prstGeom prst="rect">
              <a:avLst/>
            </a:prstGeom>
            <a:grpFill/>
            <a:ln w="13546" cap="flat">
              <a:solidFill>
                <a:srgbClr val="00669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ctr" defTabSz="1300162">
                <a:defRPr sz="3600">
                  <a:uFill>
                    <a:solidFill/>
                  </a:uFill>
                  <a:latin typeface="+mn-lt"/>
                  <a:ea typeface="+mn-ea"/>
                  <a:cs typeface="+mn-cs"/>
                  <a:sym typeface="Helvetica Light"/>
                </a:defRPr>
              </a:pPr>
              <a:endParaRPr>
                <a:latin typeface="Avenir Next" panose="020B0503020202020204" pitchFamily="34" charset="0"/>
              </a:endParaRPr>
            </a:p>
          </p:txBody>
        </p:sp>
        <p:sp>
          <p:nvSpPr>
            <p:cNvPr id="225" name="Shape 225"/>
            <p:cNvSpPr/>
            <p:nvPr/>
          </p:nvSpPr>
          <p:spPr>
            <a:xfrm>
              <a:off x="0" y="0"/>
              <a:ext cx="1649413" cy="86360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lvl="0" algn="ctr" defTabSz="1300162">
                <a:defRPr sz="1800"/>
              </a:pPr>
              <a:r>
                <a:rPr sz="2500" b="1">
                  <a:solidFill>
                    <a:srgbClr val="FFFFCC"/>
                  </a:solidFill>
                  <a:uFill>
                    <a:solidFill>
                      <a:srgbClr val="FFFFCC"/>
                    </a:solidFill>
                  </a:uFill>
                  <a:latin typeface="Avenir Next" panose="020B0503020202020204" pitchFamily="34" charset="0"/>
                </a:rPr>
                <a:t>Posición</a:t>
              </a:r>
            </a:p>
            <a:p>
              <a:pPr lvl="0" algn="ctr" defTabSz="1300162">
                <a:defRPr sz="1800"/>
              </a:pPr>
              <a:r>
                <a:rPr sz="2500" b="1">
                  <a:solidFill>
                    <a:srgbClr val="FFFFCC"/>
                  </a:solidFill>
                  <a:uFill>
                    <a:solidFill>
                      <a:srgbClr val="FFFFCC"/>
                    </a:solidFill>
                  </a:uFill>
                  <a:latin typeface="Avenir Next" panose="020B0503020202020204" pitchFamily="34" charset="0"/>
                </a:rPr>
                <a:t>Anormal</a:t>
              </a:r>
            </a:p>
          </p:txBody>
        </p:sp>
      </p:grpSp>
      <p:grpSp>
        <p:nvGrpSpPr>
          <p:cNvPr id="229" name="Group 229"/>
          <p:cNvGrpSpPr/>
          <p:nvPr/>
        </p:nvGrpSpPr>
        <p:grpSpPr>
          <a:xfrm>
            <a:off x="6494462" y="7867650"/>
            <a:ext cx="2335213" cy="927100"/>
            <a:chOff x="0" y="0"/>
            <a:chExt cx="2335212" cy="927100"/>
          </a:xfr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</p:grpSpPr>
        <p:sp>
          <p:nvSpPr>
            <p:cNvPr id="227" name="Shape 227"/>
            <p:cNvSpPr/>
            <p:nvPr/>
          </p:nvSpPr>
          <p:spPr>
            <a:xfrm>
              <a:off x="0" y="0"/>
              <a:ext cx="2335213" cy="927100"/>
            </a:xfrm>
            <a:prstGeom prst="rect">
              <a:avLst/>
            </a:prstGeom>
            <a:grpFill/>
            <a:ln w="13546" cap="flat">
              <a:solidFill>
                <a:srgbClr val="00669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ctr" defTabSz="1300162">
                <a:defRPr sz="3600">
                  <a:uFill>
                    <a:solidFill/>
                  </a:uFill>
                  <a:latin typeface="+mn-lt"/>
                  <a:ea typeface="+mn-ea"/>
                  <a:cs typeface="+mn-cs"/>
                  <a:sym typeface="Helvetica Light"/>
                </a:defRPr>
              </a:pPr>
              <a:endParaRPr>
                <a:latin typeface="Avenir Next" panose="020B0503020202020204" pitchFamily="34" charset="0"/>
              </a:endParaRPr>
            </a:p>
          </p:txBody>
        </p:sp>
        <p:sp>
          <p:nvSpPr>
            <p:cNvPr id="228" name="Shape 228"/>
            <p:cNvSpPr/>
            <p:nvPr/>
          </p:nvSpPr>
          <p:spPr>
            <a:xfrm>
              <a:off x="0" y="0"/>
              <a:ext cx="2335213" cy="86360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lvl="0" algn="ctr" defTabSz="1300162">
                <a:defRPr sz="1800"/>
              </a:pPr>
              <a:r>
                <a:rPr sz="2500" b="1">
                  <a:solidFill>
                    <a:srgbClr val="FFFFCC"/>
                  </a:solidFill>
                  <a:uFill>
                    <a:solidFill>
                      <a:srgbClr val="FFFFCC"/>
                    </a:solidFill>
                  </a:uFill>
                  <a:latin typeface="Avenir Next" panose="020B0503020202020204" pitchFamily="34" charset="0"/>
                </a:rPr>
                <a:t>Presentación</a:t>
              </a:r>
            </a:p>
            <a:p>
              <a:pPr lvl="0" algn="ctr" defTabSz="1300162">
                <a:defRPr sz="1800"/>
              </a:pPr>
              <a:r>
                <a:rPr sz="2500" b="1">
                  <a:solidFill>
                    <a:srgbClr val="FFFFCC"/>
                  </a:solidFill>
                  <a:uFill>
                    <a:solidFill>
                      <a:srgbClr val="FFFFCC"/>
                    </a:solidFill>
                  </a:uFill>
                  <a:latin typeface="Avenir Next" panose="020B0503020202020204" pitchFamily="34" charset="0"/>
                </a:rPr>
                <a:t>de nalgas</a:t>
              </a:r>
            </a:p>
          </p:txBody>
        </p:sp>
      </p:grpSp>
      <p:sp>
        <p:nvSpPr>
          <p:cNvPr id="230" name="Shape 230"/>
          <p:cNvSpPr/>
          <p:nvPr/>
        </p:nvSpPr>
        <p:spPr>
          <a:xfrm flipH="1">
            <a:off x="5183187" y="5054600"/>
            <a:ext cx="17464" cy="482600"/>
          </a:xfrm>
          <a:prstGeom prst="line">
            <a:avLst/>
          </a:prstGeom>
          <a:ln w="81280">
            <a:solidFill>
              <a:srgbClr val="006699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  <a:endParaRPr>
              <a:latin typeface="Avenir Next" panose="020B0503020202020204" pitchFamily="34" charset="0"/>
            </a:endParaRPr>
          </a:p>
        </p:txBody>
      </p:sp>
      <p:sp>
        <p:nvSpPr>
          <p:cNvPr id="231" name="Shape 231"/>
          <p:cNvSpPr/>
          <p:nvPr/>
        </p:nvSpPr>
        <p:spPr>
          <a:xfrm>
            <a:off x="2316162" y="5054600"/>
            <a:ext cx="1" cy="446088"/>
          </a:xfrm>
          <a:prstGeom prst="line">
            <a:avLst/>
          </a:prstGeom>
          <a:ln w="81280">
            <a:solidFill>
              <a:srgbClr val="006699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  <a:endParaRPr>
              <a:latin typeface="Avenir Next" panose="020B0503020202020204" pitchFamily="34" charset="0"/>
            </a:endParaRPr>
          </a:p>
        </p:txBody>
      </p:sp>
      <p:sp>
        <p:nvSpPr>
          <p:cNvPr id="232" name="Shape 232"/>
          <p:cNvSpPr/>
          <p:nvPr/>
        </p:nvSpPr>
        <p:spPr>
          <a:xfrm>
            <a:off x="4259262" y="3898900"/>
            <a:ext cx="1" cy="407988"/>
          </a:xfrm>
          <a:prstGeom prst="line">
            <a:avLst/>
          </a:prstGeom>
          <a:ln w="81280">
            <a:solidFill>
              <a:srgbClr val="006699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  <a:endParaRPr>
              <a:latin typeface="Avenir Next" panose="020B0503020202020204" pitchFamily="34" charset="0"/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4225925" y="2360612"/>
            <a:ext cx="0" cy="650876"/>
          </a:xfrm>
          <a:prstGeom prst="line">
            <a:avLst/>
          </a:prstGeom>
          <a:ln w="81280">
            <a:solidFill>
              <a:srgbClr val="006699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  <a:endParaRPr>
              <a:latin typeface="Avenir Next" panose="020B0503020202020204" pitchFamily="34" charset="0"/>
            </a:endParaRPr>
          </a:p>
        </p:txBody>
      </p:sp>
      <p:sp>
        <p:nvSpPr>
          <p:cNvPr id="234" name="Shape 234"/>
          <p:cNvSpPr/>
          <p:nvPr/>
        </p:nvSpPr>
        <p:spPr>
          <a:xfrm>
            <a:off x="6392862" y="6896100"/>
            <a:ext cx="631826" cy="585788"/>
          </a:xfrm>
          <a:prstGeom prst="line">
            <a:avLst/>
          </a:prstGeom>
          <a:ln w="81280">
            <a:solidFill>
              <a:srgbClr val="006699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  <a:endParaRPr>
              <a:latin typeface="Avenir Next" panose="020B0503020202020204" pitchFamily="34" charset="0"/>
            </a:endParaRPr>
          </a:p>
        </p:txBody>
      </p:sp>
      <p:sp>
        <p:nvSpPr>
          <p:cNvPr id="235" name="Shape 235"/>
          <p:cNvSpPr/>
          <p:nvPr/>
        </p:nvSpPr>
        <p:spPr>
          <a:xfrm>
            <a:off x="5080000" y="6970712"/>
            <a:ext cx="0" cy="650876"/>
          </a:xfrm>
          <a:prstGeom prst="line">
            <a:avLst/>
          </a:prstGeom>
          <a:ln w="81280">
            <a:solidFill>
              <a:srgbClr val="006699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  <a:endParaRPr>
              <a:latin typeface="Avenir Next" panose="020B0503020202020204" pitchFamily="34" charset="0"/>
            </a:endParaRPr>
          </a:p>
        </p:txBody>
      </p:sp>
      <p:sp>
        <p:nvSpPr>
          <p:cNvPr id="236" name="Shape 236"/>
          <p:cNvSpPr/>
          <p:nvPr/>
        </p:nvSpPr>
        <p:spPr>
          <a:xfrm flipH="1">
            <a:off x="2930524" y="6970712"/>
            <a:ext cx="979489" cy="511176"/>
          </a:xfrm>
          <a:prstGeom prst="line">
            <a:avLst/>
          </a:prstGeom>
          <a:ln w="81280">
            <a:solidFill>
              <a:srgbClr val="006699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  <a:endParaRPr>
              <a:latin typeface="Avenir Next" panose="020B0503020202020204" pitchFamily="34" charset="0"/>
            </a:endParaRPr>
          </a:p>
        </p:txBody>
      </p:sp>
      <p:sp>
        <p:nvSpPr>
          <p:cNvPr id="237" name="Shape 237"/>
          <p:cNvSpPr/>
          <p:nvPr/>
        </p:nvSpPr>
        <p:spPr>
          <a:xfrm flipV="1">
            <a:off x="6718300" y="4991099"/>
            <a:ext cx="920751" cy="957264"/>
          </a:xfrm>
          <a:prstGeom prst="line">
            <a:avLst/>
          </a:prstGeom>
          <a:ln w="81280">
            <a:solidFill>
              <a:srgbClr val="006699"/>
            </a:solidFill>
            <a:round/>
            <a:tailEnd type="triangle"/>
          </a:ln>
        </p:spPr>
        <p:txBody>
          <a:bodyPr lIns="0" tIns="0" rIns="0" bIns="0"/>
          <a:lstStyle/>
          <a:p>
            <a:pPr lvl="0"/>
            <a:endParaRPr>
              <a:latin typeface="Avenir Next" panose="020B0503020202020204" pitchFamily="34" charset="0"/>
            </a:endParaRPr>
          </a:p>
        </p:txBody>
      </p:sp>
      <p:sp>
        <p:nvSpPr>
          <p:cNvPr id="238" name="Shape 238"/>
          <p:cNvSpPr/>
          <p:nvPr/>
        </p:nvSpPr>
        <p:spPr>
          <a:xfrm>
            <a:off x="8204992" y="6721354"/>
            <a:ext cx="4521201" cy="588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>
            <a:spAutoFit/>
          </a:bodyPr>
          <a:lstStyle>
            <a:lvl1pPr algn="ctr" defTabSz="1300162">
              <a:defRPr sz="2800" i="1" u="sng">
                <a:uFill>
                  <a:solidFill/>
                </a:uFill>
              </a:defRPr>
            </a:lvl1pPr>
          </a:lstStyle>
          <a:p>
            <a:pPr lvl="0">
              <a:defRPr sz="1800" i="0" u="none">
                <a:uFillTx/>
              </a:defRPr>
            </a:pPr>
            <a:r>
              <a:rPr sz="2800" b="1" i="1" u="none" dirty="0">
                <a:solidFill>
                  <a:srgbClr val="66D5C3"/>
                </a:solidFill>
                <a:uFill>
                  <a:solidFill/>
                </a:uFill>
                <a:latin typeface="Century Gothic" panose="020B0502020202020204" pitchFamily="34" charset="0"/>
              </a:rPr>
              <a:t>SECUENCIA DE POTTER</a:t>
            </a:r>
          </a:p>
        </p:txBody>
      </p:sp>
    </p:spTree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asset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82562" y="2598737"/>
            <a:ext cx="6983413" cy="45545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asset-5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7262812" y="1066800"/>
            <a:ext cx="5692776" cy="76184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/>
          </p:cNvSpPr>
          <p:nvPr>
            <p:ph type="body" idx="1"/>
          </p:nvPr>
        </p:nvSpPr>
        <p:spPr>
          <a:xfrm>
            <a:off x="649287" y="2190750"/>
            <a:ext cx="3126055" cy="6667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spcBef>
                <a:spcPts val="3200"/>
              </a:spcBef>
              <a:buSzPct val="100000"/>
              <a:defRPr sz="1800">
                <a:uFillTx/>
              </a:defRPr>
            </a:pPr>
            <a:r>
              <a:rPr lang="es-ES" sz="3200" dirty="0">
                <a:uFill>
                  <a:solidFill/>
                </a:uFill>
                <a:latin typeface="Avenir Next" panose="020B0503020202020204" pitchFamily="34" charset="0"/>
              </a:rPr>
              <a:t>MICROGNATIA</a:t>
            </a:r>
            <a:endParaRPr sz="3200" dirty="0">
              <a:uFill>
                <a:solidFill/>
              </a:uFill>
              <a:latin typeface="Avenir Next" panose="020B0503020202020204" pitchFamily="34" charset="0"/>
            </a:endParaRPr>
          </a:p>
        </p:txBody>
      </p:sp>
      <p:pic>
        <p:nvPicPr>
          <p:cNvPr id="245" name="image14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634357" y="3479511"/>
            <a:ext cx="6572695" cy="536362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203">
            <a:extLst>
              <a:ext uri="{FF2B5EF4-FFF2-40B4-BE49-F238E27FC236}">
                <a16:creationId xmlns:a16="http://schemas.microsoft.com/office/drawing/2014/main" id="{A1B72584-B5EE-4E4E-AFEB-C4F47F8E8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87" y="0"/>
            <a:ext cx="11704638" cy="1625600"/>
          </a:xfrm>
          <a:prstGeom prst="rect">
            <a:avLst/>
          </a:prstGeom>
        </p:spPr>
        <p:txBody>
          <a:bodyPr lIns="76200" tIns="76200" rIns="76200" bIns="76200"/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62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SECUENCIA</a:t>
            </a:r>
          </a:p>
        </p:txBody>
      </p:sp>
      <p:sp>
        <p:nvSpPr>
          <p:cNvPr id="9" name="Shape 238">
            <a:extLst>
              <a:ext uri="{FF2B5EF4-FFF2-40B4-BE49-F238E27FC236}">
                <a16:creationId xmlns:a16="http://schemas.microsoft.com/office/drawing/2014/main" id="{53B602E2-4EF0-AB4D-BDDE-277E1DB61B7C}"/>
              </a:ext>
            </a:extLst>
          </p:cNvPr>
          <p:cNvSpPr/>
          <p:nvPr/>
        </p:nvSpPr>
        <p:spPr>
          <a:xfrm>
            <a:off x="4154967" y="8880374"/>
            <a:ext cx="5531474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6200" tIns="76200" rIns="76200" bIns="76200">
            <a:spAutoFit/>
          </a:bodyPr>
          <a:lstStyle>
            <a:lvl1pPr algn="ctr" defTabSz="1300162">
              <a:defRPr sz="2800" i="1" u="sng">
                <a:uFill>
                  <a:solidFill/>
                </a:uFill>
              </a:defRPr>
            </a:lvl1pPr>
          </a:lstStyle>
          <a:p>
            <a:pPr lvl="0">
              <a:defRPr sz="1800" i="0" u="none">
                <a:uFillTx/>
              </a:defRPr>
            </a:pPr>
            <a:r>
              <a:rPr sz="2800" b="1" i="0" u="none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SECUENCIA DE</a:t>
            </a:r>
            <a:r>
              <a:rPr lang="es-ES" sz="2800" b="1" i="0" u="none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 PIERRE ROBIN</a:t>
            </a:r>
            <a:endParaRPr sz="2800" b="1" i="0" u="none" dirty="0">
              <a:solidFill>
                <a:srgbClr val="66D5C3"/>
              </a:solidFill>
              <a:uFill>
                <a:solidFill/>
              </a:uFill>
              <a:latin typeface="Avenir Next" panose="020B0503020202020204" pitchFamily="34" charset="0"/>
            </a:endParaRPr>
          </a:p>
        </p:txBody>
      </p:sp>
      <p:sp>
        <p:nvSpPr>
          <p:cNvPr id="10" name="Shape 244">
            <a:extLst>
              <a:ext uri="{FF2B5EF4-FFF2-40B4-BE49-F238E27FC236}">
                <a16:creationId xmlns:a16="http://schemas.microsoft.com/office/drawing/2014/main" id="{EBD81978-3D5B-5E4E-843E-DE3FC0A95E69}"/>
              </a:ext>
            </a:extLst>
          </p:cNvPr>
          <p:cNvSpPr txBox="1">
            <a:spLocks/>
          </p:cNvSpPr>
          <p:nvPr/>
        </p:nvSpPr>
        <p:spPr>
          <a:xfrm>
            <a:off x="5357678" y="2190750"/>
            <a:ext cx="3126055" cy="666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indent="0" defTabSz="584200">
              <a:spcBef>
                <a:spcPts val="4200"/>
              </a:spcBef>
              <a:buClr>
                <a:schemeClr val="accent6"/>
              </a:buClr>
              <a:buSzTx/>
              <a:buFontTx/>
              <a:buNone/>
              <a:defRPr sz="3800" b="0" i="0">
                <a:solidFill>
                  <a:srgbClr val="328EC9"/>
                </a:solidFill>
                <a:uFill>
                  <a:solidFill/>
                </a:uFill>
                <a:latin typeface="+mn-lt"/>
                <a:ea typeface="+mn-ea"/>
                <a:cs typeface="+mn-cs"/>
                <a:sym typeface="Helvetica Light"/>
              </a:defRPr>
            </a:lvl1pPr>
            <a:lvl2pPr marL="0" indent="342900" defTabSz="584200">
              <a:spcBef>
                <a:spcPts val="4200"/>
              </a:spcBef>
              <a:buClr>
                <a:schemeClr val="accent6"/>
              </a:buClr>
              <a:buSzTx/>
              <a:buFontTx/>
              <a:buNone/>
              <a:defRPr sz="3800" b="0" i="0">
                <a:solidFill>
                  <a:srgbClr val="328EC9"/>
                </a:solidFill>
                <a:uFill>
                  <a:solidFill/>
                </a:uFill>
                <a:latin typeface="+mn-lt"/>
                <a:ea typeface="+mn-ea"/>
                <a:cs typeface="+mn-cs"/>
                <a:sym typeface="Helvetica Light"/>
              </a:defRPr>
            </a:lvl2pPr>
            <a:lvl3pPr marL="0" indent="685800" defTabSz="584200">
              <a:spcBef>
                <a:spcPts val="4200"/>
              </a:spcBef>
              <a:buClr>
                <a:schemeClr val="accent6"/>
              </a:buClr>
              <a:buSzTx/>
              <a:buFontTx/>
              <a:buNone/>
              <a:defRPr sz="3800" b="0" i="0">
                <a:solidFill>
                  <a:srgbClr val="328EC9"/>
                </a:solidFill>
                <a:uFill>
                  <a:solidFill/>
                </a:uFill>
                <a:latin typeface="+mn-lt"/>
                <a:ea typeface="+mn-ea"/>
                <a:cs typeface="+mn-cs"/>
                <a:sym typeface="Helvetica Light"/>
              </a:defRPr>
            </a:lvl3pPr>
            <a:lvl4pPr marL="0" indent="1028700" defTabSz="584200">
              <a:spcBef>
                <a:spcPts val="4200"/>
              </a:spcBef>
              <a:buClr>
                <a:schemeClr val="accent6"/>
              </a:buClr>
              <a:buSzTx/>
              <a:buFontTx/>
              <a:buNone/>
              <a:defRPr sz="3800" b="0" i="0">
                <a:solidFill>
                  <a:srgbClr val="328EC9"/>
                </a:solidFill>
                <a:uFill>
                  <a:solidFill/>
                </a:uFill>
                <a:latin typeface="+mn-lt"/>
                <a:ea typeface="+mn-ea"/>
                <a:cs typeface="+mn-cs"/>
                <a:sym typeface="Helvetica Light"/>
              </a:defRPr>
            </a:lvl4pPr>
            <a:lvl5pPr marL="0" indent="1371600" defTabSz="584200">
              <a:spcBef>
                <a:spcPts val="4200"/>
              </a:spcBef>
              <a:buClr>
                <a:schemeClr val="accent6"/>
              </a:buClr>
              <a:buSzTx/>
              <a:buFontTx/>
              <a:buNone/>
              <a:defRPr sz="3800" b="0" i="0">
                <a:solidFill>
                  <a:srgbClr val="328EC9"/>
                </a:solidFill>
                <a:uFill>
                  <a:solidFill/>
                </a:uFill>
                <a:latin typeface="+mn-lt"/>
                <a:ea typeface="+mn-ea"/>
                <a:cs typeface="+mn-cs"/>
                <a:sym typeface="Helvetica Light"/>
              </a:defRPr>
            </a:lvl5pPr>
            <a:lvl6pPr marL="2788920" indent="-502920" defTabSz="457200">
              <a:spcBef>
                <a:spcPts val="700"/>
              </a:spcBef>
              <a:buSzPct val="1000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marL="3246120" indent="-502920" defTabSz="457200">
              <a:spcBef>
                <a:spcPts val="700"/>
              </a:spcBef>
              <a:buSzPct val="1000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marL="3703320" indent="-502920" defTabSz="457200">
              <a:spcBef>
                <a:spcPts val="700"/>
              </a:spcBef>
              <a:buSzPct val="1000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marL="4160520" indent="-502920" defTabSz="457200">
              <a:spcBef>
                <a:spcPts val="700"/>
              </a:spcBef>
              <a:buSzPct val="1000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Bef>
                <a:spcPts val="3200"/>
              </a:spcBef>
              <a:buSzPct val="100000"/>
              <a:defRPr sz="1800">
                <a:uFillTx/>
              </a:defRPr>
            </a:pPr>
            <a:r>
              <a:rPr lang="es-ES" sz="3200" dirty="0">
                <a:latin typeface="Avenir Next" panose="020B0503020202020204" pitchFamily="34" charset="0"/>
              </a:rPr>
              <a:t>GLOSOPTOSIS</a:t>
            </a:r>
          </a:p>
        </p:txBody>
      </p:sp>
      <p:sp>
        <p:nvSpPr>
          <p:cNvPr id="11" name="Shape 244">
            <a:extLst>
              <a:ext uri="{FF2B5EF4-FFF2-40B4-BE49-F238E27FC236}">
                <a16:creationId xmlns:a16="http://schemas.microsoft.com/office/drawing/2014/main" id="{23309BF9-165A-D348-B2DC-C2B64DE06D91}"/>
              </a:ext>
            </a:extLst>
          </p:cNvPr>
          <p:cNvSpPr txBox="1">
            <a:spLocks/>
          </p:cNvSpPr>
          <p:nvPr/>
        </p:nvSpPr>
        <p:spPr>
          <a:xfrm>
            <a:off x="9612311" y="2190750"/>
            <a:ext cx="3126055" cy="996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92500" lnSpcReduction="10000"/>
          </a:bodyPr>
          <a:lstStyle>
            <a:lvl1pPr marL="0" indent="0" defTabSz="584200">
              <a:spcBef>
                <a:spcPts val="4200"/>
              </a:spcBef>
              <a:buClr>
                <a:schemeClr val="accent6"/>
              </a:buClr>
              <a:buSzTx/>
              <a:buFontTx/>
              <a:buNone/>
              <a:defRPr sz="3800" b="0" i="0">
                <a:solidFill>
                  <a:srgbClr val="328EC9"/>
                </a:solidFill>
                <a:uFill>
                  <a:solidFill/>
                </a:uFill>
                <a:latin typeface="+mn-lt"/>
                <a:ea typeface="+mn-ea"/>
                <a:cs typeface="+mn-cs"/>
                <a:sym typeface="Helvetica Light"/>
              </a:defRPr>
            </a:lvl1pPr>
            <a:lvl2pPr marL="0" indent="342900" defTabSz="584200">
              <a:spcBef>
                <a:spcPts val="4200"/>
              </a:spcBef>
              <a:buClr>
                <a:schemeClr val="accent6"/>
              </a:buClr>
              <a:buSzTx/>
              <a:buFontTx/>
              <a:buNone/>
              <a:defRPr sz="3800" b="0" i="0">
                <a:solidFill>
                  <a:srgbClr val="328EC9"/>
                </a:solidFill>
                <a:uFill>
                  <a:solidFill/>
                </a:uFill>
                <a:latin typeface="+mn-lt"/>
                <a:ea typeface="+mn-ea"/>
                <a:cs typeface="+mn-cs"/>
                <a:sym typeface="Helvetica Light"/>
              </a:defRPr>
            </a:lvl2pPr>
            <a:lvl3pPr marL="0" indent="685800" defTabSz="584200">
              <a:spcBef>
                <a:spcPts val="4200"/>
              </a:spcBef>
              <a:buClr>
                <a:schemeClr val="accent6"/>
              </a:buClr>
              <a:buSzTx/>
              <a:buFontTx/>
              <a:buNone/>
              <a:defRPr sz="3800" b="0" i="0">
                <a:solidFill>
                  <a:srgbClr val="328EC9"/>
                </a:solidFill>
                <a:uFill>
                  <a:solidFill/>
                </a:uFill>
                <a:latin typeface="+mn-lt"/>
                <a:ea typeface="+mn-ea"/>
                <a:cs typeface="+mn-cs"/>
                <a:sym typeface="Helvetica Light"/>
              </a:defRPr>
            </a:lvl3pPr>
            <a:lvl4pPr marL="0" indent="1028700" defTabSz="584200">
              <a:spcBef>
                <a:spcPts val="4200"/>
              </a:spcBef>
              <a:buClr>
                <a:schemeClr val="accent6"/>
              </a:buClr>
              <a:buSzTx/>
              <a:buFontTx/>
              <a:buNone/>
              <a:defRPr sz="3800" b="0" i="0">
                <a:solidFill>
                  <a:srgbClr val="328EC9"/>
                </a:solidFill>
                <a:uFill>
                  <a:solidFill/>
                </a:uFill>
                <a:latin typeface="+mn-lt"/>
                <a:ea typeface="+mn-ea"/>
                <a:cs typeface="+mn-cs"/>
                <a:sym typeface="Helvetica Light"/>
              </a:defRPr>
            </a:lvl4pPr>
            <a:lvl5pPr marL="0" indent="1371600" defTabSz="584200">
              <a:spcBef>
                <a:spcPts val="4200"/>
              </a:spcBef>
              <a:buClr>
                <a:schemeClr val="accent6"/>
              </a:buClr>
              <a:buSzTx/>
              <a:buFontTx/>
              <a:buNone/>
              <a:defRPr sz="3800" b="0" i="0">
                <a:solidFill>
                  <a:srgbClr val="328EC9"/>
                </a:solidFill>
                <a:uFill>
                  <a:solidFill/>
                </a:uFill>
                <a:latin typeface="+mn-lt"/>
                <a:ea typeface="+mn-ea"/>
                <a:cs typeface="+mn-cs"/>
                <a:sym typeface="Helvetica Light"/>
              </a:defRPr>
            </a:lvl5pPr>
            <a:lvl6pPr marL="2788920" indent="-502920" defTabSz="457200">
              <a:spcBef>
                <a:spcPts val="700"/>
              </a:spcBef>
              <a:buSzPct val="1000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marL="3246120" indent="-502920" defTabSz="457200">
              <a:spcBef>
                <a:spcPts val="700"/>
              </a:spcBef>
              <a:buSzPct val="1000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marL="3703320" indent="-502920" defTabSz="457200">
              <a:spcBef>
                <a:spcPts val="700"/>
              </a:spcBef>
              <a:buSzPct val="1000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marL="4160520" indent="-502920" defTabSz="457200">
              <a:spcBef>
                <a:spcPts val="700"/>
              </a:spcBef>
              <a:buSzPct val="1000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spcBef>
                <a:spcPts val="3200"/>
              </a:spcBef>
              <a:buSzPct val="100000"/>
              <a:defRPr sz="1800">
                <a:uFillTx/>
              </a:defRPr>
            </a:pPr>
            <a:r>
              <a:rPr lang="es-ES" sz="3200" dirty="0">
                <a:latin typeface="Avenir Next" panose="020B0503020202020204" pitchFamily="34" charset="0"/>
              </a:rPr>
              <a:t>PALADAR HENDIDO</a:t>
            </a:r>
          </a:p>
        </p:txBody>
      </p:sp>
      <p:sp>
        <p:nvSpPr>
          <p:cNvPr id="5" name="Flecha derecha 4">
            <a:extLst>
              <a:ext uri="{FF2B5EF4-FFF2-40B4-BE49-F238E27FC236}">
                <a16:creationId xmlns:a16="http://schemas.microsoft.com/office/drawing/2014/main" id="{3DD95A08-8657-9A44-AD24-9DEAB1B33B0C}"/>
              </a:ext>
            </a:extLst>
          </p:cNvPr>
          <p:cNvSpPr/>
          <p:nvPr/>
        </p:nvSpPr>
        <p:spPr>
          <a:xfrm>
            <a:off x="3775342" y="2374468"/>
            <a:ext cx="1444358" cy="263957"/>
          </a:xfrm>
          <a:prstGeom prst="rightArrow">
            <a:avLst/>
          </a:prstGeom>
          <a:solidFill>
            <a:srgbClr val="66D5C3"/>
          </a:solidFill>
          <a:ln w="25400" cap="flat">
            <a:solidFill>
              <a:srgbClr val="095CC4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Flecha derecha 12">
            <a:extLst>
              <a:ext uri="{FF2B5EF4-FFF2-40B4-BE49-F238E27FC236}">
                <a16:creationId xmlns:a16="http://schemas.microsoft.com/office/drawing/2014/main" id="{B68A816E-C038-2043-8A7F-82251351A9B4}"/>
              </a:ext>
            </a:extLst>
          </p:cNvPr>
          <p:cNvSpPr/>
          <p:nvPr/>
        </p:nvSpPr>
        <p:spPr>
          <a:xfrm>
            <a:off x="8594681" y="2392146"/>
            <a:ext cx="1444358" cy="263957"/>
          </a:xfrm>
          <a:prstGeom prst="rightArrow">
            <a:avLst/>
          </a:prstGeom>
          <a:solidFill>
            <a:srgbClr val="66D5C3"/>
          </a:solidFill>
          <a:ln w="25400" cap="flat">
            <a:solidFill>
              <a:srgbClr val="095CC4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9EA7A161-0EF7-2847-A081-9113C34D9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00" y="901261"/>
            <a:ext cx="10464800" cy="4293039"/>
          </a:xfrm>
        </p:spPr>
        <p:txBody>
          <a:bodyPr>
            <a:normAutofit/>
          </a:bodyPr>
          <a:lstStyle/>
          <a:p>
            <a:r>
              <a:rPr lang="es-CO" b="1" dirty="0">
                <a:solidFill>
                  <a:srgbClr val="66D5C3"/>
                </a:solidFill>
                <a:latin typeface="Avenir Next" panose="020B0503020202020204" pitchFamily="34" charset="0"/>
              </a:rPr>
              <a:t>ANOMALÍAS CONGÉNITAS MAS FRECUENTES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0FCB8EE-1771-3C4F-907F-48B55E0EB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158" y="5194300"/>
            <a:ext cx="4748491" cy="3848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9EA7A161-0EF7-2847-A081-9113C34D9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00" y="901261"/>
            <a:ext cx="10464800" cy="4293039"/>
          </a:xfrm>
        </p:spPr>
        <p:txBody>
          <a:bodyPr>
            <a:normAutofit/>
          </a:bodyPr>
          <a:lstStyle/>
          <a:p>
            <a:r>
              <a:rPr lang="es-CO" b="1" dirty="0">
                <a:solidFill>
                  <a:srgbClr val="66D5C3"/>
                </a:solidFill>
                <a:latin typeface="Avenir Next" panose="020B0503020202020204" pitchFamily="34" charset="0"/>
              </a:rPr>
              <a:t>DEFECTOS DEL TUBO NEURAL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0FCB8EE-1771-3C4F-907F-48B55E0EB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158" y="5194300"/>
            <a:ext cx="4748491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300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8047381-8884-EC40-A306-263A183B5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" y="457200"/>
            <a:ext cx="10881360" cy="896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9070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/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62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ANENCEFALIA</a:t>
            </a:r>
          </a:p>
        </p:txBody>
      </p:sp>
      <p:sp>
        <p:nvSpPr>
          <p:cNvPr id="252" name="Shape 252"/>
          <p:cNvSpPr>
            <a:spLocks noGrp="1"/>
          </p:cNvSpPr>
          <p:nvPr>
            <p:ph type="body" idx="1"/>
          </p:nvPr>
        </p:nvSpPr>
        <p:spPr>
          <a:xfrm>
            <a:off x="6610350" y="2274887"/>
            <a:ext cx="5743575" cy="6437313"/>
          </a:xfrm>
          <a:prstGeom prst="rect">
            <a:avLst/>
          </a:prstGeom>
        </p:spPr>
        <p:txBody>
          <a:bodyPr lIns="76200" tIns="76200" rIns="76200" bIns="76200" anchor="t">
            <a:normAutofit/>
          </a:bodyPr>
          <a:lstStyle/>
          <a:p>
            <a:pPr lvl="0" defTabSz="1300162">
              <a:spcBef>
                <a:spcPts val="600"/>
              </a:spcBef>
              <a:buClr>
                <a:srgbClr val="000000"/>
              </a:buClr>
              <a:buSzPct val="100000"/>
              <a:defRPr sz="1800">
                <a:uFillTx/>
              </a:defRPr>
            </a:pPr>
            <a:endParaRPr lang="es-CO" sz="2800" dirty="0"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marL="457200" lvl="0" indent="-457200" defTabSz="1300162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defRPr sz="1800">
                <a:uFillTx/>
              </a:defRPr>
            </a:pPr>
            <a:r>
              <a:rPr lang="es-CO" sz="2800" dirty="0"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Malformación congénita caracterizada por ausencia total o parcial de la bóveda craneana, del cuero cabelludo y ausencia cerebral (o cerebro reducido a una pequeña masa). </a:t>
            </a:r>
          </a:p>
          <a:p>
            <a:pPr marL="457200" lvl="0" indent="-457200" defTabSz="1300162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defRPr sz="1800">
                <a:uFillTx/>
              </a:defRPr>
            </a:pPr>
            <a:r>
              <a:rPr sz="28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La </a:t>
            </a:r>
            <a:r>
              <a:rPr sz="28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mayoría</a:t>
            </a:r>
            <a:r>
              <a:rPr sz="28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</a:t>
            </a:r>
            <a:r>
              <a:rPr sz="28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lactantes</a:t>
            </a:r>
            <a:r>
              <a:rPr lang="es-ES" sz="28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son</a:t>
            </a:r>
            <a:r>
              <a:rPr sz="28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lang="es-ES" sz="2800" dirty="0" err="1"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natimuertos</a:t>
            </a:r>
            <a:r>
              <a:rPr lang="es-ES" sz="2800" dirty="0"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, o mueren a los pocos días.</a:t>
            </a:r>
          </a:p>
          <a:p>
            <a:pPr marL="457200" lvl="0" indent="-457200" defTabSz="1300162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defRPr sz="1800">
                <a:uFillTx/>
              </a:defRPr>
            </a:pPr>
            <a:r>
              <a:rPr sz="28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Defecto</a:t>
            </a:r>
            <a:r>
              <a:rPr sz="28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28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en</a:t>
            </a:r>
            <a:r>
              <a:rPr sz="28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el </a:t>
            </a:r>
            <a:r>
              <a:rPr sz="28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cierre</a:t>
            </a:r>
            <a:r>
              <a:rPr sz="28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del </a:t>
            </a:r>
            <a:r>
              <a:rPr sz="28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neuroporo</a:t>
            </a:r>
            <a:r>
              <a:rPr sz="28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28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cefálico</a:t>
            </a:r>
            <a:r>
              <a:rPr lang="es-ES" sz="28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.</a:t>
            </a:r>
            <a:endParaRPr sz="28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</p:txBody>
      </p:sp>
      <p:pic>
        <p:nvPicPr>
          <p:cNvPr id="253" name="image-17.png"/>
          <p:cNvPicPr/>
          <p:nvPr/>
        </p:nvPicPr>
        <p:blipFill>
          <a:blip r:embed="rId2"/>
          <a:srcRect t="14218" r="17474"/>
          <a:stretch>
            <a:fillRect/>
          </a:stretch>
        </p:blipFill>
        <p:spPr>
          <a:xfrm>
            <a:off x="512683" y="2169955"/>
            <a:ext cx="5989717" cy="64373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/>
          <a:lstStyle/>
          <a:p>
            <a:pPr lvl="0" defTabSz="1300162">
              <a:defRPr sz="6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58" name="Shape 258"/>
          <p:cNvSpPr>
            <a:spLocks noGrp="1"/>
          </p:cNvSpPr>
          <p:nvPr>
            <p:ph type="body" idx="1"/>
          </p:nvPr>
        </p:nvSpPr>
        <p:spPr>
          <a:xfrm>
            <a:off x="649287" y="2274887"/>
            <a:ext cx="11704638" cy="6437313"/>
          </a:xfrm>
          <a:prstGeom prst="rect">
            <a:avLst/>
          </a:prstGeom>
        </p:spPr>
        <p:txBody>
          <a:bodyPr lIns="76200" tIns="76200" rIns="76200" bIns="76200" anchor="t"/>
          <a:lstStyle/>
          <a:p>
            <a:pPr lvl="0" defTabSz="1300162">
              <a:spcBef>
                <a:spcPts val="700"/>
              </a:spcBef>
              <a:defRPr sz="45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99E9A39-30A4-064E-BE7A-E8914A44D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73" y="390525"/>
            <a:ext cx="12478866" cy="897255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asset.png"/>
          <p:cNvPicPr/>
          <p:nvPr/>
        </p:nvPicPr>
        <p:blipFill rotWithShape="1">
          <a:blip r:embed="rId2"/>
          <a:srcRect l="28337" t="24980" r="34714" b="15612"/>
          <a:stretch/>
        </p:blipFill>
        <p:spPr>
          <a:xfrm>
            <a:off x="1787993" y="237344"/>
            <a:ext cx="9428813" cy="92789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133052-D548-CD46-87DF-686D7E6D2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0BFFCFA-312C-2B4F-AEB6-9699365B8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0CA4A88-7A86-D246-9E5A-9F1727754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12" y="240861"/>
            <a:ext cx="8874176" cy="894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6020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body" idx="1"/>
          </p:nvPr>
        </p:nvSpPr>
        <p:spPr>
          <a:xfrm>
            <a:off x="650080" y="602510"/>
            <a:ext cx="12354719" cy="8021638"/>
          </a:xfrm>
          <a:prstGeom prst="rect">
            <a:avLst/>
          </a:prstGeom>
        </p:spPr>
        <p:txBody>
          <a:bodyPr lIns="76200" tIns="76200" rIns="76200" bIns="76200" anchor="t">
            <a:normAutofit/>
          </a:bodyPr>
          <a:lstStyle/>
          <a:p>
            <a:pPr lvl="0" defTabSz="1300162">
              <a:spcBef>
                <a:spcPts val="700"/>
              </a:spcBef>
              <a:buClr>
                <a:srgbClr val="FF5096"/>
              </a:buClr>
              <a:buSzPct val="100000"/>
              <a:defRPr sz="1800">
                <a:uFillTx/>
              </a:defRPr>
            </a:pPr>
            <a:r>
              <a:rPr sz="4000" dirty="0" err="1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Ningún</a:t>
            </a:r>
            <a:r>
              <a:rPr sz="4000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000" dirty="0" err="1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individuo</a:t>
            </a:r>
            <a:r>
              <a:rPr sz="4000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(padre o </a:t>
            </a:r>
            <a:r>
              <a:rPr sz="4000" dirty="0" err="1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madre</a:t>
            </a:r>
            <a:r>
              <a:rPr sz="4000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), </a:t>
            </a:r>
            <a:r>
              <a:rPr sz="4000" dirty="0" err="1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est</a:t>
            </a:r>
            <a:r>
              <a:rPr lang="es-CO" sz="4000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á</a:t>
            </a:r>
            <a:r>
              <a:rPr sz="4000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000" dirty="0" err="1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preparado</a:t>
            </a:r>
            <a:r>
              <a:rPr sz="4000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para </a:t>
            </a:r>
            <a:r>
              <a:rPr sz="4000" dirty="0" err="1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tener</a:t>
            </a:r>
            <a:r>
              <a:rPr sz="4000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un </a:t>
            </a:r>
            <a:r>
              <a:rPr sz="4000" dirty="0" err="1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hijo</a:t>
            </a:r>
            <a:r>
              <a:rPr sz="4000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con </a:t>
            </a:r>
            <a:r>
              <a:rPr sz="4000" dirty="0" err="1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una</a:t>
            </a:r>
            <a:r>
              <a:rPr sz="4000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000" dirty="0" err="1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anomalía</a:t>
            </a:r>
            <a:r>
              <a:rPr sz="4000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000" dirty="0" err="1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congénita</a:t>
            </a:r>
            <a:r>
              <a:rPr sz="4000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(</a:t>
            </a:r>
            <a:r>
              <a:rPr sz="4000" dirty="0" err="1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información</a:t>
            </a:r>
            <a:r>
              <a:rPr sz="4000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pre o </a:t>
            </a:r>
            <a:r>
              <a:rPr sz="4000" dirty="0" err="1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posnatal</a:t>
            </a:r>
            <a:r>
              <a:rPr sz="4000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) </a:t>
            </a:r>
          </a:p>
          <a:p>
            <a:pPr lvl="0" defTabSz="1300162">
              <a:spcBef>
                <a:spcPts val="700"/>
              </a:spcBef>
              <a:buClr>
                <a:srgbClr val="FF5096"/>
              </a:buClr>
              <a:buSzPct val="100000"/>
              <a:defRPr sz="1800">
                <a:uFillTx/>
              </a:defRPr>
            </a:pPr>
            <a:endParaRPr sz="4000" dirty="0">
              <a:solidFill>
                <a:srgbClr val="66D5C3"/>
              </a:solidFill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lvl="0" defTabSz="1300162">
              <a:spcBef>
                <a:spcPts val="700"/>
              </a:spcBef>
              <a:buClr>
                <a:srgbClr val="FF5096"/>
              </a:buClr>
              <a:buSzPct val="100000"/>
              <a:defRPr sz="1800">
                <a:uFillTx/>
              </a:defRPr>
            </a:pPr>
            <a:r>
              <a:rPr sz="4000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Se </a:t>
            </a:r>
            <a:r>
              <a:rPr sz="4000" dirty="0" err="1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debe</a:t>
            </a:r>
            <a:r>
              <a:rPr sz="4000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000" dirty="0" err="1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tener</a:t>
            </a:r>
            <a:r>
              <a:rPr sz="4000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000" dirty="0" err="1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en</a:t>
            </a:r>
            <a:r>
              <a:rPr sz="4000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000" dirty="0" err="1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cuenta</a:t>
            </a:r>
            <a:r>
              <a:rPr sz="4000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000" dirty="0" err="1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su</a:t>
            </a:r>
            <a:r>
              <a:rPr sz="4000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000" dirty="0" err="1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cultura</a:t>
            </a:r>
            <a:r>
              <a:rPr sz="4000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, </a:t>
            </a:r>
            <a:r>
              <a:rPr sz="4000" dirty="0" err="1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sus</a:t>
            </a:r>
            <a:r>
              <a:rPr sz="4000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000" dirty="0" err="1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creencias</a:t>
            </a:r>
            <a:r>
              <a:rPr sz="4000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y </a:t>
            </a:r>
            <a:r>
              <a:rPr sz="4000" dirty="0" err="1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su</a:t>
            </a:r>
            <a:r>
              <a:rPr sz="4000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000" dirty="0" err="1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nivel</a:t>
            </a:r>
            <a:r>
              <a:rPr sz="4000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</a:t>
            </a:r>
            <a:r>
              <a:rPr sz="4000" dirty="0" err="1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formación</a:t>
            </a:r>
            <a:r>
              <a:rPr sz="4000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para </a:t>
            </a:r>
            <a:r>
              <a:rPr sz="4000" dirty="0" err="1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afrontar</a:t>
            </a:r>
            <a:r>
              <a:rPr sz="4000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las </a:t>
            </a:r>
            <a:r>
              <a:rPr sz="4000" dirty="0" err="1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diferentes</a:t>
            </a:r>
            <a:r>
              <a:rPr sz="4000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000" dirty="0" err="1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reacciones</a:t>
            </a:r>
            <a:r>
              <a:rPr sz="4000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y </a:t>
            </a:r>
            <a:r>
              <a:rPr sz="4000" dirty="0" err="1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comportamientos</a:t>
            </a:r>
            <a:r>
              <a:rPr sz="4000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. 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F22384F-2F74-2741-8E19-1C9A7E00A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4271"/>
            <a:ext cx="13004800" cy="335052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/>
          </p:cNvSpPr>
          <p:nvPr>
            <p:ph type="title"/>
          </p:nvPr>
        </p:nvSpPr>
        <p:spPr>
          <a:xfrm>
            <a:off x="1270000" y="0"/>
            <a:ext cx="10464800" cy="246467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uFillTx/>
              </a:defRPr>
            </a:pPr>
            <a:r>
              <a:rPr lang="es-ES" sz="66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CRANIORRAQUISQUISIS</a:t>
            </a:r>
            <a:endParaRPr sz="6600" b="1" dirty="0">
              <a:solidFill>
                <a:srgbClr val="66D5C3"/>
              </a:solidFill>
              <a:uFill>
                <a:solidFill/>
              </a:uFill>
              <a:latin typeface="Avenir Next" panose="020B0503020202020204" pitchFamily="34" charset="0"/>
            </a:endParaRP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D32D8B2-86F9-764E-ABBB-F86541F55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390" y="2277596"/>
            <a:ext cx="6030210" cy="5841126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dirty="0"/>
              <a:t>Es la combinación de anencefalia, con defecto vertebral cervical, y ausencia de meninges con exposición del tubo neural</a:t>
            </a:r>
          </a:p>
        </p:txBody>
      </p:sp>
      <p:pic>
        <p:nvPicPr>
          <p:cNvPr id="264" name="asset-1.png"/>
          <p:cNvPicPr/>
          <p:nvPr/>
        </p:nvPicPr>
        <p:blipFill rotWithShape="1">
          <a:blip r:embed="rId2"/>
          <a:srcRect l="34660" t="30607" r="36182" b="16081"/>
          <a:stretch/>
        </p:blipFill>
        <p:spPr>
          <a:xfrm>
            <a:off x="6680200" y="2031127"/>
            <a:ext cx="6030210" cy="71899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13150282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/>
          </p:cNvSpPr>
          <p:nvPr>
            <p:ph type="title"/>
          </p:nvPr>
        </p:nvSpPr>
        <p:spPr>
          <a:xfrm>
            <a:off x="1270000" y="0"/>
            <a:ext cx="10464800" cy="2464678"/>
          </a:xfrm>
          <a:prstGeom prst="rect">
            <a:avLst/>
          </a:prstGeom>
        </p:spPr>
        <p:txBody>
          <a:bodyPr/>
          <a:lstStyle>
            <a:lvl1pPr>
              <a:defRPr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uFillTx/>
              </a:defRPr>
            </a:pPr>
            <a:r>
              <a:rPr lang="es-ES" sz="6600" b="1" dirty="0">
                <a:solidFill>
                  <a:srgbClr val="66D5C3"/>
                </a:solidFill>
                <a:latin typeface="Avenir Next" panose="020B0503020202020204" pitchFamily="34" charset="0"/>
                <a:sym typeface="Helvetica Light"/>
              </a:rPr>
              <a:t>CRANIORRAQUISQUISIS</a:t>
            </a:r>
            <a:endParaRPr sz="8000" dirty="0">
              <a:uFill>
                <a:solidFill/>
              </a:uFill>
            </a:endParaRPr>
          </a:p>
        </p:txBody>
      </p:sp>
      <p:pic>
        <p:nvPicPr>
          <p:cNvPr id="265" name="asset-2.png"/>
          <p:cNvPicPr/>
          <p:nvPr/>
        </p:nvPicPr>
        <p:blipFill>
          <a:blip r:embed="rId2"/>
          <a:srcRect l="19437" t="15612" r="20608" b="15612"/>
          <a:stretch>
            <a:fillRect/>
          </a:stretch>
        </p:blipFill>
        <p:spPr>
          <a:xfrm>
            <a:off x="2533338" y="1859572"/>
            <a:ext cx="7328942" cy="76441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/>
          </p:cNvSpPr>
          <p:nvPr>
            <p:ph type="title"/>
          </p:nvPr>
        </p:nvSpPr>
        <p:spPr>
          <a:xfrm>
            <a:off x="1270000" y="0"/>
            <a:ext cx="10464800" cy="246467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>
                <a:uFillTx/>
              </a:defRPr>
            </a:pPr>
            <a:r>
              <a:rPr lang="es-ES" sz="66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INIENCEFALIA</a:t>
            </a:r>
            <a:endParaRPr sz="6600" b="1" dirty="0">
              <a:solidFill>
                <a:srgbClr val="66D5C3"/>
              </a:solidFill>
              <a:uFill>
                <a:solidFill/>
              </a:uFill>
              <a:latin typeface="Avenir Next" panose="020B0503020202020204" pitchFamily="34" charset="0"/>
            </a:endParaRP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D32D8B2-86F9-764E-ABBB-F86541F55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390" y="2277596"/>
            <a:ext cx="6919462" cy="5841126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dirty="0"/>
              <a:t>Es un tipo poco frecuente de DTN que compromete el occipucio y el </a:t>
            </a:r>
            <a:r>
              <a:rPr lang="es-CO" dirty="0" err="1"/>
              <a:t>inion</a:t>
            </a:r>
            <a:r>
              <a:rPr lang="es-CO" dirty="0"/>
              <a:t>, con una </a:t>
            </a:r>
            <a:r>
              <a:rPr lang="es-CO" dirty="0" err="1"/>
              <a:t>hiperflexión</a:t>
            </a:r>
            <a:r>
              <a:rPr lang="es-CO" dirty="0"/>
              <a:t> de la cabeza, con o sin encefalocele occipital o </a:t>
            </a:r>
            <a:r>
              <a:rPr lang="es-CO" dirty="0" err="1"/>
              <a:t>raquisquisis</a:t>
            </a:r>
            <a:endParaRPr lang="es-CO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798FA15-9330-7946-9F99-E617A522B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3892" y="1759432"/>
            <a:ext cx="4765428" cy="738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8759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96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CEFALOCELE</a:t>
            </a:r>
          </a:p>
        </p:txBody>
      </p:sp>
      <p:sp>
        <p:nvSpPr>
          <p:cNvPr id="268" name="Shape 268"/>
          <p:cNvSpPr>
            <a:spLocks noGrp="1"/>
          </p:cNvSpPr>
          <p:nvPr>
            <p:ph type="body" idx="1"/>
          </p:nvPr>
        </p:nvSpPr>
        <p:spPr>
          <a:xfrm>
            <a:off x="95250" y="2974336"/>
            <a:ext cx="6016625" cy="6435727"/>
          </a:xfrm>
          <a:prstGeom prst="rect">
            <a:avLst/>
          </a:prstGeom>
        </p:spPr>
        <p:txBody>
          <a:bodyPr lIns="76200" tIns="76200" rIns="76200" bIns="76200" anchor="t"/>
          <a:lstStyle/>
          <a:p>
            <a:pPr marL="248569" lvl="0" indent="-248569" defTabSz="1300162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3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Defecto</a:t>
            </a:r>
            <a:r>
              <a:rPr sz="3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abierto</a:t>
            </a:r>
            <a:r>
              <a:rPr sz="3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</a:t>
            </a:r>
            <a:r>
              <a:rPr sz="3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tubo</a:t>
            </a:r>
            <a:r>
              <a:rPr sz="3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neural.</a:t>
            </a:r>
          </a:p>
          <a:p>
            <a:pPr marL="248569" lvl="0" indent="-248569" defTabSz="1300162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endParaRPr lang="es-ES" sz="34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marL="248569" lvl="0" indent="-248569" defTabSz="1300162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lang="es-CO" sz="3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Herniación de contenido cerebral y/o meninges a través de defecto óseo craneal y duramadre.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5080F4A-1FA8-9F4C-9704-13895EF15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550" y="2687320"/>
            <a:ext cx="6337300" cy="23114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0C5BD28-C41B-4743-8812-FBD2BB1BFA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00" y="6192199"/>
            <a:ext cx="6477000" cy="2311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96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CEFALOCELE</a:t>
            </a:r>
          </a:p>
        </p:txBody>
      </p:sp>
      <p:pic>
        <p:nvPicPr>
          <p:cNvPr id="269" name="asset.jpg"/>
          <p:cNvPicPr/>
          <p:nvPr/>
        </p:nvPicPr>
        <p:blipFill>
          <a:blip r:embed="rId2"/>
          <a:srcRect b="7803"/>
          <a:stretch>
            <a:fillRect/>
          </a:stretch>
        </p:blipFill>
        <p:spPr>
          <a:xfrm>
            <a:off x="3052908" y="2862286"/>
            <a:ext cx="7645571" cy="52324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1690144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/>
          </p:cNvSpPr>
          <p:nvPr>
            <p:ph type="body" idx="1"/>
          </p:nvPr>
        </p:nvSpPr>
        <p:spPr>
          <a:xfrm>
            <a:off x="649287" y="2274887"/>
            <a:ext cx="11704638" cy="6437313"/>
          </a:xfrm>
          <a:prstGeom prst="rect">
            <a:avLst/>
          </a:prstGeom>
        </p:spPr>
        <p:txBody>
          <a:bodyPr lIns="76200" tIns="76200" rIns="76200" bIns="76200" anchor="t"/>
          <a:lstStyle/>
          <a:p>
            <a:pPr lvl="0" defTabSz="1300162">
              <a:spcBef>
                <a:spcPts val="700"/>
              </a:spcBef>
              <a:defRPr sz="45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A46367D-953F-4D45-B6C4-F70A9D6EE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204" y="2190590"/>
            <a:ext cx="8996804" cy="7262006"/>
          </a:xfrm>
          <a:prstGeom prst="rect">
            <a:avLst/>
          </a:prstGeom>
        </p:spPr>
      </p:pic>
      <p:sp>
        <p:nvSpPr>
          <p:cNvPr id="7" name="Shape 267">
            <a:extLst>
              <a:ext uri="{FF2B5EF4-FFF2-40B4-BE49-F238E27FC236}">
                <a16:creationId xmlns:a16="http://schemas.microsoft.com/office/drawing/2014/main" id="{AD2625D7-BDB3-DA44-ABAB-2D6DF9B3E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88" y="390525"/>
            <a:ext cx="11704637" cy="16256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96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CEFALOCELE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7DCCCF-BA22-8D48-9810-2B51B028A3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B20A3EE-AC8A-E84A-A57C-AD80814FE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174" y="2057399"/>
            <a:ext cx="8594056" cy="7279575"/>
          </a:xfrm>
          <a:prstGeom prst="rect">
            <a:avLst/>
          </a:prstGeom>
        </p:spPr>
      </p:pic>
      <p:sp>
        <p:nvSpPr>
          <p:cNvPr id="7" name="Shape 267">
            <a:extLst>
              <a:ext uri="{FF2B5EF4-FFF2-40B4-BE49-F238E27FC236}">
                <a16:creationId xmlns:a16="http://schemas.microsoft.com/office/drawing/2014/main" id="{EA05B734-8F30-F44B-A5CD-38D5780674B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96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CEFALOCELE</a:t>
            </a:r>
          </a:p>
        </p:txBody>
      </p:sp>
    </p:spTree>
    <p:extLst>
      <p:ext uri="{BB962C8B-B14F-4D97-AF65-F5344CB8AC3E}">
        <p14:creationId xmlns:p14="http://schemas.microsoft.com/office/powerpoint/2010/main" val="237405307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/>
          <a:lstStyle>
            <a:lvl1pPr defTabSz="1300162">
              <a:defRPr sz="6200" b="1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62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ESPINA BÍFIDA</a:t>
            </a:r>
          </a:p>
        </p:txBody>
      </p:sp>
      <p:sp>
        <p:nvSpPr>
          <p:cNvPr id="489" name="Shape 489"/>
          <p:cNvSpPr>
            <a:spLocks noGrp="1"/>
          </p:cNvSpPr>
          <p:nvPr>
            <p:ph type="body" idx="1"/>
          </p:nvPr>
        </p:nvSpPr>
        <p:spPr>
          <a:xfrm>
            <a:off x="323849" y="2016125"/>
            <a:ext cx="12355513" cy="6722252"/>
          </a:xfrm>
          <a:prstGeom prst="rect">
            <a:avLst/>
          </a:prstGeom>
        </p:spPr>
        <p:txBody>
          <a:bodyPr lIns="76200" tIns="76200" rIns="76200" bIns="76200" anchor="t">
            <a:normAutofit/>
          </a:bodyPr>
          <a:lstStyle/>
          <a:p>
            <a:pPr marL="542511" lvl="0" indent="-542511" defTabSz="1222152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Se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debe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a un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fallo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en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el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cierre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del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tubo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neural (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semana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3 y 4 ). Este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permanece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abierto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y el canal se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comunica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libremente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con el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líquido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amniótico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. </a:t>
            </a:r>
          </a:p>
          <a:p>
            <a:pPr marL="616377" lvl="1" indent="-294051" defTabSz="1222152">
              <a:spcBef>
                <a:spcPts val="5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–"/>
              <a:defRPr sz="1800">
                <a:uFillTx/>
              </a:defRPr>
            </a:pPr>
            <a:endParaRPr lang="es-ES" sz="32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marL="616377" lvl="1" indent="-294051" defTabSz="1222152">
              <a:spcBef>
                <a:spcPts val="5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–"/>
              <a:defRPr sz="1800">
                <a:uFillTx/>
              </a:defRPr>
            </a:pP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Espina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bífida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oculta</a:t>
            </a:r>
            <a:endParaRPr sz="32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marL="616377" lvl="1" indent="-294051" defTabSz="1222152">
              <a:spcBef>
                <a:spcPts val="5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–"/>
              <a:defRPr sz="1800">
                <a:uFillTx/>
              </a:defRPr>
            </a:pP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Meningocele</a:t>
            </a:r>
          </a:p>
          <a:p>
            <a:pPr marL="616377" lvl="1" indent="-294051" defTabSz="1222152">
              <a:spcBef>
                <a:spcPts val="5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–"/>
              <a:defRPr sz="1800">
                <a:uFillTx/>
              </a:defRPr>
            </a:pP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Mielomeningocele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F1B020D-0325-0041-A538-9499F2D86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815" y="4876800"/>
            <a:ext cx="6737985" cy="454342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>
            <a:spLocks noGrp="1"/>
          </p:cNvSpPr>
          <p:nvPr>
            <p:ph type="body" idx="1"/>
          </p:nvPr>
        </p:nvSpPr>
        <p:spPr>
          <a:xfrm>
            <a:off x="801687" y="2705539"/>
            <a:ext cx="11704638" cy="6437313"/>
          </a:xfrm>
          <a:prstGeom prst="rect">
            <a:avLst/>
          </a:prstGeom>
        </p:spPr>
        <p:txBody>
          <a:bodyPr lIns="76200" tIns="76200" rIns="76200" bIns="76200" anchor="t"/>
          <a:lstStyle/>
          <a:p>
            <a:pPr marL="735054" lvl="0" indent="-735054" defTabSz="1300162">
              <a:spcBef>
                <a:spcPts val="7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51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Examen físico:</a:t>
            </a:r>
          </a:p>
          <a:p>
            <a:pPr marL="1006140" lvl="1" indent="-548940" defTabSz="1300162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–"/>
              <a:defRPr sz="1800">
                <a:uFillTx/>
              </a:defRPr>
            </a:pPr>
            <a:r>
              <a:rPr sz="4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Asociación local a: Hiperpigmentación, parche de pelo, abultamiento o seno dermoide</a:t>
            </a:r>
          </a:p>
          <a:p>
            <a:pPr marL="735054" lvl="0" indent="-735054" defTabSz="1300162">
              <a:spcBef>
                <a:spcPts val="7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lang="es-ES_tradnl" sz="51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Ecografía</a:t>
            </a:r>
            <a:endParaRPr sz="51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marL="735054" lvl="0" indent="-735054" defTabSz="1300162">
              <a:spcBef>
                <a:spcPts val="7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51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TAC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595FA9D1-819B-3848-A49A-060B2657C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>
                <a:solidFill>
                  <a:srgbClr val="66D5C3"/>
                </a:solidFill>
                <a:latin typeface="Avenir Next" panose="020B0503020202020204" pitchFamily="34" charset="0"/>
              </a:rPr>
              <a:t>ESPINA BÍFIDA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/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62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ESPINA BÍFIDA OCULTA</a:t>
            </a:r>
          </a:p>
        </p:txBody>
      </p:sp>
      <p:sp>
        <p:nvSpPr>
          <p:cNvPr id="496" name="Shape 496"/>
          <p:cNvSpPr>
            <a:spLocks noGrp="1"/>
          </p:cNvSpPr>
          <p:nvPr>
            <p:ph type="body" idx="1"/>
          </p:nvPr>
        </p:nvSpPr>
        <p:spPr>
          <a:xfrm>
            <a:off x="649287" y="2925762"/>
            <a:ext cx="5743576" cy="6437313"/>
          </a:xfrm>
          <a:prstGeom prst="rect">
            <a:avLst/>
          </a:prstGeom>
        </p:spPr>
        <p:txBody>
          <a:bodyPr lIns="76200" tIns="76200" rIns="76200" bIns="76200" anchor="t">
            <a:normAutofit/>
          </a:bodyPr>
          <a:lstStyle/>
          <a:p>
            <a:pPr marL="500187" lvl="0" indent="-500187" defTabSz="1300162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Defecto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cierre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del TUBO NEURAL</a:t>
            </a:r>
          </a:p>
          <a:p>
            <a:pPr marL="500187" lvl="0" indent="-500187" defTabSz="1300162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Región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Lumbo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Sacra</a:t>
            </a:r>
          </a:p>
          <a:p>
            <a:pPr marL="820821" lvl="1" indent="-363621" defTabSz="1300162">
              <a:spcBef>
                <a:spcPts val="5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–"/>
              <a:defRPr sz="1800">
                <a:uFillTx/>
              </a:defRPr>
            </a:pP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Hemangiomas</a:t>
            </a:r>
          </a:p>
          <a:p>
            <a:pPr marL="820821" lvl="1" indent="-363621" defTabSz="1300162">
              <a:spcBef>
                <a:spcPts val="5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–"/>
              <a:defRPr sz="1800">
                <a:uFillTx/>
              </a:defRPr>
            </a:pP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Nevus</a:t>
            </a:r>
          </a:p>
          <a:p>
            <a:pPr marL="820821" lvl="1" indent="-363621" defTabSz="1300162">
              <a:spcBef>
                <a:spcPts val="5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–"/>
              <a:defRPr sz="1800">
                <a:uFillTx/>
              </a:defRPr>
            </a:pP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Pelo</a:t>
            </a:r>
            <a:endParaRPr sz="32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marL="820821" lvl="1" indent="-363621" defTabSz="1300162">
              <a:spcBef>
                <a:spcPts val="5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–"/>
              <a:defRPr sz="1800">
                <a:uFillTx/>
              </a:defRPr>
            </a:pP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Hoyuelos</a:t>
            </a:r>
            <a:endParaRPr sz="32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</p:txBody>
      </p:sp>
      <p:pic>
        <p:nvPicPr>
          <p:cNvPr id="497" name="Malformados 020-small.jpg"/>
          <p:cNvPicPr/>
          <p:nvPr/>
        </p:nvPicPr>
        <p:blipFill>
          <a:blip r:embed="rId2"/>
          <a:srcRect l="31996" t="38050" r="43043" b="16769"/>
          <a:stretch>
            <a:fillRect/>
          </a:stretch>
        </p:blipFill>
        <p:spPr>
          <a:xfrm>
            <a:off x="6840537" y="2368550"/>
            <a:ext cx="4921251" cy="6680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Autofit/>
          </a:bodyPr>
          <a:lstStyle/>
          <a:p>
            <a:pPr lvl="0" defTabSz="1300162">
              <a:defRPr sz="1800">
                <a:uFillTx/>
              </a:defRPr>
            </a:pPr>
            <a:r>
              <a:rPr sz="48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SECUENCIA DE REACCI</a:t>
            </a:r>
            <a:r>
              <a:rPr lang="es-ES_tradnl" sz="48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Ó</a:t>
            </a:r>
            <a:r>
              <a:rPr sz="48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N</a:t>
            </a:r>
          </a:p>
          <a:p>
            <a:pPr lvl="0" defTabSz="1300162">
              <a:defRPr sz="1800">
                <a:uFillTx/>
              </a:defRPr>
            </a:pPr>
            <a:r>
              <a:rPr sz="48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COMUNICANDO UNA MALA NOTICIA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idx="1"/>
          </p:nvPr>
        </p:nvSpPr>
        <p:spPr>
          <a:xfrm>
            <a:off x="6501606" y="2462844"/>
            <a:ext cx="6223794" cy="6495175"/>
          </a:xfrm>
          <a:prstGeom prst="rect">
            <a:avLst/>
          </a:prstGeom>
        </p:spPr>
        <p:txBody>
          <a:bodyPr lIns="76200" tIns="76200" rIns="76200" bIns="76200" anchor="t">
            <a:normAutofit fontScale="92500" lnSpcReduction="10000"/>
          </a:bodyPr>
          <a:lstStyle/>
          <a:p>
            <a:pPr lvl="0" defTabSz="1300162">
              <a:spcBef>
                <a:spcPts val="700"/>
              </a:spcBef>
              <a:buClr>
                <a:srgbClr val="C86B95"/>
              </a:buClr>
              <a:buSzPct val="100000"/>
              <a:defRPr sz="1800">
                <a:uFillTx/>
              </a:defRPr>
            </a:pPr>
            <a:r>
              <a:rPr sz="3600" i="1" dirty="0">
                <a:solidFill>
                  <a:srgbClr val="F9D159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SHOCK</a:t>
            </a:r>
          </a:p>
          <a:p>
            <a:pPr lvl="0" defTabSz="1300162">
              <a:spcBef>
                <a:spcPts val="700"/>
              </a:spcBef>
              <a:buClr>
                <a:srgbClr val="C86B95"/>
              </a:buClr>
              <a:buSzPct val="100000"/>
              <a:defRPr sz="1800">
                <a:uFillTx/>
              </a:defRPr>
            </a:pPr>
            <a:endParaRPr lang="es-ES" sz="3600" i="1" dirty="0">
              <a:solidFill>
                <a:srgbClr val="F9D159"/>
              </a:solidFill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lvl="0" defTabSz="1300162">
              <a:spcBef>
                <a:spcPts val="700"/>
              </a:spcBef>
              <a:buClr>
                <a:srgbClr val="C86B95"/>
              </a:buClr>
              <a:buSzPct val="100000"/>
              <a:defRPr sz="1800">
                <a:uFillTx/>
              </a:defRPr>
            </a:pPr>
            <a:r>
              <a:rPr sz="3600" i="1" dirty="0">
                <a:solidFill>
                  <a:srgbClr val="F9D159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NEGACI</a:t>
            </a:r>
            <a:r>
              <a:rPr lang="es-CO" sz="3600" i="1" dirty="0">
                <a:solidFill>
                  <a:srgbClr val="F9D159"/>
                </a:solid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Ó</a:t>
            </a:r>
            <a:r>
              <a:rPr sz="3600" i="1" dirty="0">
                <a:solidFill>
                  <a:srgbClr val="F9D159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N</a:t>
            </a:r>
          </a:p>
          <a:p>
            <a:pPr lvl="0" defTabSz="1300162">
              <a:spcBef>
                <a:spcPts val="700"/>
              </a:spcBef>
              <a:buClr>
                <a:srgbClr val="C86B95"/>
              </a:buClr>
              <a:buSzPct val="100000"/>
              <a:defRPr sz="1800">
                <a:uFillTx/>
              </a:defRPr>
            </a:pPr>
            <a:endParaRPr lang="es-ES" sz="3600" i="1" dirty="0">
              <a:solidFill>
                <a:srgbClr val="F9D159"/>
              </a:solidFill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lvl="0" defTabSz="1300162">
              <a:spcBef>
                <a:spcPts val="700"/>
              </a:spcBef>
              <a:buClr>
                <a:srgbClr val="C86B95"/>
              </a:buClr>
              <a:buSzPct val="100000"/>
              <a:defRPr sz="1800">
                <a:uFillTx/>
              </a:defRPr>
            </a:pPr>
            <a:r>
              <a:rPr sz="3600" i="1" dirty="0">
                <a:solidFill>
                  <a:srgbClr val="F9D159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RABIA</a:t>
            </a:r>
          </a:p>
          <a:p>
            <a:pPr lvl="0" defTabSz="1300162">
              <a:spcBef>
                <a:spcPts val="700"/>
              </a:spcBef>
              <a:buClr>
                <a:srgbClr val="C86B95"/>
              </a:buClr>
              <a:buSzPct val="100000"/>
              <a:defRPr sz="1800">
                <a:uFillTx/>
              </a:defRPr>
            </a:pPr>
            <a:endParaRPr lang="es-ES" sz="3600" i="1" dirty="0">
              <a:solidFill>
                <a:srgbClr val="F9D159"/>
              </a:solidFill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lvl="0" defTabSz="1300162">
              <a:spcBef>
                <a:spcPts val="700"/>
              </a:spcBef>
              <a:buClr>
                <a:srgbClr val="C86B95"/>
              </a:buClr>
              <a:buSzPct val="100000"/>
              <a:defRPr sz="1800">
                <a:uFillTx/>
              </a:defRPr>
            </a:pPr>
            <a:r>
              <a:rPr sz="3600" i="1" dirty="0">
                <a:solidFill>
                  <a:srgbClr val="F9D159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TRISTEZA</a:t>
            </a:r>
          </a:p>
          <a:p>
            <a:pPr lvl="0" defTabSz="1300162">
              <a:spcBef>
                <a:spcPts val="700"/>
              </a:spcBef>
              <a:buClr>
                <a:srgbClr val="C86B95"/>
              </a:buClr>
              <a:buSzPct val="100000"/>
              <a:defRPr sz="1800">
                <a:uFillTx/>
              </a:defRPr>
            </a:pPr>
            <a:endParaRPr lang="es-ES" sz="3600" i="1" dirty="0">
              <a:solidFill>
                <a:srgbClr val="F9D159"/>
              </a:solidFill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lvl="0" defTabSz="1300162">
              <a:spcBef>
                <a:spcPts val="700"/>
              </a:spcBef>
              <a:buClr>
                <a:srgbClr val="C86B95"/>
              </a:buClr>
              <a:buSzPct val="100000"/>
              <a:defRPr sz="1800">
                <a:uFillTx/>
              </a:defRPr>
            </a:pPr>
            <a:r>
              <a:rPr sz="3600" i="1" dirty="0">
                <a:solidFill>
                  <a:srgbClr val="F9D159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EQUILIBRIO</a:t>
            </a:r>
          </a:p>
          <a:p>
            <a:pPr lvl="0" defTabSz="1300162">
              <a:spcBef>
                <a:spcPts val="700"/>
              </a:spcBef>
              <a:buClr>
                <a:srgbClr val="C86B95"/>
              </a:buClr>
              <a:buSzPct val="100000"/>
              <a:defRPr sz="1800">
                <a:uFillTx/>
              </a:defRPr>
            </a:pPr>
            <a:endParaRPr lang="es-ES" sz="3600" i="1" dirty="0">
              <a:solidFill>
                <a:srgbClr val="F9D159"/>
              </a:solidFill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lvl="0" defTabSz="1300162">
              <a:spcBef>
                <a:spcPts val="700"/>
              </a:spcBef>
              <a:buClr>
                <a:srgbClr val="C86B95"/>
              </a:buClr>
              <a:buSzPct val="100000"/>
              <a:defRPr sz="1800">
                <a:uFillTx/>
              </a:defRPr>
            </a:pPr>
            <a:r>
              <a:rPr sz="3600" i="1" dirty="0">
                <a:solidFill>
                  <a:srgbClr val="F9D159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REORGANIZACI</a:t>
            </a:r>
            <a:r>
              <a:rPr lang="es-CO" sz="3600" i="1" dirty="0">
                <a:solidFill>
                  <a:srgbClr val="F9D159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Ó</a:t>
            </a:r>
            <a:r>
              <a:rPr sz="3600" i="1" dirty="0">
                <a:solidFill>
                  <a:srgbClr val="F9D159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N</a:t>
            </a:r>
            <a:endParaRPr sz="4400" i="1" dirty="0">
              <a:solidFill>
                <a:srgbClr val="F9D159"/>
              </a:solidFill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</p:txBody>
      </p:sp>
      <p:pic>
        <p:nvPicPr>
          <p:cNvPr id="6" name="pasted-image-3.jpg">
            <a:extLst>
              <a:ext uri="{FF2B5EF4-FFF2-40B4-BE49-F238E27FC236}">
                <a16:creationId xmlns:a16="http://schemas.microsoft.com/office/drawing/2014/main" id="{605CE995-A909-814B-A28C-088C3D471E2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389" y="2462844"/>
            <a:ext cx="5408963" cy="6495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72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ESPINA BÍFIDA OCULTA</a:t>
            </a:r>
          </a:p>
        </p:txBody>
      </p:sp>
      <p:pic>
        <p:nvPicPr>
          <p:cNvPr id="501" name="asset-3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41300" y="2871786"/>
            <a:ext cx="6010275" cy="4633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asset-6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6550025" y="2871787"/>
            <a:ext cx="6213475" cy="46339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72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MENINGOCELE</a:t>
            </a:r>
          </a:p>
        </p:txBody>
      </p:sp>
      <p:sp>
        <p:nvSpPr>
          <p:cNvPr id="505" name="Shape 505"/>
          <p:cNvSpPr>
            <a:spLocks noGrp="1"/>
          </p:cNvSpPr>
          <p:nvPr>
            <p:ph type="body" idx="1"/>
          </p:nvPr>
        </p:nvSpPr>
        <p:spPr>
          <a:xfrm>
            <a:off x="649287" y="2274887"/>
            <a:ext cx="5743576" cy="6437313"/>
          </a:xfrm>
          <a:prstGeom prst="rect">
            <a:avLst/>
          </a:prstGeom>
        </p:spPr>
        <p:txBody>
          <a:bodyPr lIns="76200" tIns="76200" rIns="76200" bIns="76200" anchor="t">
            <a:normAutofit/>
          </a:bodyPr>
          <a:lstStyle/>
          <a:p>
            <a:pPr marL="500187" lvl="0" indent="-500187" defTabSz="1300162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Defecto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cierre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del TUBO NEURAL</a:t>
            </a:r>
          </a:p>
          <a:p>
            <a:pPr marL="500187" lvl="0" indent="-500187" defTabSz="1300162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Herniación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las meninges.</a:t>
            </a:r>
          </a:p>
          <a:p>
            <a:pPr marL="500187" lvl="0" indent="-500187" defTabSz="1300162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Cubierta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por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piel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y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tejido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celular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subcutáneo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.</a:t>
            </a:r>
          </a:p>
          <a:p>
            <a:pPr marL="500187" lvl="0" indent="-500187" defTabSz="1300162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Región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lumbosacra</a:t>
            </a:r>
            <a:endParaRPr sz="36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</p:txBody>
      </p:sp>
      <p:pic>
        <p:nvPicPr>
          <p:cNvPr id="506" name="image-23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6392863" y="2517639"/>
            <a:ext cx="6161087" cy="5407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80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MENINGOCELE</a:t>
            </a:r>
          </a:p>
        </p:txBody>
      </p:sp>
      <p:pic>
        <p:nvPicPr>
          <p:cNvPr id="510" name="asset-1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741487" y="1828800"/>
            <a:ext cx="9118601" cy="6838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80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MIELOMENIGOCELE</a:t>
            </a:r>
          </a:p>
        </p:txBody>
      </p:sp>
      <p:sp>
        <p:nvSpPr>
          <p:cNvPr id="513" name="Shape 513"/>
          <p:cNvSpPr>
            <a:spLocks noGrp="1"/>
          </p:cNvSpPr>
          <p:nvPr>
            <p:ph type="body" idx="1"/>
          </p:nvPr>
        </p:nvSpPr>
        <p:spPr>
          <a:xfrm>
            <a:off x="247650" y="2925762"/>
            <a:ext cx="6048375" cy="6437313"/>
          </a:xfrm>
          <a:prstGeom prst="rect">
            <a:avLst/>
          </a:prstGeom>
        </p:spPr>
        <p:txBody>
          <a:bodyPr lIns="76200" tIns="76200" rIns="76200" bIns="76200" anchor="t">
            <a:normAutofit/>
          </a:bodyPr>
          <a:lstStyle/>
          <a:p>
            <a:pPr marL="495300" lvl="0" indent="-495300" defTabSz="1300162">
              <a:lnSpc>
                <a:spcPct val="90000"/>
              </a:lnSpc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Defecto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cierre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del TUBO NEURAL</a:t>
            </a:r>
          </a:p>
          <a:p>
            <a:pPr marL="495300" lvl="0" indent="-495300" defTabSz="1300162">
              <a:lnSpc>
                <a:spcPct val="90000"/>
              </a:lnSpc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La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médula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y las meninges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protruyen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generalmente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por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la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región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lumbar y sacra.</a:t>
            </a:r>
          </a:p>
          <a:p>
            <a:pPr marL="495300" lvl="0" indent="-495300" defTabSz="1300162">
              <a:lnSpc>
                <a:spcPct val="90000"/>
              </a:lnSpc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La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membrana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que los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recubre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es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delgada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y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generalemente</a:t>
            </a:r>
            <a:r>
              <a:rPr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se </a:t>
            </a:r>
            <a:r>
              <a:rPr sz="36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rompe</a:t>
            </a:r>
            <a:r>
              <a:rPr lang="es-ES" sz="36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.</a:t>
            </a:r>
            <a:endParaRPr sz="36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</p:txBody>
      </p:sp>
      <p:pic>
        <p:nvPicPr>
          <p:cNvPr id="514" name="image-2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6501606" y="2925762"/>
            <a:ext cx="6296023" cy="5035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80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MIELOMENIGOCELE</a:t>
            </a:r>
          </a:p>
        </p:txBody>
      </p:sp>
      <p:pic>
        <p:nvPicPr>
          <p:cNvPr id="518" name="asset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28600" y="2830511"/>
            <a:ext cx="5922963" cy="4130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asset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6502400" y="2830510"/>
            <a:ext cx="5922963" cy="41401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9EA7A161-0EF7-2847-A081-9113C34D9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00" y="901261"/>
            <a:ext cx="10464800" cy="4293039"/>
          </a:xfrm>
        </p:spPr>
        <p:txBody>
          <a:bodyPr>
            <a:normAutofit/>
          </a:bodyPr>
          <a:lstStyle/>
          <a:p>
            <a:r>
              <a:rPr lang="es-CO" b="1" dirty="0">
                <a:solidFill>
                  <a:srgbClr val="66D5C3"/>
                </a:solidFill>
                <a:latin typeface="Avenir Next" panose="020B0503020202020204" pitchFamily="34" charset="0"/>
              </a:rPr>
              <a:t>DEFECTOS CRANEOFACIALES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0FCB8EE-1771-3C4F-907F-48B55E0EB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158" y="5194300"/>
            <a:ext cx="4748491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34004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age-14.png"/>
          <p:cNvPicPr/>
          <p:nvPr/>
        </p:nvPicPr>
        <p:blipFill>
          <a:blip r:embed="rId2"/>
          <a:srcRect b="20677"/>
          <a:stretch>
            <a:fillRect/>
          </a:stretch>
        </p:blipFill>
        <p:spPr>
          <a:xfrm>
            <a:off x="224851" y="2645736"/>
            <a:ext cx="6445825" cy="6902997"/>
          </a:xfrm>
          <a:prstGeom prst="rect">
            <a:avLst/>
          </a:prstGeom>
          <a:ln>
            <a:solidFill>
              <a:srgbClr val="FF0000"/>
            </a:solidFill>
            <a:round/>
          </a:ln>
        </p:spPr>
      </p:pic>
      <p:sp>
        <p:nvSpPr>
          <p:cNvPr id="276" name="Shape 276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88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CICLOPÍA</a:t>
            </a:r>
          </a:p>
        </p:txBody>
      </p:sp>
      <p:sp>
        <p:nvSpPr>
          <p:cNvPr id="277" name="Shape 277"/>
          <p:cNvSpPr>
            <a:spLocks noGrp="1"/>
          </p:cNvSpPr>
          <p:nvPr>
            <p:ph type="body" idx="1"/>
          </p:nvPr>
        </p:nvSpPr>
        <p:spPr>
          <a:xfrm>
            <a:off x="6670677" y="2645737"/>
            <a:ext cx="5743575" cy="6437313"/>
          </a:xfrm>
          <a:prstGeom prst="rect">
            <a:avLst/>
          </a:prstGeom>
        </p:spPr>
        <p:txBody>
          <a:bodyPr lIns="76200" tIns="76200" rIns="76200" bIns="76200" anchor="t"/>
          <a:lstStyle/>
          <a:p>
            <a:pPr marL="571500" lvl="0" indent="-571500" defTabSz="1300162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defRPr sz="1800">
                <a:uFillTx/>
              </a:defRPr>
            </a:pP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Un solo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ojo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o dos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ojos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parcialmente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divididos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,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en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una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sola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órbita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con</a:t>
            </a:r>
            <a:r>
              <a:rPr lang="es-ES"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lang="es-ES" sz="3900" dirty="0"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o sin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900" dirty="0" err="1">
                <a:solidFill>
                  <a:srgbClr val="FF0000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probóscide</a:t>
            </a:r>
            <a:r>
              <a:rPr sz="3900" dirty="0">
                <a:solidFill>
                  <a:srgbClr val="FF0000"/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88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CICLOPÍA</a:t>
            </a:r>
          </a:p>
        </p:txBody>
      </p:sp>
      <p:pic>
        <p:nvPicPr>
          <p:cNvPr id="280" name="DSC01272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776335" y="2171908"/>
            <a:ext cx="8896662" cy="7331856"/>
          </a:xfrm>
          <a:prstGeom prst="rect">
            <a:avLst/>
          </a:prstGeom>
          <a:ln>
            <a:solidFill>
              <a:srgbClr val="FF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738176489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/>
          </p:cNvSpPr>
          <p:nvPr>
            <p:ph type="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lIns="76200" tIns="76200" rIns="76200" bIns="76200"/>
          <a:lstStyle/>
          <a:p>
            <a:pPr lvl="0" defTabSz="1300162">
              <a:defRPr sz="6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83" name="Shape 283"/>
          <p:cNvSpPr>
            <a:spLocks noGrp="1"/>
          </p:cNvSpPr>
          <p:nvPr>
            <p:ph type="body" idx="1"/>
          </p:nvPr>
        </p:nvSpPr>
        <p:spPr>
          <a:xfrm>
            <a:off x="1949450" y="5526087"/>
            <a:ext cx="9104313" cy="2492376"/>
          </a:xfrm>
          <a:prstGeom prst="rect">
            <a:avLst/>
          </a:prstGeom>
        </p:spPr>
        <p:txBody>
          <a:bodyPr lIns="76200" tIns="76200" rIns="76200" bIns="76200" anchor="t"/>
          <a:lstStyle/>
          <a:p>
            <a:pPr lvl="0" algn="ctr" defTabSz="1300162">
              <a:spcBef>
                <a:spcPts val="700"/>
              </a:spcBef>
              <a:defRPr sz="4500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284" name="image-7.png"/>
          <p:cNvPicPr/>
          <p:nvPr/>
        </p:nvPicPr>
        <p:blipFill>
          <a:blip r:embed="rId2"/>
          <a:srcRect t="3710"/>
          <a:stretch>
            <a:fillRect/>
          </a:stretch>
        </p:blipFill>
        <p:spPr>
          <a:xfrm>
            <a:off x="38893" y="383381"/>
            <a:ext cx="12927013" cy="89868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88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CEBOCEFALIA</a:t>
            </a:r>
          </a:p>
        </p:txBody>
      </p:sp>
      <p:sp>
        <p:nvSpPr>
          <p:cNvPr id="287" name="Shape 287"/>
          <p:cNvSpPr>
            <a:spLocks noGrp="1"/>
          </p:cNvSpPr>
          <p:nvPr>
            <p:ph type="body" idx="1"/>
          </p:nvPr>
        </p:nvSpPr>
        <p:spPr>
          <a:xfrm>
            <a:off x="6868651" y="2358517"/>
            <a:ext cx="5669866" cy="6437313"/>
          </a:xfrm>
          <a:prstGeom prst="rect">
            <a:avLst/>
          </a:prstGeom>
        </p:spPr>
        <p:txBody>
          <a:bodyPr lIns="76200" tIns="76200" rIns="76200" bIns="76200" anchor="t">
            <a:normAutofit/>
          </a:bodyPr>
          <a:lstStyle/>
          <a:p>
            <a:pPr marL="685800" lvl="0" indent="-685800" defTabSz="1300162">
              <a:spcBef>
                <a:spcPts val="700"/>
              </a:spcBef>
              <a:buFont typeface="Arial" panose="020B0604020202020204" pitchFamily="34" charset="0"/>
              <a:buChar char="•"/>
              <a:defRPr sz="4500">
                <a:latin typeface="+mj-lt"/>
                <a:ea typeface="+mj-ea"/>
                <a:cs typeface="+mj-cs"/>
                <a:sym typeface="Helvetica"/>
              </a:defRPr>
            </a:pPr>
            <a:r>
              <a:rPr lang="es-CO" sz="3200" dirty="0">
                <a:latin typeface="Avenir Next" panose="020B0503020202020204" pitchFamily="34" charset="0"/>
                <a:sym typeface="Helvetica"/>
              </a:rPr>
              <a:t>Malformación congénita facial que se produce durante la inducción ventral. </a:t>
            </a:r>
          </a:p>
          <a:p>
            <a:pPr marL="685800" lvl="0" indent="-685800" defTabSz="1300162">
              <a:spcBef>
                <a:spcPts val="700"/>
              </a:spcBef>
              <a:buFont typeface="Arial" panose="020B0604020202020204" pitchFamily="34" charset="0"/>
              <a:buChar char="•"/>
              <a:defRPr sz="4500">
                <a:latin typeface="+mj-lt"/>
                <a:ea typeface="+mj-ea"/>
                <a:cs typeface="+mj-cs"/>
                <a:sym typeface="Helvetica"/>
              </a:defRPr>
            </a:pPr>
            <a:endParaRPr lang="es-CO" sz="3200" dirty="0">
              <a:latin typeface="Avenir Next" panose="020B0503020202020204" pitchFamily="34" charset="0"/>
              <a:sym typeface="Helvetica"/>
            </a:endParaRPr>
          </a:p>
          <a:p>
            <a:pPr marL="685800" lvl="0" indent="-685800" defTabSz="1300162">
              <a:spcBef>
                <a:spcPts val="700"/>
              </a:spcBef>
              <a:buFont typeface="Arial" panose="020B0604020202020204" pitchFamily="34" charset="0"/>
              <a:buChar char="•"/>
              <a:defRPr sz="4500">
                <a:latin typeface="+mj-lt"/>
                <a:ea typeface="+mj-ea"/>
                <a:cs typeface="+mj-cs"/>
                <a:sym typeface="Helvetica"/>
              </a:defRPr>
            </a:pPr>
            <a:r>
              <a:rPr lang="es-CO" sz="3200" dirty="0">
                <a:latin typeface="Avenir Next" panose="020B0503020202020204" pitchFamily="34" charset="0"/>
                <a:sym typeface="Helvetica"/>
              </a:rPr>
              <a:t>Consiste en nariz pequeña y aplanada con un solo orificio, agenesia de tabique nasal e hipotelorismo.</a:t>
            </a:r>
            <a:endParaRPr sz="3200" dirty="0">
              <a:latin typeface="Avenir Next" panose="020B0503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C659744-8AFB-6248-86F5-268F165F1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3" y="1896203"/>
            <a:ext cx="6258367" cy="759864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xfrm>
            <a:off x="650081" y="406023"/>
            <a:ext cx="11704638" cy="1625600"/>
          </a:xfrm>
          <a:prstGeom prst="rect">
            <a:avLst/>
          </a:prstGeom>
        </p:spPr>
        <p:txBody>
          <a:bodyPr lIns="76200" tIns="76200" rIns="76200" bIns="76200"/>
          <a:lstStyle/>
          <a:p>
            <a:pPr lvl="0" defTabSz="1300162">
              <a:defRPr sz="1800">
                <a:uFillTx/>
              </a:defRPr>
            </a:pPr>
            <a:r>
              <a:rPr lang="es-ES" sz="4800" b="1" dirty="0">
                <a:solidFill>
                  <a:srgbClr val="66D5C3"/>
                </a:solidFill>
                <a:latin typeface="Avenir Next" panose="020B0503020202020204" pitchFamily="34" charset="0"/>
                <a:sym typeface="Helvetica"/>
              </a:rPr>
              <a:t>SECUENCIA DE REACCIÓN</a:t>
            </a:r>
            <a:br>
              <a:rPr lang="es-ES" sz="4800" b="1" dirty="0">
                <a:solidFill>
                  <a:srgbClr val="66D5C3"/>
                </a:solidFill>
                <a:latin typeface="Avenir Next" panose="020B0503020202020204" pitchFamily="34" charset="0"/>
                <a:sym typeface="Helvetica"/>
              </a:rPr>
            </a:br>
            <a:r>
              <a:rPr lang="es-ES" sz="4800" b="1" dirty="0">
                <a:solidFill>
                  <a:srgbClr val="66D5C3"/>
                </a:solidFill>
                <a:latin typeface="Avenir Next" panose="020B0503020202020204" pitchFamily="34" charset="0"/>
                <a:sym typeface="Helvetica"/>
              </a:rPr>
              <a:t>COMUNICANDO UNA MALA NOTICIA</a:t>
            </a:r>
            <a:endParaRPr sz="4800" b="1" dirty="0">
              <a:solidFill>
                <a:srgbClr val="66D5C3"/>
              </a:solidFill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</p:txBody>
      </p:sp>
      <p:sp>
        <p:nvSpPr>
          <p:cNvPr id="76" name="Shape 76"/>
          <p:cNvSpPr>
            <a:spLocks noGrp="1"/>
          </p:cNvSpPr>
          <p:nvPr>
            <p:ph type="body" idx="1"/>
          </p:nvPr>
        </p:nvSpPr>
        <p:spPr>
          <a:xfrm>
            <a:off x="198924" y="3787949"/>
            <a:ext cx="3909850" cy="3638678"/>
          </a:xfrm>
          <a:prstGeom prst="rect">
            <a:avLst/>
          </a:prstGeom>
        </p:spPr>
        <p:txBody>
          <a:bodyPr lIns="76200" tIns="76200" rIns="76200" bIns="76200" anchor="t">
            <a:normAutofit fontScale="92500" lnSpcReduction="20000"/>
          </a:bodyPr>
          <a:lstStyle/>
          <a:p>
            <a:pPr marL="457200" lvl="0" indent="-457200" defTabSz="1300162">
              <a:spcBef>
                <a:spcPts val="700"/>
              </a:spcBef>
              <a:buClr>
                <a:srgbClr val="78424B"/>
              </a:buClr>
              <a:buSzPct val="100000"/>
              <a:buFont typeface="Arial" panose="020B0604020202020204" pitchFamily="34" charset="0"/>
              <a:buChar char="•"/>
              <a:defRPr sz="1800">
                <a:uFillTx/>
              </a:defRPr>
            </a:pPr>
            <a:r>
              <a:rPr sz="2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MIRAR A LOS OJOS</a:t>
            </a:r>
          </a:p>
          <a:p>
            <a:pPr marL="457200" lvl="0" indent="-457200" defTabSz="1300162">
              <a:spcBef>
                <a:spcPts val="700"/>
              </a:spcBef>
              <a:buClr>
                <a:srgbClr val="78424B"/>
              </a:buClr>
              <a:buSzPct val="100000"/>
              <a:buFont typeface="Arial" panose="020B0604020202020204" pitchFamily="34" charset="0"/>
              <a:buChar char="•"/>
              <a:defRPr sz="1800">
                <a:uFillTx/>
              </a:defRPr>
            </a:pPr>
            <a:endParaRPr lang="es-ES" sz="24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marL="457200" lvl="0" indent="-457200" defTabSz="1300162">
              <a:spcBef>
                <a:spcPts val="700"/>
              </a:spcBef>
              <a:buClr>
                <a:srgbClr val="78424B"/>
              </a:buClr>
              <a:buSzPct val="100000"/>
              <a:buFont typeface="Arial" panose="020B0604020202020204" pitchFamily="34" charset="0"/>
              <a:buChar char="•"/>
              <a:defRPr sz="1800">
                <a:uFillTx/>
              </a:defRPr>
            </a:pPr>
            <a:r>
              <a:rPr sz="2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HABLAR DESPACIO</a:t>
            </a:r>
          </a:p>
          <a:p>
            <a:pPr marL="457200" lvl="0" indent="-457200" defTabSz="1300162">
              <a:spcBef>
                <a:spcPts val="700"/>
              </a:spcBef>
              <a:buClr>
                <a:srgbClr val="78424B"/>
              </a:buClr>
              <a:buSzPct val="100000"/>
              <a:buFont typeface="Arial" panose="020B0604020202020204" pitchFamily="34" charset="0"/>
              <a:buChar char="•"/>
              <a:defRPr sz="1800">
                <a:uFillTx/>
              </a:defRPr>
            </a:pPr>
            <a:endParaRPr lang="es-ES" sz="24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marL="457200" lvl="0" indent="-457200" defTabSz="1300162">
              <a:spcBef>
                <a:spcPts val="700"/>
              </a:spcBef>
              <a:buClr>
                <a:srgbClr val="78424B"/>
              </a:buClr>
              <a:buSzPct val="100000"/>
              <a:buFont typeface="Arial" panose="020B0604020202020204" pitchFamily="34" charset="0"/>
              <a:buChar char="•"/>
              <a:defRPr sz="1800">
                <a:uFillTx/>
              </a:defRPr>
            </a:pPr>
            <a:r>
              <a:rPr sz="2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NO RESTARLE IMPORTANCIA A LA SITUACI</a:t>
            </a:r>
            <a:r>
              <a:rPr lang="es-CO" sz="2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Ó</a:t>
            </a:r>
            <a:r>
              <a:rPr sz="2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N SIN CAER EN EL PATERNALISMO</a:t>
            </a:r>
          </a:p>
          <a:p>
            <a:pPr lvl="4" indent="0" defTabSz="1300162">
              <a:buClr>
                <a:srgbClr val="78424B"/>
              </a:buClr>
              <a:defRPr sz="1800">
                <a:uFillTx/>
              </a:defRPr>
            </a:pPr>
            <a:r>
              <a:rPr lang="es-CO" sz="2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            </a:t>
            </a:r>
            <a:endParaRPr lang="es-ES" sz="24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lvl="4" indent="0" defTabSz="1300162">
              <a:buClr>
                <a:srgbClr val="78424B"/>
              </a:buClr>
              <a:defRPr sz="1800">
                <a:uFillTx/>
              </a:defRPr>
            </a:pPr>
            <a:endParaRPr sz="28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</p:txBody>
      </p:sp>
      <p:pic>
        <p:nvPicPr>
          <p:cNvPr id="5" name="pasted-image-3.jpg">
            <a:extLst>
              <a:ext uri="{FF2B5EF4-FFF2-40B4-BE49-F238E27FC236}">
                <a16:creationId xmlns:a16="http://schemas.microsoft.com/office/drawing/2014/main" id="{F9043970-96B3-9345-8A7C-6A4D5EBADC85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9290" y="2850995"/>
            <a:ext cx="4556502" cy="576194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76">
            <a:extLst>
              <a:ext uri="{FF2B5EF4-FFF2-40B4-BE49-F238E27FC236}">
                <a16:creationId xmlns:a16="http://schemas.microsoft.com/office/drawing/2014/main" id="{911B054F-F393-CA47-BDE6-033E4CC48E19}"/>
              </a:ext>
            </a:extLst>
          </p:cNvPr>
          <p:cNvSpPr txBox="1">
            <a:spLocks/>
          </p:cNvSpPr>
          <p:nvPr/>
        </p:nvSpPr>
        <p:spPr>
          <a:xfrm>
            <a:off x="8757670" y="2944678"/>
            <a:ext cx="4247130" cy="5574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t">
            <a:normAutofit/>
          </a:bodyPr>
          <a:lstStyle>
            <a:lvl1pPr marL="0" indent="0" defTabSz="584200">
              <a:spcBef>
                <a:spcPts val="4200"/>
              </a:spcBef>
              <a:buClr>
                <a:schemeClr val="accent6"/>
              </a:buClr>
              <a:buSzTx/>
              <a:buFontTx/>
              <a:buNone/>
              <a:defRPr sz="3800" b="0" i="0">
                <a:solidFill>
                  <a:srgbClr val="328EC9"/>
                </a:solidFill>
                <a:uFill>
                  <a:solidFill/>
                </a:uFill>
                <a:latin typeface="+mn-lt"/>
                <a:ea typeface="+mn-ea"/>
                <a:cs typeface="+mn-cs"/>
                <a:sym typeface="Helvetica Light"/>
              </a:defRPr>
            </a:lvl1pPr>
            <a:lvl2pPr marL="0" indent="342900" defTabSz="584200">
              <a:spcBef>
                <a:spcPts val="4200"/>
              </a:spcBef>
              <a:buClr>
                <a:schemeClr val="accent6"/>
              </a:buClr>
              <a:buSzTx/>
              <a:buFontTx/>
              <a:buNone/>
              <a:defRPr sz="3800" b="0" i="0">
                <a:solidFill>
                  <a:srgbClr val="328EC9"/>
                </a:solidFill>
                <a:uFill>
                  <a:solidFill/>
                </a:uFill>
                <a:latin typeface="+mn-lt"/>
                <a:ea typeface="+mn-ea"/>
                <a:cs typeface="+mn-cs"/>
                <a:sym typeface="Helvetica Light"/>
              </a:defRPr>
            </a:lvl2pPr>
            <a:lvl3pPr marL="0" indent="685800" defTabSz="584200">
              <a:spcBef>
                <a:spcPts val="4200"/>
              </a:spcBef>
              <a:buClr>
                <a:schemeClr val="accent6"/>
              </a:buClr>
              <a:buSzTx/>
              <a:buFontTx/>
              <a:buNone/>
              <a:defRPr sz="3800" b="0" i="0">
                <a:solidFill>
                  <a:srgbClr val="328EC9"/>
                </a:solidFill>
                <a:uFill>
                  <a:solidFill/>
                </a:uFill>
                <a:latin typeface="+mn-lt"/>
                <a:ea typeface="+mn-ea"/>
                <a:cs typeface="+mn-cs"/>
                <a:sym typeface="Helvetica Light"/>
              </a:defRPr>
            </a:lvl3pPr>
            <a:lvl4pPr marL="0" indent="1028700" defTabSz="584200">
              <a:spcBef>
                <a:spcPts val="4200"/>
              </a:spcBef>
              <a:buClr>
                <a:schemeClr val="accent6"/>
              </a:buClr>
              <a:buSzTx/>
              <a:buFontTx/>
              <a:buNone/>
              <a:defRPr sz="3800" b="0" i="0">
                <a:solidFill>
                  <a:srgbClr val="328EC9"/>
                </a:solidFill>
                <a:uFill>
                  <a:solidFill/>
                </a:uFill>
                <a:latin typeface="+mn-lt"/>
                <a:ea typeface="+mn-ea"/>
                <a:cs typeface="+mn-cs"/>
                <a:sym typeface="Helvetica Light"/>
              </a:defRPr>
            </a:lvl4pPr>
            <a:lvl5pPr marL="0" indent="1371600" defTabSz="584200">
              <a:spcBef>
                <a:spcPts val="4200"/>
              </a:spcBef>
              <a:buClr>
                <a:schemeClr val="accent6"/>
              </a:buClr>
              <a:buSzTx/>
              <a:buFontTx/>
              <a:buNone/>
              <a:defRPr sz="3800" b="0" i="0">
                <a:solidFill>
                  <a:srgbClr val="328EC9"/>
                </a:solidFill>
                <a:uFill>
                  <a:solidFill/>
                </a:uFill>
                <a:latin typeface="+mn-lt"/>
                <a:ea typeface="+mn-ea"/>
                <a:cs typeface="+mn-cs"/>
                <a:sym typeface="Helvetica Light"/>
              </a:defRPr>
            </a:lvl5pPr>
            <a:lvl6pPr marL="2788920" indent="-502920" defTabSz="457200">
              <a:spcBef>
                <a:spcPts val="700"/>
              </a:spcBef>
              <a:buSzPct val="1000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marL="3246120" indent="-502920" defTabSz="457200">
              <a:spcBef>
                <a:spcPts val="700"/>
              </a:spcBef>
              <a:buSzPct val="1000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marL="3703320" indent="-502920" defTabSz="457200">
              <a:spcBef>
                <a:spcPts val="700"/>
              </a:spcBef>
              <a:buSzPct val="1000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marL="4160520" indent="-502920" defTabSz="457200">
              <a:spcBef>
                <a:spcPts val="700"/>
              </a:spcBef>
              <a:buSzPct val="1000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300162">
              <a:spcBef>
                <a:spcPts val="700"/>
              </a:spcBef>
              <a:buClr>
                <a:srgbClr val="78424B"/>
              </a:buClr>
              <a:buSzPct val="100000"/>
              <a:defRPr sz="1800">
                <a:uFillTx/>
              </a:defRPr>
            </a:pPr>
            <a:r>
              <a:rPr lang="es-CO" sz="2400" b="1" i="1" dirty="0"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EVITAR EXPRESIONES COMO:</a:t>
            </a:r>
          </a:p>
          <a:p>
            <a:pPr marL="342900" lvl="4" indent="-342900" defTabSz="1300162">
              <a:buClr>
                <a:srgbClr val="78424B"/>
              </a:buClr>
              <a:buFont typeface="Arial" panose="020B0604020202020204" pitchFamily="34" charset="0"/>
              <a:buChar char="•"/>
              <a:defRPr sz="1800">
                <a:uFillTx/>
              </a:defRPr>
            </a:pPr>
            <a:r>
              <a:rPr lang="es-CO" sz="2000" dirty="0"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“YO LO ENTIENDO”</a:t>
            </a:r>
          </a:p>
          <a:p>
            <a:pPr marL="342900" lvl="4" indent="-342900" defTabSz="1300162">
              <a:buClr>
                <a:srgbClr val="78424B"/>
              </a:buClr>
              <a:buFont typeface="Arial" panose="020B0604020202020204" pitchFamily="34" charset="0"/>
              <a:buChar char="•"/>
              <a:defRPr sz="1800">
                <a:uFillTx/>
              </a:defRPr>
            </a:pPr>
            <a:r>
              <a:rPr lang="es-CO" sz="2000" dirty="0"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“YO SE LO QUE SE SIENTE”</a:t>
            </a:r>
          </a:p>
          <a:p>
            <a:pPr marL="342900" lvl="4" indent="-342900" defTabSz="1300162">
              <a:buClr>
                <a:srgbClr val="78424B"/>
              </a:buClr>
              <a:buFont typeface="Arial" panose="020B0604020202020204" pitchFamily="34" charset="0"/>
              <a:buChar char="•"/>
              <a:defRPr sz="1800">
                <a:uFillTx/>
              </a:defRPr>
            </a:pPr>
            <a:r>
              <a:rPr lang="es-CO" sz="2000" dirty="0">
                <a:uFillTx/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EXPLICAR EL AZAR CON EJEMPLOS  NO   ADECUADOS</a:t>
            </a:r>
          </a:p>
          <a:p>
            <a:pPr lvl="4" indent="0" defTabSz="1300162">
              <a:buClr>
                <a:srgbClr val="78424B"/>
              </a:buClr>
              <a:defRPr sz="1800">
                <a:uFillTx/>
              </a:defRPr>
            </a:pPr>
            <a:r>
              <a:rPr lang="es-CO" sz="2000" dirty="0"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            </a:t>
            </a:r>
          </a:p>
          <a:p>
            <a:pPr lvl="4" indent="0" defTabSz="1300162">
              <a:buClr>
                <a:srgbClr val="78424B"/>
              </a:buClr>
              <a:defRPr sz="1800">
                <a:uFillTx/>
              </a:defRPr>
            </a:pPr>
            <a:endParaRPr lang="es-CO" sz="2400" dirty="0"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88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CEBOCEFALIA</a:t>
            </a:r>
          </a:p>
        </p:txBody>
      </p:sp>
      <p:pic>
        <p:nvPicPr>
          <p:cNvPr id="288" name="image5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888760" y="1851233"/>
            <a:ext cx="9788578" cy="77374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39558746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/>
          </p:cNvSpPr>
          <p:nvPr>
            <p:ph type="title"/>
          </p:nvPr>
        </p:nvSpPr>
        <p:spPr>
          <a:xfrm>
            <a:off x="1030158" y="-25402"/>
            <a:ext cx="10837992" cy="246467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97256">
              <a:defRPr sz="5440" b="1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544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DEFECTO DE LINEA MEDIA FACIAL/HIPOTELORISMO/ARRINIA</a:t>
            </a:r>
          </a:p>
        </p:txBody>
      </p:sp>
      <p:sp>
        <p:nvSpPr>
          <p:cNvPr id="291" name="Shape 29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92" name="asset.jpeg"/>
          <p:cNvPicPr/>
          <p:nvPr/>
        </p:nvPicPr>
        <p:blipFill>
          <a:blip r:embed="rId2"/>
          <a:stretch>
            <a:fillRect/>
          </a:stretch>
        </p:blipFill>
        <p:spPr>
          <a:xfrm>
            <a:off x="2020341" y="2248525"/>
            <a:ext cx="8964118" cy="71908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/>
            </a:pPr>
            <a:r>
              <a:rPr sz="6200" b="1" dirty="0">
                <a:solidFill>
                  <a:srgbClr val="66D5C3"/>
                </a:solidFill>
                <a:latin typeface="Avenir Next" panose="020B0503020202020204" pitchFamily="34" charset="0"/>
              </a:rPr>
              <a:t>DISPLASIA FRONTONASAL</a:t>
            </a: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F3B47561-2F91-B849-A93F-857BCBE64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567" y="2705537"/>
            <a:ext cx="5665033" cy="5841126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dirty="0">
                <a:latin typeface="Avenir Next" panose="020B0503020202020204" pitchFamily="34" charset="0"/>
              </a:rPr>
              <a:t>Conjunto de anomalías que afectan a los ojos, la frente y la nariz y que están ligados a la disrafia mediofacial.</a:t>
            </a:r>
          </a:p>
        </p:txBody>
      </p:sp>
      <p:sp>
        <p:nvSpPr>
          <p:cNvPr id="295" name="Shape 295"/>
          <p:cNvSpPr>
            <a:spLocks noGrp="1"/>
          </p:cNvSpPr>
          <p:nvPr>
            <p:ph type="sldNum" sz="quarter" idx="4294967295"/>
          </p:nvPr>
        </p:nvSpPr>
        <p:spPr>
          <a:xfrm>
            <a:off x="9971088" y="9113838"/>
            <a:ext cx="3033712" cy="3714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888888"/>
                </a:solidFill>
              </a:rPr>
              <a:t>52</a:t>
            </a:fld>
            <a:endParaRPr sz="1600">
              <a:solidFill>
                <a:srgbClr val="888888"/>
              </a:solidFill>
            </a:endParaRPr>
          </a:p>
        </p:txBody>
      </p:sp>
      <p:pic>
        <p:nvPicPr>
          <p:cNvPr id="296" name="IMG_0737.png"/>
          <p:cNvPicPr/>
          <p:nvPr/>
        </p:nvPicPr>
        <p:blipFill rotWithShape="1">
          <a:blip r:embed="rId2"/>
          <a:srcRect l="7611" t="12958" r="52252" b="10460"/>
          <a:stretch/>
        </p:blipFill>
        <p:spPr>
          <a:xfrm>
            <a:off x="6935033" y="2015927"/>
            <a:ext cx="5219671" cy="74693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/>
            </a:pPr>
            <a:r>
              <a:rPr lang="es-CO" sz="72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sym typeface="Helvetica Light"/>
              </a:rPr>
              <a:t>DISPLASIA FRONTONASAL</a:t>
            </a:r>
            <a:endParaRPr sz="34400" dirty="0"/>
          </a:p>
        </p:txBody>
      </p:sp>
      <p:sp>
        <p:nvSpPr>
          <p:cNvPr id="295" name="Shape 2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888888"/>
                </a:solidFill>
              </a:rPr>
              <a:t>53</a:t>
            </a:fld>
            <a:endParaRPr sz="1600">
              <a:solidFill>
                <a:srgbClr val="888888"/>
              </a:solidFill>
            </a:endParaRPr>
          </a:p>
        </p:txBody>
      </p:sp>
      <p:pic>
        <p:nvPicPr>
          <p:cNvPr id="296" name="IMG_0737.png"/>
          <p:cNvPicPr/>
          <p:nvPr/>
        </p:nvPicPr>
        <p:blipFill rotWithShape="1">
          <a:blip r:embed="rId2"/>
          <a:srcRect l="52794" t="11751" r="3060" b="11667"/>
          <a:stretch/>
        </p:blipFill>
        <p:spPr>
          <a:xfrm>
            <a:off x="3500593" y="1693213"/>
            <a:ext cx="5819514" cy="77922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47947228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80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CRIPTOFTALMOS</a:t>
            </a:r>
          </a:p>
        </p:txBody>
      </p:sp>
      <p:sp>
        <p:nvSpPr>
          <p:cNvPr id="299" name="Shape 299"/>
          <p:cNvSpPr>
            <a:spLocks noGrp="1"/>
          </p:cNvSpPr>
          <p:nvPr>
            <p:ph type="body" idx="1"/>
          </p:nvPr>
        </p:nvSpPr>
        <p:spPr>
          <a:xfrm>
            <a:off x="275522" y="2904839"/>
            <a:ext cx="6754865" cy="4320785"/>
          </a:xfrm>
          <a:prstGeom prst="rect">
            <a:avLst/>
          </a:prstGeom>
        </p:spPr>
        <p:txBody>
          <a:bodyPr lIns="76200" tIns="76200" rIns="76200" bIns="76200" anchor="t"/>
          <a:lstStyle>
            <a:lvl1pPr marL="500187" indent="-500187" defTabSz="1300162">
              <a:spcBef>
                <a:spcPts val="600"/>
              </a:spcBef>
              <a:buClr>
                <a:srgbClr val="000000"/>
              </a:buClr>
              <a:buSzPct val="100000"/>
              <a:buFont typeface="Calibri"/>
              <a:buChar char="•"/>
              <a:defRPr sz="3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l">
              <a:buClr>
                <a:schemeClr val="accent6">
                  <a:lumMod val="60000"/>
                  <a:lumOff val="40000"/>
                </a:schemeClr>
              </a:buClr>
              <a:defRPr sz="1800">
                <a:uFillTx/>
              </a:defRPr>
            </a:pPr>
            <a:r>
              <a:rPr sz="3900" dirty="0">
                <a:uFill>
                  <a:solidFill/>
                </a:uFill>
                <a:latin typeface="Avenir Next" panose="020B0503020202020204" pitchFamily="34" charset="0"/>
              </a:rPr>
              <a:t>El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</a:rPr>
              <a:t>globo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</a:rPr>
              <a:t> ocular y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</a:rPr>
              <a:t>sus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</a:rPr>
              <a:t>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</a:rPr>
              <a:t>remanentes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</a:rPr>
              <a:t>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</a:rPr>
              <a:t>embriológicos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</a:rPr>
              <a:t>, al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</a:rPr>
              <a:t>igual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</a:rPr>
              <a:t> que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</a:rPr>
              <a:t>sus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</a:rPr>
              <a:t>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</a:rPr>
              <a:t>estructuras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</a:rPr>
              <a:t>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</a:rPr>
              <a:t>anexas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</a:rPr>
              <a:t>, se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</a:rPr>
              <a:t>encuentran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</a:rPr>
              <a:t>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</a:rPr>
              <a:t>cubiertos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</a:rPr>
              <a:t>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</a:rPr>
              <a:t>por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</a:rPr>
              <a:t> un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</a:rPr>
              <a:t>pliegue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</a:rPr>
              <a:t>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</a:rPr>
              <a:t>cutáneo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</a:rPr>
              <a:t>.</a:t>
            </a:r>
          </a:p>
        </p:txBody>
      </p:sp>
      <p:pic>
        <p:nvPicPr>
          <p:cNvPr id="300" name="image-18.png"/>
          <p:cNvPicPr/>
          <p:nvPr/>
        </p:nvPicPr>
        <p:blipFill>
          <a:blip r:embed="rId2"/>
          <a:srcRect t="6492"/>
          <a:stretch>
            <a:fillRect/>
          </a:stretch>
        </p:blipFill>
        <p:spPr>
          <a:xfrm>
            <a:off x="7634990" y="2138675"/>
            <a:ext cx="5094288" cy="58531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/>
          </p:cNvSpPr>
          <p:nvPr>
            <p:ph type="title"/>
          </p:nvPr>
        </p:nvSpPr>
        <p:spPr>
          <a:xfrm>
            <a:off x="143239" y="257298"/>
            <a:ext cx="12861561" cy="246467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66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MICROFTALMIA/ANOFTALMIA</a:t>
            </a:r>
          </a:p>
        </p:txBody>
      </p:sp>
      <p:sp>
        <p:nvSpPr>
          <p:cNvPr id="303" name="Shape 30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04" name="asset-4.png"/>
          <p:cNvPicPr/>
          <p:nvPr/>
        </p:nvPicPr>
        <p:blipFill>
          <a:blip r:embed="rId2"/>
          <a:srcRect l="14754" t="25448" r="17096" b="17486"/>
          <a:stretch>
            <a:fillRect/>
          </a:stretch>
        </p:blipFill>
        <p:spPr>
          <a:xfrm>
            <a:off x="1358675" y="2738415"/>
            <a:ext cx="10454229" cy="65653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uFillTx/>
              </a:defRPr>
            </a:pPr>
            <a:r>
              <a:rPr lang="es-ES" sz="60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LEUCOCORIA: </a:t>
            </a:r>
            <a:r>
              <a:rPr sz="60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CATARATAS CONG</a:t>
            </a:r>
            <a:r>
              <a:rPr lang="es-CO" sz="60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É</a:t>
            </a:r>
            <a:r>
              <a:rPr sz="60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NITAS</a:t>
            </a: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0C6A720-AE93-3D44-A8F7-EADBF3ECC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3181350"/>
            <a:ext cx="5396459" cy="4641854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sz="4400" dirty="0">
                <a:latin typeface="Avenir Next" panose="020B0503020202020204" pitchFamily="34" charset="0"/>
              </a:rPr>
              <a:t>Aparición de un reflejo o mancha blanca en la región pupilar. </a:t>
            </a:r>
          </a:p>
        </p:txBody>
      </p:sp>
      <p:pic>
        <p:nvPicPr>
          <p:cNvPr id="307" name="asset-5.png"/>
          <p:cNvPicPr/>
          <p:nvPr/>
        </p:nvPicPr>
        <p:blipFill rotWithShape="1">
          <a:blip r:embed="rId2"/>
          <a:srcRect l="32552" t="24355" r="37756" b="15768"/>
          <a:stretch/>
        </p:blipFill>
        <p:spPr>
          <a:xfrm>
            <a:off x="6502400" y="2579602"/>
            <a:ext cx="5396459" cy="69331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/>
          </p:cNvSpPr>
          <p:nvPr>
            <p:ph type="title"/>
          </p:nvPr>
        </p:nvSpPr>
        <p:spPr>
          <a:xfrm>
            <a:off x="1270000" y="0"/>
            <a:ext cx="10464800" cy="2464678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uFillTx/>
              </a:defRPr>
            </a:pPr>
            <a:r>
              <a:rPr lang="es-ES" sz="80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LEUCOCORIA: RETINOBLASTOMA</a:t>
            </a:r>
            <a:endParaRPr sz="8000" b="1" dirty="0">
              <a:solidFill>
                <a:srgbClr val="66D5C3"/>
              </a:solidFill>
              <a:uFill>
                <a:solidFill/>
              </a:uFill>
              <a:latin typeface="Avenir Next" panose="020B0503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B894524-5B6B-3143-8151-5B170E445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723" y="2292154"/>
            <a:ext cx="8883371" cy="335048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2F0E207-0DAE-3A4A-9A7E-4F9D802F2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723" y="5786203"/>
            <a:ext cx="8883372" cy="396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97321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/>
          </p:cNvSpPr>
          <p:nvPr>
            <p:ph type="title"/>
          </p:nvPr>
        </p:nvSpPr>
        <p:spPr>
          <a:xfrm>
            <a:off x="233181" y="228600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66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ANIRIDIA</a:t>
            </a:r>
          </a:p>
        </p:txBody>
      </p:sp>
      <p:sp>
        <p:nvSpPr>
          <p:cNvPr id="310" name="Shape 310"/>
          <p:cNvSpPr>
            <a:spLocks noGrp="1"/>
          </p:cNvSpPr>
          <p:nvPr>
            <p:ph type="body" idx="1"/>
          </p:nvPr>
        </p:nvSpPr>
        <p:spPr>
          <a:xfrm>
            <a:off x="649287" y="2274887"/>
            <a:ext cx="5585592" cy="2601913"/>
          </a:xfrm>
          <a:prstGeom prst="rect">
            <a:avLst/>
          </a:prstGeom>
        </p:spPr>
        <p:txBody>
          <a:bodyPr lIns="76200" tIns="76200" rIns="76200" bIns="76200" anchor="t">
            <a:normAutofit/>
          </a:bodyPr>
          <a:lstStyle>
            <a:lvl1pPr marL="500187" indent="-500187" defTabSz="1300162">
              <a:spcBef>
                <a:spcPts val="600"/>
              </a:spcBef>
              <a:buClr>
                <a:srgbClr val="000000"/>
              </a:buClr>
              <a:buSzPct val="100000"/>
              <a:buFont typeface="Calibri"/>
              <a:buChar char="•"/>
              <a:defRPr sz="3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buClr>
                <a:schemeClr val="accent6">
                  <a:lumMod val="60000"/>
                  <a:lumOff val="40000"/>
                </a:schemeClr>
              </a:buClr>
              <a:defRPr sz="1800">
                <a:uFillTx/>
              </a:defRPr>
            </a:pPr>
            <a:r>
              <a:rPr sz="4000" dirty="0" err="1">
                <a:uFill>
                  <a:solidFill/>
                </a:uFill>
                <a:latin typeface="Avenir Next" panose="020B0503020202020204" pitchFamily="34" charset="0"/>
              </a:rPr>
              <a:t>Ausencia</a:t>
            </a:r>
            <a:r>
              <a:rPr lang="es-ES" sz="4000" dirty="0">
                <a:uFill>
                  <a:solidFill/>
                </a:uFill>
                <a:latin typeface="Avenir Next" panose="020B0503020202020204" pitchFamily="34" charset="0"/>
              </a:rPr>
              <a:t> congénita</a:t>
            </a:r>
            <a:r>
              <a:rPr sz="4000" dirty="0">
                <a:uFill>
                  <a:solidFill/>
                </a:uFill>
                <a:latin typeface="Avenir Next" panose="020B0503020202020204" pitchFamily="34" charset="0"/>
              </a:rPr>
              <a:t> </a:t>
            </a:r>
            <a:r>
              <a:rPr lang="es-ES" sz="4000" dirty="0">
                <a:uFill>
                  <a:solidFill/>
                </a:uFill>
                <a:latin typeface="Avenir Next" panose="020B0503020202020204" pitchFamily="34" charset="0"/>
              </a:rPr>
              <a:t>total o parcial </a:t>
            </a:r>
            <a:r>
              <a:rPr sz="4000" dirty="0">
                <a:uFill>
                  <a:solidFill/>
                </a:uFill>
                <a:latin typeface="Avenir Next" panose="020B0503020202020204" pitchFamily="34" charset="0"/>
              </a:rPr>
              <a:t>del iris</a:t>
            </a:r>
            <a:r>
              <a:rPr lang="es-ES" sz="4000" dirty="0">
                <a:uFill>
                  <a:solidFill/>
                </a:uFill>
                <a:latin typeface="Avenir Next" panose="020B0503020202020204" pitchFamily="34" charset="0"/>
              </a:rPr>
              <a:t>.</a:t>
            </a:r>
            <a:endParaRPr sz="4000" dirty="0">
              <a:uFill>
                <a:solidFill/>
              </a:uFill>
              <a:latin typeface="Avenir Next" panose="020B0503020202020204" pitchFamily="34" charset="0"/>
            </a:endParaRPr>
          </a:p>
        </p:txBody>
      </p:sp>
      <p:pic>
        <p:nvPicPr>
          <p:cNvPr id="312" name="image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7186026" y="1690271"/>
            <a:ext cx="5585593" cy="4545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E7717CF-084F-FE48-9145-6FB9B5EE8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466" y="5216578"/>
            <a:ext cx="6166381" cy="403464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80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COLOBOMA DEL IRIS</a:t>
            </a:r>
          </a:p>
        </p:txBody>
      </p:sp>
      <p:sp>
        <p:nvSpPr>
          <p:cNvPr id="315" name="Shape 315"/>
          <p:cNvSpPr>
            <a:spLocks noGrp="1"/>
          </p:cNvSpPr>
          <p:nvPr>
            <p:ph type="body" idx="1"/>
          </p:nvPr>
        </p:nvSpPr>
        <p:spPr>
          <a:xfrm>
            <a:off x="1772691" y="7574066"/>
            <a:ext cx="10326401" cy="1168312"/>
          </a:xfrm>
          <a:prstGeom prst="rect">
            <a:avLst/>
          </a:prstGeom>
        </p:spPr>
        <p:txBody>
          <a:bodyPr lIns="76200" tIns="76200" rIns="76200" bIns="76200" anchor="t"/>
          <a:lstStyle>
            <a:lvl1pPr marL="500187" indent="-500187" defTabSz="1300162">
              <a:spcBef>
                <a:spcPts val="600"/>
              </a:spcBef>
              <a:buClr>
                <a:srgbClr val="000000"/>
              </a:buClr>
              <a:buSzPct val="100000"/>
              <a:buFont typeface="Calibri"/>
              <a:buChar char="•"/>
              <a:defRPr sz="3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buClr>
                <a:schemeClr val="accent6">
                  <a:lumMod val="60000"/>
                  <a:lumOff val="40000"/>
                </a:schemeClr>
              </a:buClr>
              <a:defRPr sz="1800">
                <a:uFillTx/>
              </a:defRPr>
            </a:pP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</a:rPr>
              <a:t>Escotadura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</a:rPr>
              <a:t> o</a:t>
            </a:r>
            <a:r>
              <a:rPr lang="es-ES" sz="3900" dirty="0">
                <a:uFill>
                  <a:solidFill/>
                </a:uFill>
                <a:latin typeface="Avenir Next" panose="020B0503020202020204" pitchFamily="34" charset="0"/>
              </a:rPr>
              <a:t> h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</a:rPr>
              <a:t>endidura</a:t>
            </a:r>
            <a:r>
              <a:rPr lang="es-ES" sz="3900" dirty="0">
                <a:uFill>
                  <a:solidFill/>
                </a:uFill>
                <a:latin typeface="Avenir Next" panose="020B0503020202020204" pitchFamily="34" charset="0"/>
              </a:rPr>
              <a:t> congénita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</a:rPr>
              <a:t> del iris</a:t>
            </a:r>
          </a:p>
        </p:txBody>
      </p:sp>
      <p:pic>
        <p:nvPicPr>
          <p:cNvPr id="316" name="asset-2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300375"/>
            <a:ext cx="6695398" cy="3915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B9C878C-E6F2-BE46-BFE5-1E0C6B5A0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398" y="2300376"/>
            <a:ext cx="6309402" cy="391563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/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62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DISMORFOLOGÍA</a:t>
            </a:r>
          </a:p>
        </p:txBody>
      </p:sp>
      <p:sp>
        <p:nvSpPr>
          <p:cNvPr id="87" name="Shape 87"/>
          <p:cNvSpPr>
            <a:spLocks noGrp="1"/>
          </p:cNvSpPr>
          <p:nvPr>
            <p:ph type="body" idx="1"/>
          </p:nvPr>
        </p:nvSpPr>
        <p:spPr>
          <a:xfrm>
            <a:off x="649287" y="1833562"/>
            <a:ext cx="11704638" cy="6437313"/>
          </a:xfrm>
          <a:prstGeom prst="rect">
            <a:avLst/>
          </a:prstGeom>
        </p:spPr>
        <p:txBody>
          <a:bodyPr lIns="76200" tIns="76200" rIns="76200" bIns="76200" anchor="t">
            <a:normAutofit/>
          </a:bodyPr>
          <a:lstStyle/>
          <a:p>
            <a:pPr lvl="0" defTabSz="1300162">
              <a:spcBef>
                <a:spcPts val="700"/>
              </a:spcBef>
              <a:buSzPct val="100000"/>
              <a:defRPr sz="1800">
                <a:uFillTx/>
              </a:defRPr>
            </a:pPr>
            <a:endParaRPr lang="es-ES" sz="44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lvl="0" defTabSz="1300162">
              <a:spcBef>
                <a:spcPts val="700"/>
              </a:spcBef>
              <a:buSzPct val="100000"/>
              <a:defRPr sz="1800">
                <a:uFillTx/>
              </a:defRPr>
            </a:pPr>
            <a:r>
              <a:rPr sz="4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Estudio</a:t>
            </a:r>
            <a:r>
              <a:rPr sz="4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la “forma anormal” </a:t>
            </a:r>
            <a:r>
              <a:rPr sz="3600" i="1" dirty="0">
                <a:effectLst>
                  <a:outerShdw blurRad="12700" dist="254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-David W. Smith</a:t>
            </a:r>
          </a:p>
          <a:p>
            <a:pPr lvl="0" defTabSz="1300162">
              <a:spcBef>
                <a:spcPts val="700"/>
              </a:spcBef>
              <a:defRPr sz="1800">
                <a:uFillTx/>
              </a:defRPr>
            </a:pPr>
            <a:endParaRPr sz="44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lvl="0" defTabSz="1300162">
              <a:spcBef>
                <a:spcPts val="700"/>
              </a:spcBef>
              <a:buSzPct val="100000"/>
              <a:defRPr sz="1800">
                <a:uFillTx/>
              </a:defRPr>
            </a:pPr>
            <a:r>
              <a:rPr sz="4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Estudio</a:t>
            </a:r>
            <a:r>
              <a:rPr sz="4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</a:t>
            </a:r>
            <a:r>
              <a:rPr sz="4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todos</a:t>
            </a:r>
            <a:r>
              <a:rPr sz="4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los</a:t>
            </a:r>
            <a:r>
              <a:rPr sz="4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desórdenes</a:t>
            </a:r>
            <a:r>
              <a:rPr sz="4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del </a:t>
            </a:r>
            <a:r>
              <a:rPr sz="4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desarrollo</a:t>
            </a:r>
            <a:r>
              <a:rPr sz="4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con el fin de </a:t>
            </a:r>
            <a:r>
              <a:rPr sz="4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establecer</a:t>
            </a:r>
            <a:r>
              <a:rPr sz="4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una</a:t>
            </a:r>
            <a:r>
              <a:rPr sz="4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relación</a:t>
            </a:r>
            <a:r>
              <a:rPr sz="4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genotipo-fenotipo</a:t>
            </a:r>
            <a:r>
              <a:rPr sz="4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7AAC351-32F7-CE46-9EC1-C47D20F79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731" y="6206582"/>
            <a:ext cx="3841750" cy="313082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/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62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HETEROCROMIA DEL IRIS</a:t>
            </a:r>
          </a:p>
        </p:txBody>
      </p:sp>
      <p:sp>
        <p:nvSpPr>
          <p:cNvPr id="319" name="Shape 319"/>
          <p:cNvSpPr>
            <a:spLocks noGrp="1"/>
          </p:cNvSpPr>
          <p:nvPr>
            <p:ph type="body" idx="1"/>
          </p:nvPr>
        </p:nvSpPr>
        <p:spPr>
          <a:xfrm>
            <a:off x="649286" y="2274887"/>
            <a:ext cx="5853113" cy="6437313"/>
          </a:xfrm>
          <a:prstGeom prst="rect">
            <a:avLst/>
          </a:prstGeom>
        </p:spPr>
        <p:txBody>
          <a:bodyPr lIns="76200" tIns="76200" rIns="76200" bIns="76200" anchor="t"/>
          <a:lstStyle/>
          <a:p>
            <a:pPr marL="332372" lvl="0" indent="-332372" defTabSz="1300162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Iris de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diferente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color.</a:t>
            </a:r>
          </a:p>
          <a:p>
            <a:pPr marL="332372" lvl="0" indent="-332372" defTabSz="1300162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Al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nacimiento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pueden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ser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iguales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pero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al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pasar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el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tiempo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van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cambiando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.</a:t>
            </a:r>
          </a:p>
        </p:txBody>
      </p:sp>
      <p:pic>
        <p:nvPicPr>
          <p:cNvPr id="321" name="image-19.png"/>
          <p:cNvPicPr/>
          <p:nvPr/>
        </p:nvPicPr>
        <p:blipFill>
          <a:blip r:embed="rId2"/>
          <a:srcRect t="16427" b="16427"/>
          <a:stretch>
            <a:fillRect/>
          </a:stretch>
        </p:blipFill>
        <p:spPr>
          <a:xfrm>
            <a:off x="7015955" y="5493543"/>
            <a:ext cx="5853113" cy="3427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8E0FD2A-5594-9740-8996-67D3E1102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955" y="2006524"/>
            <a:ext cx="5853113" cy="332113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12732FB-D417-464C-B053-35697D75B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86" y="6338913"/>
            <a:ext cx="5827445" cy="264566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72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MICROTIA</a:t>
            </a:r>
          </a:p>
        </p:txBody>
      </p:sp>
      <p:sp>
        <p:nvSpPr>
          <p:cNvPr id="326" name="Shape 326"/>
          <p:cNvSpPr/>
          <p:nvPr/>
        </p:nvSpPr>
        <p:spPr>
          <a:xfrm>
            <a:off x="494676" y="2016125"/>
            <a:ext cx="11859250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6200" tIns="76200" rIns="76200" bIns="76200">
            <a:spAutoFit/>
          </a:bodyPr>
          <a:lstStyle>
            <a:lvl1pPr marL="696515" indent="-696515" defTabSz="1300162">
              <a:spcBef>
                <a:spcPts val="600"/>
              </a:spcBef>
              <a:buClr>
                <a:srgbClr val="000000"/>
              </a:buClr>
              <a:buSzPct val="100000"/>
              <a:buFont typeface="Calibri"/>
              <a:buChar char="•"/>
              <a:defRPr sz="4500">
                <a:uFill>
                  <a:solidFill/>
                </a:uFill>
              </a:defRPr>
            </a:lvl1pPr>
          </a:lstStyle>
          <a:p>
            <a:pPr lvl="0">
              <a:buClr>
                <a:schemeClr val="accent6">
                  <a:lumMod val="60000"/>
                  <a:lumOff val="40000"/>
                </a:schemeClr>
              </a:buClr>
              <a:defRPr sz="1800">
                <a:uFillTx/>
              </a:defRPr>
            </a:pPr>
            <a:r>
              <a:rPr sz="4000" dirty="0" err="1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Ausencia</a:t>
            </a:r>
            <a:r>
              <a:rPr sz="4000" dirty="0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, </a:t>
            </a:r>
            <a:r>
              <a:rPr sz="4000" dirty="0" err="1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hipoplasia</a:t>
            </a:r>
            <a:r>
              <a:rPr sz="4000" dirty="0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 o </a:t>
            </a:r>
            <a:r>
              <a:rPr sz="4000" dirty="0" err="1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falta</a:t>
            </a:r>
            <a:r>
              <a:rPr sz="4000" dirty="0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 de </a:t>
            </a:r>
            <a:r>
              <a:rPr sz="4000" dirty="0" err="1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fusión</a:t>
            </a:r>
            <a:r>
              <a:rPr sz="4000" dirty="0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 de </a:t>
            </a:r>
            <a:r>
              <a:rPr sz="4000" dirty="0" err="1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cualquier</a:t>
            </a:r>
            <a:r>
              <a:rPr sz="4000" dirty="0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 </a:t>
            </a:r>
            <a:r>
              <a:rPr sz="4000" dirty="0" err="1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parte</a:t>
            </a:r>
            <a:r>
              <a:rPr sz="4000" dirty="0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 de la </a:t>
            </a:r>
            <a:r>
              <a:rPr sz="4000" dirty="0" err="1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oreja</a:t>
            </a:r>
            <a:r>
              <a:rPr lang="es-ES" sz="4000" dirty="0">
                <a:solidFill>
                  <a:srgbClr val="328EC9"/>
                </a:solidFill>
                <a:uFill>
                  <a:solidFill/>
                </a:uFill>
                <a:latin typeface="Avenir Next" panose="020B0503020202020204" pitchFamily="34" charset="0"/>
              </a:rPr>
              <a:t>.</a:t>
            </a:r>
            <a:endParaRPr sz="4000" dirty="0">
              <a:solidFill>
                <a:srgbClr val="328EC9"/>
              </a:solidFill>
              <a:uFill>
                <a:solidFill/>
              </a:uFill>
              <a:latin typeface="Avenir Next" panose="020B0503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3AF6AC7-3123-E944-8725-2FE606A57C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98"/>
          <a:stretch/>
        </p:blipFill>
        <p:spPr>
          <a:xfrm>
            <a:off x="494676" y="6093719"/>
            <a:ext cx="11754849" cy="285777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03DDD6E-71C5-EC4F-9747-44B84F33B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7" y="3659881"/>
            <a:ext cx="11600237" cy="24003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/>
          <a:lstStyle/>
          <a:p>
            <a:pPr defTabSz="1300162">
              <a:defRPr sz="6200">
                <a:latin typeface="+mj-lt"/>
                <a:ea typeface="+mj-ea"/>
                <a:cs typeface="+mj-cs"/>
                <a:sym typeface="Helvetica"/>
              </a:defRPr>
            </a:pPr>
            <a:r>
              <a:rPr lang="es-CO" sz="66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latin typeface="Avenir Next" panose="020B0503020202020204" pitchFamily="34" charset="0"/>
                <a:sym typeface="Helvetica"/>
              </a:rPr>
              <a:t>MICROSOMÍA HEMIFACIAL</a:t>
            </a:r>
            <a:endParaRPr dirty="0"/>
          </a:p>
        </p:txBody>
      </p:sp>
      <p:sp>
        <p:nvSpPr>
          <p:cNvPr id="340" name="Shape 340"/>
          <p:cNvSpPr>
            <a:spLocks noGrp="1"/>
          </p:cNvSpPr>
          <p:nvPr>
            <p:ph type="body" idx="1"/>
          </p:nvPr>
        </p:nvSpPr>
        <p:spPr>
          <a:xfrm>
            <a:off x="649287" y="2274887"/>
            <a:ext cx="11704638" cy="6437313"/>
          </a:xfrm>
          <a:prstGeom prst="rect">
            <a:avLst/>
          </a:prstGeom>
        </p:spPr>
        <p:txBody>
          <a:bodyPr lIns="76200" tIns="76200" rIns="76200" bIns="76200" anchor="t"/>
          <a:lstStyle/>
          <a:p>
            <a:pPr lvl="0" defTabSz="1300162">
              <a:spcBef>
                <a:spcPts val="700"/>
              </a:spcBef>
              <a:defRPr sz="45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F1594B4-E2F5-0042-AD33-0F56AE13E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292" y="2016125"/>
            <a:ext cx="10702977" cy="745765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/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62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APÉNDICE PREAURICULAR</a:t>
            </a:r>
          </a:p>
        </p:txBody>
      </p:sp>
      <p:pic>
        <p:nvPicPr>
          <p:cNvPr id="331" name="image-13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6501605" y="2417762"/>
            <a:ext cx="6331601" cy="5901779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Shape 332"/>
          <p:cNvSpPr>
            <a:spLocks noGrp="1"/>
          </p:cNvSpPr>
          <p:nvPr>
            <p:ph type="body" idx="1"/>
          </p:nvPr>
        </p:nvSpPr>
        <p:spPr>
          <a:xfrm>
            <a:off x="171593" y="2417762"/>
            <a:ext cx="6330013" cy="6437313"/>
          </a:xfrm>
          <a:prstGeom prst="rect">
            <a:avLst/>
          </a:prstGeom>
        </p:spPr>
        <p:txBody>
          <a:bodyPr lIns="76200" tIns="76200" rIns="76200" bIns="76200" anchor="t"/>
          <a:lstStyle/>
          <a:p>
            <a:pPr marL="500187" lvl="0" indent="-500187" defTabSz="1300162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Porciones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piel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con o sin base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cartilaginosa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que se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desprenden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la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línea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unión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del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arco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mandibular e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hioideo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.</a:t>
            </a:r>
          </a:p>
          <a:p>
            <a:pPr marL="500187" lvl="0" indent="-500187" defTabSz="1300162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endParaRPr lang="es-ES" sz="39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marL="500187" lvl="0" indent="-500187" defTabSz="1300162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Pueden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ser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sésiles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o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pediculados</a:t>
            </a:r>
            <a:endParaRPr sz="39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3711DE-41A5-434B-9694-E9D02F84B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latin typeface="Avenir Next" panose="020B0503020202020204" pitchFamily="34" charset="0"/>
                <a:sym typeface="Helvetica"/>
              </a:rPr>
              <a:t>MICROSOMÍA HEMIFACIAL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22F6484-B104-794B-9E11-0D69C720D8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10.jpg">
            <a:extLst>
              <a:ext uri="{FF2B5EF4-FFF2-40B4-BE49-F238E27FC236}">
                <a16:creationId xmlns:a16="http://schemas.microsoft.com/office/drawing/2014/main" id="{D57AAB53-E647-E34D-BF74-B7EC021347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80720" y="2705536"/>
            <a:ext cx="11832122" cy="70480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98920152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/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62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FOSETA PREAURICULAR</a:t>
            </a:r>
          </a:p>
        </p:txBody>
      </p:sp>
      <p:sp>
        <p:nvSpPr>
          <p:cNvPr id="344" name="Shape 344"/>
          <p:cNvSpPr>
            <a:spLocks noGrp="1"/>
          </p:cNvSpPr>
          <p:nvPr>
            <p:ph type="body" idx="1"/>
          </p:nvPr>
        </p:nvSpPr>
        <p:spPr>
          <a:xfrm>
            <a:off x="238125" y="3100387"/>
            <a:ext cx="5743575" cy="6437313"/>
          </a:xfrm>
          <a:prstGeom prst="rect">
            <a:avLst/>
          </a:prstGeom>
        </p:spPr>
        <p:txBody>
          <a:bodyPr lIns="76200" tIns="76200" rIns="76200" bIns="76200" anchor="t"/>
          <a:lstStyle>
            <a:lvl1pPr marL="500187" indent="-500187" defTabSz="1300162">
              <a:spcBef>
                <a:spcPts val="600"/>
              </a:spcBef>
              <a:buClr>
                <a:srgbClr val="000000"/>
              </a:buClr>
              <a:buSzPct val="100000"/>
              <a:buFont typeface="Calibri"/>
              <a:buChar char="•"/>
              <a:defRPr sz="3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buClr>
                <a:schemeClr val="accent6">
                  <a:lumMod val="60000"/>
                  <a:lumOff val="40000"/>
                </a:schemeClr>
              </a:buClr>
              <a:defRPr sz="1800">
                <a:uFillTx/>
              </a:defRPr>
            </a:pP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</a:rPr>
              <a:t>Tracto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</a:rPr>
              <a:t>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</a:rPr>
              <a:t>anormal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</a:rPr>
              <a:t> que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</a:rPr>
              <a:t>comunica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</a:rPr>
              <a:t> con la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</a:rPr>
              <a:t>superficie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</a:rPr>
              <a:t>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</a:rPr>
              <a:t>debido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</a:rPr>
              <a:t> a un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</a:rPr>
              <a:t>defecto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</a:rPr>
              <a:t>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</a:rPr>
              <a:t>en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</a:rPr>
              <a:t> la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</a:rPr>
              <a:t>formación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</a:rPr>
              <a:t> de la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</a:rPr>
              <a:t>aurícula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</a:rPr>
              <a:t>.</a:t>
            </a:r>
          </a:p>
        </p:txBody>
      </p:sp>
      <p:pic>
        <p:nvPicPr>
          <p:cNvPr id="345" name="Paciente 3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5981700" y="2417762"/>
            <a:ext cx="6665913" cy="53006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/>
          <a:lstStyle>
            <a:lvl1pPr defTabSz="1300162">
              <a:defRPr sz="4500" b="1">
                <a:effectLst>
                  <a:outerShdw blurRad="12700" dist="254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4500" b="1" dirty="0">
                <a:solidFill>
                  <a:srgbClr val="66D5C3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LABIO FISURADO/PALADAR HENDIDO</a:t>
            </a:r>
          </a:p>
        </p:txBody>
      </p:sp>
      <p:sp>
        <p:nvSpPr>
          <p:cNvPr id="349" name="Shape 349"/>
          <p:cNvSpPr>
            <a:spLocks noGrp="1"/>
          </p:cNvSpPr>
          <p:nvPr>
            <p:ph type="body" idx="1"/>
          </p:nvPr>
        </p:nvSpPr>
        <p:spPr>
          <a:xfrm>
            <a:off x="649286" y="2274887"/>
            <a:ext cx="11704637" cy="6437313"/>
          </a:xfrm>
          <a:prstGeom prst="rect">
            <a:avLst/>
          </a:prstGeom>
        </p:spPr>
        <p:txBody>
          <a:bodyPr lIns="76200" tIns="76200" rIns="76200" bIns="76200" anchor="t"/>
          <a:lstStyle/>
          <a:p>
            <a:pPr marL="348498" lvl="0" indent="-348498" defTabSz="1300162">
              <a:spcBef>
                <a:spcPts val="7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4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Se </a:t>
            </a:r>
            <a:r>
              <a:rPr sz="4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debe</a:t>
            </a:r>
            <a:r>
              <a:rPr sz="4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a </a:t>
            </a:r>
            <a:r>
              <a:rPr sz="4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una</a:t>
            </a:r>
            <a:r>
              <a:rPr sz="4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hipoplasia</a:t>
            </a:r>
            <a:r>
              <a:rPr sz="4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la </a:t>
            </a:r>
            <a:r>
              <a:rPr sz="4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capa</a:t>
            </a:r>
            <a:r>
              <a:rPr sz="4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mesenquimatosa</a:t>
            </a:r>
            <a:r>
              <a:rPr sz="4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que causa </a:t>
            </a:r>
            <a:r>
              <a:rPr sz="4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falla</a:t>
            </a:r>
            <a:r>
              <a:rPr sz="4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la </a:t>
            </a:r>
            <a:r>
              <a:rPr sz="4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fusión</a:t>
            </a:r>
            <a:r>
              <a:rPr sz="4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</a:t>
            </a:r>
            <a:r>
              <a:rPr sz="4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los</a:t>
            </a:r>
            <a:r>
              <a:rPr sz="4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procesos</a:t>
            </a:r>
            <a:r>
              <a:rPr sz="4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nasal y </a:t>
            </a:r>
            <a:r>
              <a:rPr sz="4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maxilar</a:t>
            </a:r>
            <a:r>
              <a:rPr sz="4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mediales</a:t>
            </a:r>
            <a:r>
              <a:rPr sz="4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.</a:t>
            </a:r>
          </a:p>
          <a:p>
            <a:pPr marL="307975" lvl="0" indent="-307975" defTabSz="1300162">
              <a:spcBef>
                <a:spcPts val="700"/>
              </a:spcBef>
              <a:buClr>
                <a:schemeClr val="accent6">
                  <a:lumMod val="60000"/>
                  <a:lumOff val="40000"/>
                </a:schemeClr>
              </a:buClr>
              <a:defRPr sz="1800">
                <a:uFillTx/>
              </a:defRPr>
            </a:pPr>
            <a:endParaRPr sz="43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marL="348498" lvl="0" indent="-348498" defTabSz="1300162">
              <a:spcBef>
                <a:spcPts val="7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4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El paladar </a:t>
            </a:r>
            <a:r>
              <a:rPr sz="4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hendido</a:t>
            </a:r>
            <a:r>
              <a:rPr sz="4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consiste</a:t>
            </a:r>
            <a:r>
              <a:rPr sz="4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en</a:t>
            </a:r>
            <a:r>
              <a:rPr sz="4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un </a:t>
            </a:r>
            <a:r>
              <a:rPr sz="4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fallo</a:t>
            </a:r>
            <a:r>
              <a:rPr sz="4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en</a:t>
            </a:r>
            <a:r>
              <a:rPr sz="4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la </a:t>
            </a:r>
            <a:r>
              <a:rPr sz="4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aproximación</a:t>
            </a:r>
            <a:r>
              <a:rPr sz="4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o </a:t>
            </a:r>
            <a:r>
              <a:rPr sz="4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fusión</a:t>
            </a:r>
            <a:r>
              <a:rPr sz="4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</a:t>
            </a:r>
            <a:r>
              <a:rPr sz="4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los</a:t>
            </a:r>
            <a:r>
              <a:rPr sz="4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tabiques</a:t>
            </a:r>
            <a:r>
              <a:rPr sz="4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3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palatinos</a:t>
            </a:r>
            <a:r>
              <a:rPr sz="43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Autofit/>
          </a:bodyPr>
          <a:lstStyle>
            <a:lvl1pPr defTabSz="1300162">
              <a:defRPr sz="4500" b="1">
                <a:effectLst>
                  <a:outerShdw blurRad="12700" dist="254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4800" b="1" dirty="0">
                <a:solidFill>
                  <a:srgbClr val="66D5C3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LABIO FISURADO/PALADAR HENDIDO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32F5129-D008-6F46-B1ED-40AFAF2FF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3" y="1854692"/>
            <a:ext cx="9288379" cy="765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89421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Autofit/>
          </a:bodyPr>
          <a:lstStyle>
            <a:lvl1pPr defTabSz="1300162">
              <a:defRPr sz="4500" b="1">
                <a:effectLst>
                  <a:outerShdw blurRad="12700" dist="254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4800" b="1" dirty="0">
                <a:solidFill>
                  <a:srgbClr val="66D5C3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LABIO FISURADO/PALADAR HENDIDO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CB9EBAC-73A7-3E47-BEEF-02C69B9B9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792" y="2016125"/>
            <a:ext cx="6693628" cy="769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25205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80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LABIO FISURADO</a:t>
            </a:r>
          </a:p>
        </p:txBody>
      </p:sp>
      <p:sp>
        <p:nvSpPr>
          <p:cNvPr id="352" name="Shape 352"/>
          <p:cNvSpPr/>
          <p:nvPr/>
        </p:nvSpPr>
        <p:spPr>
          <a:xfrm>
            <a:off x="3467100" y="5959475"/>
            <a:ext cx="2492375" cy="27098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3546">
            <a:solidFill>
              <a:srgbClr val="FFFFFF"/>
            </a:solidFill>
            <a:round/>
          </a:ln>
        </p:spPr>
        <p:txBody>
          <a:bodyPr lIns="0" tIns="0" rIns="0" bIns="0" anchor="ctr"/>
          <a:lstStyle/>
          <a:p>
            <a:pPr lvl="0" algn="ctr" defTabSz="830262"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pic>
        <p:nvPicPr>
          <p:cNvPr id="353" name="asset-7.png"/>
          <p:cNvPicPr/>
          <p:nvPr/>
        </p:nvPicPr>
        <p:blipFill>
          <a:blip r:embed="rId2"/>
          <a:srcRect l="14988" t="45120" r="16510" b="34192"/>
          <a:stretch>
            <a:fillRect/>
          </a:stretch>
        </p:blipFill>
        <p:spPr>
          <a:xfrm>
            <a:off x="263525" y="2364526"/>
            <a:ext cx="12090400" cy="3276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G_0442.png">
            <a:extLst>
              <a:ext uri="{FF2B5EF4-FFF2-40B4-BE49-F238E27FC236}">
                <a16:creationId xmlns:a16="http://schemas.microsoft.com/office/drawing/2014/main" id="{37BF6C7B-74AD-7B4E-9047-3020A72CC9A9}"/>
              </a:ext>
            </a:extLst>
          </p:cNvPr>
          <p:cNvPicPr/>
          <p:nvPr/>
        </p:nvPicPr>
        <p:blipFill>
          <a:blip r:embed="rId3"/>
          <a:srcRect l="15820" t="9523" r="50036" b="64012"/>
          <a:stretch>
            <a:fillRect/>
          </a:stretch>
        </p:blipFill>
        <p:spPr>
          <a:xfrm>
            <a:off x="4257171" y="5122680"/>
            <a:ext cx="4103107" cy="46309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xfrm>
            <a:off x="344487" y="218698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56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60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CLASIFICACIÓN ETIOLÓGICA</a:t>
            </a:r>
          </a:p>
        </p:txBody>
      </p:sp>
      <p:grpSp>
        <p:nvGrpSpPr>
          <p:cNvPr id="93" name="Group 93"/>
          <p:cNvGrpSpPr/>
          <p:nvPr/>
        </p:nvGrpSpPr>
        <p:grpSpPr>
          <a:xfrm>
            <a:off x="2544762" y="1955423"/>
            <a:ext cx="7913688" cy="679450"/>
            <a:chOff x="0" y="0"/>
            <a:chExt cx="7913687" cy="679450"/>
          </a:xfrm>
          <a:solidFill>
            <a:srgbClr val="00B0F0"/>
          </a:solidFill>
        </p:grpSpPr>
        <p:sp>
          <p:nvSpPr>
            <p:cNvPr id="91" name="Shape 91"/>
            <p:cNvSpPr/>
            <p:nvPr/>
          </p:nvSpPr>
          <p:spPr>
            <a:xfrm>
              <a:off x="0" y="0"/>
              <a:ext cx="7913688" cy="67945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lIns="0" tIns="0" rIns="0" bIns="0" numCol="1" anchor="t">
              <a:noAutofit/>
            </a:bodyPr>
            <a:lstStyle/>
            <a:p>
              <a:pPr lvl="0" defTabSz="1300162">
                <a:defRPr sz="3600">
                  <a:uFill>
                    <a:solidFill/>
                  </a:uFill>
                  <a:latin typeface="+mn-lt"/>
                  <a:ea typeface="+mn-ea"/>
                  <a:cs typeface="+mn-cs"/>
                  <a:sym typeface="Helvetica Light"/>
                </a:defRPr>
              </a:pPr>
              <a:endParaRPr b="1">
                <a:solidFill>
                  <a:schemeClr val="accent3"/>
                </a:solidFill>
                <a:latin typeface="Avenir Next" panose="020B0503020202020204" pitchFamily="34" charset="0"/>
              </a:endParaRPr>
            </a:p>
          </p:txBody>
        </p:sp>
        <p:sp>
          <p:nvSpPr>
            <p:cNvPr id="92" name="Shape 92"/>
            <p:cNvSpPr/>
            <p:nvPr/>
          </p:nvSpPr>
          <p:spPr>
            <a:xfrm>
              <a:off x="0" y="0"/>
              <a:ext cx="7913688" cy="6731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lIns="76200" tIns="76200" rIns="76200" bIns="76200" numCol="1" anchor="t">
              <a:spAutoFit/>
            </a:bodyPr>
            <a:lstStyle>
              <a:lvl1pPr defTabSz="1300162">
                <a:defRPr sz="3400" b="1">
                  <a:solidFill>
                    <a:srgbClr val="FFFFCC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FFCC"/>
                    </a:solidFill>
                  </a:u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effectLst/>
                  <a:uFillTx/>
                </a:defRPr>
              </a:pPr>
              <a:r>
                <a:rPr lang="es-ES" dirty="0">
                  <a:solidFill>
                    <a:schemeClr val="accent3"/>
                  </a:solidFill>
                  <a:latin typeface="Avenir Next" panose="020B0503020202020204" pitchFamily="34" charset="0"/>
                </a:rPr>
                <a:t>          </a:t>
              </a:r>
              <a:r>
                <a:rPr sz="3400" dirty="0">
                  <a:solidFill>
                    <a:schemeClr val="accent3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FFCC"/>
                    </a:solidFill>
                  </a:uFill>
                  <a:latin typeface="Avenir Next" panose="020B0503020202020204" pitchFamily="34" charset="0"/>
                </a:rPr>
                <a:t>PROBLEMAS EN MORFOGÉNESIS</a:t>
              </a:r>
            </a:p>
          </p:txBody>
        </p:sp>
      </p:grpSp>
      <p:sp>
        <p:nvSpPr>
          <p:cNvPr id="94" name="Shape 94"/>
          <p:cNvSpPr/>
          <p:nvPr/>
        </p:nvSpPr>
        <p:spPr>
          <a:xfrm>
            <a:off x="1708149" y="3205163"/>
            <a:ext cx="823913" cy="1192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5399" y="16200"/>
                </a:lnTo>
                <a:lnTo>
                  <a:pt x="5399" y="0"/>
                </a:lnTo>
                <a:lnTo>
                  <a:pt x="16199" y="0"/>
                </a:lnTo>
                <a:lnTo>
                  <a:pt x="16199" y="16200"/>
                </a:lnTo>
                <a:lnTo>
                  <a:pt x="21600" y="162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66D5C3"/>
          </a:solidFill>
          <a:ln w="13546">
            <a:solidFill>
              <a:srgbClr val="006699"/>
            </a:solidFill>
            <a:round/>
          </a:ln>
        </p:spPr>
        <p:txBody>
          <a:bodyPr lIns="0" tIns="0" rIns="0" bIns="0" anchor="ctr"/>
          <a:lstStyle/>
          <a:p>
            <a:pPr lvl="0" algn="ctr" defTabSz="830262"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Light"/>
              </a:defRPr>
            </a:pPr>
            <a:endParaRPr>
              <a:latin typeface="Avenir Next" panose="020B0503020202020204" pitchFamily="34" charset="0"/>
            </a:endParaRPr>
          </a:p>
        </p:txBody>
      </p:sp>
      <p:sp>
        <p:nvSpPr>
          <p:cNvPr id="95" name="Shape 95"/>
          <p:cNvSpPr/>
          <p:nvPr/>
        </p:nvSpPr>
        <p:spPr>
          <a:xfrm>
            <a:off x="344487" y="4870450"/>
            <a:ext cx="3132139" cy="9260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numCol="1" anchor="t">
            <a:noAutofit/>
          </a:bodyPr>
          <a:lstStyle/>
          <a:p>
            <a:pPr lvl="0" algn="ctr" defTabSz="1300162">
              <a:defRPr sz="3600">
                <a:uFill>
                  <a:solidFill/>
                </a:uFill>
                <a:latin typeface="+mn-lt"/>
                <a:ea typeface="+mn-ea"/>
                <a:cs typeface="+mn-cs"/>
                <a:sym typeface="Helvetica Light"/>
              </a:defRPr>
            </a:pPr>
            <a:r>
              <a:rPr lang="es-ES" sz="2400" dirty="0">
                <a:solidFill>
                  <a:schemeClr val="accent3"/>
                </a:solidFill>
                <a:latin typeface="Avenir Next" panose="020B0503020202020204" pitchFamily="34" charset="0"/>
              </a:rPr>
              <a:t>Mala formación del tejido</a:t>
            </a:r>
            <a:endParaRPr sz="2400" dirty="0">
              <a:solidFill>
                <a:schemeClr val="accent3"/>
              </a:solidFill>
              <a:latin typeface="Avenir Next" panose="020B0503020202020204" pitchFamily="34" charset="0"/>
            </a:endParaRPr>
          </a:p>
        </p:txBody>
      </p:sp>
      <p:sp>
        <p:nvSpPr>
          <p:cNvPr id="98" name="Shape 98"/>
          <p:cNvSpPr/>
          <p:nvPr/>
        </p:nvSpPr>
        <p:spPr>
          <a:xfrm>
            <a:off x="3703638" y="4876800"/>
            <a:ext cx="2676526" cy="9260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numCol="1" anchor="t">
            <a:noAutofit/>
          </a:bodyPr>
          <a:lstStyle/>
          <a:p>
            <a:pPr lvl="0" algn="ctr" defTabSz="1300162">
              <a:defRPr sz="3600">
                <a:uFill>
                  <a:solidFill/>
                </a:uFill>
                <a:latin typeface="+mn-lt"/>
                <a:ea typeface="+mn-ea"/>
                <a:cs typeface="+mn-cs"/>
                <a:sym typeface="Helvetica Light"/>
              </a:defRPr>
            </a:pPr>
            <a:r>
              <a:rPr lang="es-ES" sz="2400" dirty="0">
                <a:solidFill>
                  <a:schemeClr val="accent3"/>
                </a:solidFill>
                <a:latin typeface="Avenir Next" panose="020B0503020202020204" pitchFamily="34" charset="0"/>
              </a:rPr>
              <a:t>Fuerzas poco usuales</a:t>
            </a:r>
            <a:endParaRPr sz="2400" dirty="0">
              <a:solidFill>
                <a:schemeClr val="accent3"/>
              </a:solidFill>
              <a:latin typeface="Avenir Next" panose="020B0503020202020204" pitchFamily="34" charset="0"/>
            </a:endParaRPr>
          </a:p>
        </p:txBody>
      </p:sp>
      <p:sp>
        <p:nvSpPr>
          <p:cNvPr id="104" name="Shape 104"/>
          <p:cNvSpPr/>
          <p:nvPr/>
        </p:nvSpPr>
        <p:spPr>
          <a:xfrm rot="21581332">
            <a:off x="4760912" y="3205163"/>
            <a:ext cx="866775" cy="1192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199" y="0"/>
                </a:lnTo>
                <a:lnTo>
                  <a:pt x="16199" y="16200"/>
                </a:lnTo>
                <a:lnTo>
                  <a:pt x="21600" y="162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66D5C3"/>
          </a:solidFill>
          <a:ln w="13546">
            <a:solidFill>
              <a:srgbClr val="006699"/>
            </a:solidFill>
            <a:round/>
          </a:ln>
        </p:spPr>
        <p:txBody>
          <a:bodyPr lIns="0" tIns="0" rIns="0" bIns="0" anchor="ctr"/>
          <a:lstStyle/>
          <a:p>
            <a:pPr lvl="0" algn="ctr" defTabSz="830262"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Light"/>
              </a:defRPr>
            </a:pPr>
            <a:endParaRPr>
              <a:latin typeface="Avenir Next" panose="020B0503020202020204" pitchFamily="34" charset="0"/>
            </a:endParaRPr>
          </a:p>
        </p:txBody>
      </p:sp>
      <p:grpSp>
        <p:nvGrpSpPr>
          <p:cNvPr id="107" name="Group 107"/>
          <p:cNvGrpSpPr/>
          <p:nvPr/>
        </p:nvGrpSpPr>
        <p:grpSpPr>
          <a:xfrm>
            <a:off x="344487" y="7727950"/>
            <a:ext cx="3327400" cy="588963"/>
            <a:chOff x="0" y="0"/>
            <a:chExt cx="3327400" cy="588962"/>
          </a:xfrm>
          <a:solidFill>
            <a:schemeClr val="accent6">
              <a:lumMod val="75000"/>
            </a:schemeClr>
          </a:solidFill>
        </p:grpSpPr>
        <p:sp>
          <p:nvSpPr>
            <p:cNvPr id="105" name="Shape 105"/>
            <p:cNvSpPr/>
            <p:nvPr/>
          </p:nvSpPr>
          <p:spPr>
            <a:xfrm>
              <a:off x="0" y="0"/>
              <a:ext cx="3327400" cy="58896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ctr" defTabSz="1300162">
                <a:defRPr sz="3600">
                  <a:uFill>
                    <a:solidFill/>
                  </a:uFill>
                  <a:latin typeface="+mn-lt"/>
                  <a:ea typeface="+mn-ea"/>
                  <a:cs typeface="+mn-cs"/>
                  <a:sym typeface="Helvetica Light"/>
                </a:defRPr>
              </a:pPr>
              <a:endParaRPr>
                <a:latin typeface="Avenir Next" panose="020B0503020202020204" pitchFamily="34" charset="0"/>
              </a:endParaRPr>
            </a:p>
          </p:txBody>
        </p:sp>
        <p:sp>
          <p:nvSpPr>
            <p:cNvPr id="106" name="Shape 106"/>
            <p:cNvSpPr/>
            <p:nvPr/>
          </p:nvSpPr>
          <p:spPr>
            <a:xfrm>
              <a:off x="0" y="0"/>
              <a:ext cx="3327400" cy="58420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6200" tIns="76200" rIns="76200" bIns="76200" numCol="1" anchor="t">
              <a:spAutoFit/>
            </a:bodyPr>
            <a:lstStyle>
              <a:lvl1pPr algn="ctr" defTabSz="1300162">
                <a:defRPr sz="2800" b="1">
                  <a:solidFill>
                    <a:srgbClr val="FFFFCC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FFCC"/>
                    </a:solidFill>
                  </a:u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effectLst/>
                  <a:uFillTx/>
                </a:defRPr>
              </a:pPr>
              <a:r>
                <a:rPr sz="2800" b="0">
                  <a:solidFill>
                    <a:srgbClr val="FFFFCC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FFCC"/>
                    </a:solidFill>
                  </a:uFill>
                  <a:latin typeface="Avenir Next" panose="020B0503020202020204" pitchFamily="34" charset="0"/>
                </a:rPr>
                <a:t>MALFORMACIÓN</a:t>
              </a:r>
            </a:p>
          </p:txBody>
        </p:sp>
      </p:grpSp>
      <p:grpSp>
        <p:nvGrpSpPr>
          <p:cNvPr id="110" name="Group 110"/>
          <p:cNvGrpSpPr/>
          <p:nvPr/>
        </p:nvGrpSpPr>
        <p:grpSpPr>
          <a:xfrm>
            <a:off x="3817937" y="7734300"/>
            <a:ext cx="2933700" cy="577851"/>
            <a:chOff x="0" y="0"/>
            <a:chExt cx="2933700" cy="577850"/>
          </a:xfrm>
          <a:solidFill>
            <a:schemeClr val="accent6">
              <a:lumMod val="75000"/>
            </a:schemeClr>
          </a:solidFill>
        </p:grpSpPr>
        <p:sp>
          <p:nvSpPr>
            <p:cNvPr id="108" name="Shape 108"/>
            <p:cNvSpPr/>
            <p:nvPr/>
          </p:nvSpPr>
          <p:spPr>
            <a:xfrm>
              <a:off x="0" y="0"/>
              <a:ext cx="2933700" cy="577850"/>
            </a:xfrm>
            <a:prstGeom prst="rect">
              <a:avLst/>
            </a:prstGeom>
            <a:grpFill/>
            <a:ln w="13546" cap="flat">
              <a:solidFill>
                <a:srgbClr val="00669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ctr" defTabSz="1300162">
                <a:defRPr sz="3600">
                  <a:uFill>
                    <a:solidFill/>
                  </a:uFill>
                  <a:latin typeface="+mn-lt"/>
                  <a:ea typeface="+mn-ea"/>
                  <a:cs typeface="+mn-cs"/>
                  <a:sym typeface="Helvetica Light"/>
                </a:defRPr>
              </a:pPr>
              <a:endParaRPr>
                <a:latin typeface="Avenir Next" panose="020B0503020202020204" pitchFamily="34" charset="0"/>
              </a:endParaRPr>
            </a:p>
          </p:txBody>
        </p:sp>
        <p:sp>
          <p:nvSpPr>
            <p:cNvPr id="109" name="Shape 109"/>
            <p:cNvSpPr/>
            <p:nvPr/>
          </p:nvSpPr>
          <p:spPr>
            <a:xfrm>
              <a:off x="0" y="0"/>
              <a:ext cx="2933700" cy="53340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ctr" defTabSz="1300162">
                <a:defRPr sz="2800" b="1">
                  <a:solidFill>
                    <a:srgbClr val="FFFFCC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FFCC"/>
                    </a:solidFill>
                  </a:u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effectLst/>
                  <a:uFillTx/>
                </a:defRPr>
              </a:pPr>
              <a:r>
                <a:rPr sz="2800" b="0">
                  <a:solidFill>
                    <a:srgbClr val="FFFFCC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FFCC"/>
                    </a:solidFill>
                  </a:uFill>
                  <a:latin typeface="Avenir Next" panose="020B0503020202020204" pitchFamily="34" charset="0"/>
                </a:rPr>
                <a:t>DEFORMACIÓN</a:t>
              </a:r>
            </a:p>
          </p:txBody>
        </p:sp>
      </p:grpSp>
      <p:grpSp>
        <p:nvGrpSpPr>
          <p:cNvPr id="113" name="Group 113"/>
          <p:cNvGrpSpPr/>
          <p:nvPr/>
        </p:nvGrpSpPr>
        <p:grpSpPr>
          <a:xfrm>
            <a:off x="6904037" y="7734300"/>
            <a:ext cx="2471738" cy="577851"/>
            <a:chOff x="0" y="0"/>
            <a:chExt cx="2471737" cy="577850"/>
          </a:xfrm>
          <a:solidFill>
            <a:schemeClr val="accent6">
              <a:lumMod val="75000"/>
            </a:schemeClr>
          </a:solidFill>
        </p:grpSpPr>
        <p:sp>
          <p:nvSpPr>
            <p:cNvPr id="111" name="Shape 111"/>
            <p:cNvSpPr/>
            <p:nvPr/>
          </p:nvSpPr>
          <p:spPr>
            <a:xfrm>
              <a:off x="0" y="0"/>
              <a:ext cx="2471738" cy="577850"/>
            </a:xfrm>
            <a:prstGeom prst="rect">
              <a:avLst/>
            </a:prstGeom>
            <a:grpFill/>
            <a:ln w="13546" cap="flat">
              <a:solidFill>
                <a:srgbClr val="00669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ctr" defTabSz="1300162">
                <a:defRPr sz="3600">
                  <a:uFill>
                    <a:solidFill/>
                  </a:uFill>
                  <a:latin typeface="+mn-lt"/>
                  <a:ea typeface="+mn-ea"/>
                  <a:cs typeface="+mn-cs"/>
                  <a:sym typeface="Helvetica Light"/>
                </a:defRPr>
              </a:pPr>
              <a:endParaRPr>
                <a:latin typeface="Avenir Next" panose="020B0503020202020204" pitchFamily="34" charset="0"/>
              </a:endParaRPr>
            </a:p>
          </p:txBody>
        </p:sp>
        <p:sp>
          <p:nvSpPr>
            <p:cNvPr id="112" name="Shape 112"/>
            <p:cNvSpPr/>
            <p:nvPr/>
          </p:nvSpPr>
          <p:spPr>
            <a:xfrm>
              <a:off x="0" y="0"/>
              <a:ext cx="2471738" cy="53340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ctr" defTabSz="1300162">
                <a:defRPr sz="2800" b="1">
                  <a:solidFill>
                    <a:srgbClr val="FFFFCC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FFCC"/>
                    </a:solidFill>
                  </a:u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effectLst/>
                  <a:uFillTx/>
                </a:defRPr>
              </a:pPr>
              <a:r>
                <a:rPr sz="2800" b="0" dirty="0">
                  <a:solidFill>
                    <a:srgbClr val="FFFFCC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FFFFCC"/>
                    </a:solidFill>
                  </a:uFill>
                  <a:latin typeface="Avenir Next" panose="020B0503020202020204" pitchFamily="34" charset="0"/>
                </a:rPr>
                <a:t>DISRUPCIÓN</a:t>
              </a:r>
            </a:p>
          </p:txBody>
        </p:sp>
      </p:grpSp>
      <p:sp>
        <p:nvSpPr>
          <p:cNvPr id="114" name="Shape 114"/>
          <p:cNvSpPr/>
          <p:nvPr/>
        </p:nvSpPr>
        <p:spPr>
          <a:xfrm rot="21581332">
            <a:off x="1662646" y="6271919"/>
            <a:ext cx="866776" cy="974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199" y="0"/>
                </a:lnTo>
                <a:lnTo>
                  <a:pt x="16199" y="16200"/>
                </a:lnTo>
                <a:lnTo>
                  <a:pt x="21600" y="162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9D159"/>
          </a:solidFill>
          <a:ln w="13546">
            <a:solidFill>
              <a:srgbClr val="006699"/>
            </a:solidFill>
            <a:round/>
          </a:ln>
        </p:spPr>
        <p:txBody>
          <a:bodyPr lIns="0" tIns="0" rIns="0" bIns="0" anchor="ctr"/>
          <a:lstStyle/>
          <a:p>
            <a:pPr lvl="0" algn="ctr" defTabSz="830262"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Light"/>
              </a:defRPr>
            </a:pPr>
            <a:endParaRPr>
              <a:latin typeface="Avenir Next" panose="020B0503020202020204" pitchFamily="34" charset="0"/>
            </a:endParaRPr>
          </a:p>
        </p:txBody>
      </p:sp>
      <p:sp>
        <p:nvSpPr>
          <p:cNvPr id="115" name="Shape 115"/>
          <p:cNvSpPr/>
          <p:nvPr/>
        </p:nvSpPr>
        <p:spPr>
          <a:xfrm rot="21581332">
            <a:off x="4851398" y="6154285"/>
            <a:ext cx="866776" cy="974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199" y="0"/>
                </a:lnTo>
                <a:lnTo>
                  <a:pt x="16199" y="16200"/>
                </a:lnTo>
                <a:lnTo>
                  <a:pt x="21600" y="162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9D159"/>
          </a:solidFill>
          <a:ln w="13546">
            <a:solidFill>
              <a:srgbClr val="006699"/>
            </a:solidFill>
            <a:round/>
          </a:ln>
        </p:spPr>
        <p:txBody>
          <a:bodyPr lIns="0" tIns="0" rIns="0" bIns="0" anchor="ctr"/>
          <a:lstStyle/>
          <a:p>
            <a:pPr lvl="0" algn="ctr" defTabSz="830262"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Light"/>
              </a:defRPr>
            </a:pPr>
            <a:endParaRPr>
              <a:latin typeface="Avenir Next" panose="020B0503020202020204" pitchFamily="34" charset="0"/>
            </a:endParaRPr>
          </a:p>
        </p:txBody>
      </p:sp>
      <p:sp>
        <p:nvSpPr>
          <p:cNvPr id="116" name="Shape 116"/>
          <p:cNvSpPr/>
          <p:nvPr/>
        </p:nvSpPr>
        <p:spPr>
          <a:xfrm rot="21581334">
            <a:off x="7768658" y="6168926"/>
            <a:ext cx="866775" cy="974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199" y="0"/>
                </a:lnTo>
                <a:lnTo>
                  <a:pt x="16199" y="16200"/>
                </a:lnTo>
                <a:lnTo>
                  <a:pt x="21600" y="162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9D159"/>
          </a:solidFill>
          <a:ln w="13546">
            <a:solidFill>
              <a:srgbClr val="006699"/>
            </a:solidFill>
            <a:round/>
          </a:ln>
        </p:spPr>
        <p:txBody>
          <a:bodyPr lIns="0" tIns="0" rIns="0" bIns="0" anchor="ctr"/>
          <a:lstStyle/>
          <a:p>
            <a:pPr lvl="0" algn="ctr" defTabSz="830262"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Light"/>
              </a:defRPr>
            </a:pPr>
            <a:endParaRPr>
              <a:latin typeface="Avenir Next" panose="020B0503020202020204" pitchFamily="34" charset="0"/>
            </a:endParaRPr>
          </a:p>
        </p:txBody>
      </p:sp>
      <p:sp>
        <p:nvSpPr>
          <p:cNvPr id="117" name="Shape 117"/>
          <p:cNvSpPr/>
          <p:nvPr/>
        </p:nvSpPr>
        <p:spPr>
          <a:xfrm rot="21581332">
            <a:off x="7619999" y="3205163"/>
            <a:ext cx="866776" cy="1192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199" y="0"/>
                </a:lnTo>
                <a:lnTo>
                  <a:pt x="16199" y="16200"/>
                </a:lnTo>
                <a:lnTo>
                  <a:pt x="21600" y="162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66D5C3"/>
          </a:solidFill>
          <a:ln w="13546">
            <a:solidFill>
              <a:srgbClr val="006699"/>
            </a:solidFill>
            <a:round/>
          </a:ln>
        </p:spPr>
        <p:txBody>
          <a:bodyPr lIns="0" tIns="0" rIns="0" bIns="0" anchor="ctr"/>
          <a:lstStyle/>
          <a:p>
            <a:pPr lvl="0" algn="ctr" defTabSz="830262"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Light"/>
              </a:defRPr>
            </a:pPr>
            <a:endParaRPr>
              <a:latin typeface="Avenir Next" panose="020B0503020202020204" pitchFamily="34" charset="0"/>
            </a:endParaRPr>
          </a:p>
        </p:txBody>
      </p:sp>
      <p:sp>
        <p:nvSpPr>
          <p:cNvPr id="121" name="Shape 121"/>
          <p:cNvSpPr/>
          <p:nvPr/>
        </p:nvSpPr>
        <p:spPr>
          <a:xfrm>
            <a:off x="9791699" y="7658633"/>
            <a:ext cx="3038476" cy="100488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3546" cap="flat">
            <a:solidFill>
              <a:srgbClr val="006699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ctr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lang="es-CO" sz="2800" dirty="0">
                <a:solidFill>
                  <a:srgbClr val="FFFFCC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CC"/>
                  </a:solidFill>
                </a:uFill>
                <a:latin typeface="Avenir Next" panose="020B0503020202020204" pitchFamily="34" charset="0"/>
              </a:rPr>
              <a:t>DISPLASIA</a:t>
            </a:r>
          </a:p>
          <a:p>
            <a:pPr lvl="0" algn="ctr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lang="es-CO" sz="2800" dirty="0">
                <a:solidFill>
                  <a:srgbClr val="FFFFCC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CC"/>
                  </a:solidFill>
                </a:uFill>
                <a:latin typeface="Avenir Next" panose="020B0503020202020204" pitchFamily="34" charset="0"/>
              </a:rPr>
              <a:t>DISOSTOSIS</a:t>
            </a:r>
          </a:p>
        </p:txBody>
      </p:sp>
      <p:sp>
        <p:nvSpPr>
          <p:cNvPr id="124" name="Shape 124"/>
          <p:cNvSpPr/>
          <p:nvPr/>
        </p:nvSpPr>
        <p:spPr>
          <a:xfrm rot="21581332">
            <a:off x="10957414" y="6168930"/>
            <a:ext cx="868363" cy="976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199" y="0"/>
                </a:lnTo>
                <a:lnTo>
                  <a:pt x="16199" y="16200"/>
                </a:lnTo>
                <a:lnTo>
                  <a:pt x="21600" y="162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9D159"/>
          </a:solidFill>
          <a:ln w="13546">
            <a:solidFill>
              <a:srgbClr val="006699"/>
            </a:solidFill>
            <a:round/>
          </a:ln>
        </p:spPr>
        <p:txBody>
          <a:bodyPr lIns="0" tIns="0" rIns="0" bIns="0" anchor="ctr"/>
          <a:lstStyle/>
          <a:p>
            <a:pPr lvl="0" algn="ctr" defTabSz="830262"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Light"/>
              </a:defRPr>
            </a:pPr>
            <a:endParaRPr>
              <a:latin typeface="Avenir Next" panose="020B0503020202020204" pitchFamily="34" charset="0"/>
            </a:endParaRPr>
          </a:p>
        </p:txBody>
      </p:sp>
      <p:sp>
        <p:nvSpPr>
          <p:cNvPr id="125" name="Shape 125"/>
          <p:cNvSpPr/>
          <p:nvPr/>
        </p:nvSpPr>
        <p:spPr>
          <a:xfrm rot="21581332">
            <a:off x="10877549" y="3205163"/>
            <a:ext cx="866776" cy="1192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199" y="0"/>
                </a:lnTo>
                <a:lnTo>
                  <a:pt x="16199" y="16200"/>
                </a:lnTo>
                <a:lnTo>
                  <a:pt x="21600" y="162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66D5C3"/>
          </a:solidFill>
          <a:ln w="13546">
            <a:solidFill>
              <a:srgbClr val="006699"/>
            </a:solidFill>
            <a:round/>
          </a:ln>
        </p:spPr>
        <p:txBody>
          <a:bodyPr lIns="0" tIns="0" rIns="0" bIns="0" anchor="ctr"/>
          <a:lstStyle/>
          <a:p>
            <a:pPr lvl="0" algn="ctr" defTabSz="830262"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Light"/>
              </a:defRPr>
            </a:pPr>
            <a:endParaRPr>
              <a:latin typeface="Avenir Next" panose="020B0503020202020204" pitchFamily="34" charset="0"/>
            </a:endParaRPr>
          </a:p>
        </p:txBody>
      </p:sp>
      <p:sp>
        <p:nvSpPr>
          <p:cNvPr id="38" name="Shape 98">
            <a:extLst>
              <a:ext uri="{FF2B5EF4-FFF2-40B4-BE49-F238E27FC236}">
                <a16:creationId xmlns:a16="http://schemas.microsoft.com/office/drawing/2014/main" id="{9A63FEC4-05CD-A64C-A1A0-7EEF53AC2742}"/>
              </a:ext>
            </a:extLst>
          </p:cNvPr>
          <p:cNvSpPr/>
          <p:nvPr/>
        </p:nvSpPr>
        <p:spPr>
          <a:xfrm>
            <a:off x="6797433" y="4887679"/>
            <a:ext cx="2676526" cy="9260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numCol="1" anchor="t">
            <a:noAutofit/>
          </a:bodyPr>
          <a:lstStyle/>
          <a:p>
            <a:pPr lvl="0" algn="ctr" defTabSz="1300162">
              <a:defRPr sz="3600">
                <a:uFill>
                  <a:solidFill/>
                </a:uFill>
                <a:latin typeface="+mn-lt"/>
                <a:ea typeface="+mn-ea"/>
                <a:cs typeface="+mn-cs"/>
                <a:sym typeface="Helvetica Light"/>
              </a:defRPr>
            </a:pPr>
            <a:r>
              <a:rPr lang="es-ES" sz="2400" dirty="0">
                <a:solidFill>
                  <a:schemeClr val="accent3"/>
                </a:solidFill>
                <a:latin typeface="Avenir Next" panose="020B0503020202020204" pitchFamily="34" charset="0"/>
              </a:rPr>
              <a:t>Ruptura de tejido normal</a:t>
            </a:r>
            <a:endParaRPr sz="2400" dirty="0">
              <a:solidFill>
                <a:schemeClr val="accent3"/>
              </a:solidFill>
              <a:latin typeface="Avenir Next" panose="020B0503020202020204" pitchFamily="34" charset="0"/>
            </a:endParaRPr>
          </a:p>
        </p:txBody>
      </p:sp>
      <p:sp>
        <p:nvSpPr>
          <p:cNvPr id="39" name="Shape 98">
            <a:extLst>
              <a:ext uri="{FF2B5EF4-FFF2-40B4-BE49-F238E27FC236}">
                <a16:creationId xmlns:a16="http://schemas.microsoft.com/office/drawing/2014/main" id="{AA669D3A-25A8-FC49-A01B-72ED41B84A18}"/>
              </a:ext>
            </a:extLst>
          </p:cNvPr>
          <p:cNvSpPr/>
          <p:nvPr/>
        </p:nvSpPr>
        <p:spPr>
          <a:xfrm>
            <a:off x="9891069" y="4741372"/>
            <a:ext cx="2676526" cy="119690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numCol="1" anchor="t">
            <a:noAutofit/>
          </a:bodyPr>
          <a:lstStyle/>
          <a:p>
            <a:pPr lvl="0" algn="ctr" defTabSz="1300162">
              <a:defRPr sz="3600">
                <a:uFill>
                  <a:solidFill/>
                </a:uFill>
                <a:latin typeface="+mn-lt"/>
                <a:ea typeface="+mn-ea"/>
                <a:cs typeface="+mn-cs"/>
                <a:sym typeface="Helvetica Light"/>
              </a:defRPr>
            </a:pPr>
            <a:r>
              <a:rPr lang="es-ES" sz="2400" dirty="0">
                <a:solidFill>
                  <a:schemeClr val="accent3"/>
                </a:solidFill>
                <a:latin typeface="Avenir Next" panose="020B0503020202020204" pitchFamily="34" charset="0"/>
              </a:rPr>
              <a:t>Organización anormal de un tejido </a:t>
            </a:r>
            <a:endParaRPr sz="2400" dirty="0">
              <a:solidFill>
                <a:schemeClr val="accent3"/>
              </a:solidFill>
              <a:latin typeface="Avenir Next" panose="020B0503020202020204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 animBg="1"/>
      <p:bldP spid="98" grpId="0" animBg="1"/>
      <p:bldP spid="104" grpId="0" animBg="1"/>
      <p:bldP spid="114" grpId="0" animBg="1"/>
      <p:bldP spid="115" grpId="0" animBg="1"/>
      <p:bldP spid="116" grpId="0" animBg="1"/>
      <p:bldP spid="117" grpId="0" animBg="1"/>
      <p:bldP spid="121" grpId="0" animBg="1"/>
      <p:bldP spid="124" grpId="0" animBg="1"/>
      <p:bldP spid="125" grpId="0" animBg="1"/>
      <p:bldP spid="38" grpId="0" animBg="1"/>
      <p:bldP spid="3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80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PALADAR HENDIDO</a:t>
            </a:r>
          </a:p>
        </p:txBody>
      </p:sp>
      <p:sp>
        <p:nvSpPr>
          <p:cNvPr id="356" name="Shape 356"/>
          <p:cNvSpPr/>
          <p:nvPr/>
        </p:nvSpPr>
        <p:spPr>
          <a:xfrm>
            <a:off x="3467100" y="5959475"/>
            <a:ext cx="2492375" cy="27098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3546">
            <a:solidFill>
              <a:srgbClr val="FFFFFF"/>
            </a:solidFill>
            <a:round/>
          </a:ln>
        </p:spPr>
        <p:txBody>
          <a:bodyPr lIns="0" tIns="0" rIns="0" bIns="0" anchor="ctr"/>
          <a:lstStyle/>
          <a:p>
            <a:pPr lvl="0" algn="ctr" defTabSz="830262"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pic>
        <p:nvPicPr>
          <p:cNvPr id="357" name="asset-6.png"/>
          <p:cNvPicPr/>
          <p:nvPr/>
        </p:nvPicPr>
        <p:blipFill>
          <a:blip r:embed="rId2"/>
          <a:srcRect l="15105" t="27790" r="16159" b="18891"/>
          <a:stretch>
            <a:fillRect/>
          </a:stretch>
        </p:blipFill>
        <p:spPr>
          <a:xfrm>
            <a:off x="1720584" y="2016125"/>
            <a:ext cx="9211576" cy="64979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80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PALADAR HENDIDO</a:t>
            </a:r>
          </a:p>
        </p:txBody>
      </p:sp>
      <p:sp>
        <p:nvSpPr>
          <p:cNvPr id="356" name="Shape 356"/>
          <p:cNvSpPr/>
          <p:nvPr/>
        </p:nvSpPr>
        <p:spPr>
          <a:xfrm>
            <a:off x="3467100" y="5959475"/>
            <a:ext cx="2492375" cy="27098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3546">
            <a:solidFill>
              <a:srgbClr val="FFFFFF"/>
            </a:solidFill>
            <a:round/>
          </a:ln>
        </p:spPr>
        <p:txBody>
          <a:bodyPr lIns="0" tIns="0" rIns="0" bIns="0" anchor="ctr"/>
          <a:lstStyle/>
          <a:p>
            <a:pPr lvl="0" algn="ctr" defTabSz="830262"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pic>
        <p:nvPicPr>
          <p:cNvPr id="5" name="image-15.png">
            <a:extLst>
              <a:ext uri="{FF2B5EF4-FFF2-40B4-BE49-F238E27FC236}">
                <a16:creationId xmlns:a16="http://schemas.microsoft.com/office/drawing/2014/main" id="{049CFBBB-D146-064E-B71B-6549ABE8DD73}"/>
              </a:ext>
            </a:extLst>
          </p:cNvPr>
          <p:cNvPicPr/>
          <p:nvPr/>
        </p:nvPicPr>
        <p:blipFill>
          <a:blip r:embed="rId2"/>
          <a:srcRect l="11506" r="11506"/>
          <a:stretch>
            <a:fillRect/>
          </a:stretch>
        </p:blipFill>
        <p:spPr>
          <a:xfrm>
            <a:off x="3155950" y="2016126"/>
            <a:ext cx="6692900" cy="73469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67860922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/>
          </p:cNvSpPr>
          <p:nvPr>
            <p:ph type="title"/>
          </p:nvPr>
        </p:nvSpPr>
        <p:spPr>
          <a:xfrm>
            <a:off x="600075" y="332422"/>
            <a:ext cx="12201525" cy="16256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66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LABIO Y PALADAR HENDIDO</a:t>
            </a:r>
          </a:p>
        </p:txBody>
      </p:sp>
      <p:sp>
        <p:nvSpPr>
          <p:cNvPr id="360" name="Shape 360"/>
          <p:cNvSpPr/>
          <p:nvPr/>
        </p:nvSpPr>
        <p:spPr>
          <a:xfrm>
            <a:off x="3467100" y="5959475"/>
            <a:ext cx="2492375" cy="27098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3546">
            <a:solidFill>
              <a:srgbClr val="FFFFFF"/>
            </a:solidFill>
            <a:round/>
          </a:ln>
        </p:spPr>
        <p:txBody>
          <a:bodyPr lIns="0" tIns="0" rIns="0" bIns="0" anchor="ctr"/>
          <a:lstStyle/>
          <a:p>
            <a:pPr lvl="0" algn="ctr" defTabSz="830262"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pic>
        <p:nvPicPr>
          <p:cNvPr id="361" name="963920C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296160"/>
            <a:ext cx="7045327" cy="6035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G_0442.png">
            <a:extLst>
              <a:ext uri="{FF2B5EF4-FFF2-40B4-BE49-F238E27FC236}">
                <a16:creationId xmlns:a16="http://schemas.microsoft.com/office/drawing/2014/main" id="{5CED9476-D7F0-2F45-8853-13A112BED85A}"/>
              </a:ext>
            </a:extLst>
          </p:cNvPr>
          <p:cNvPicPr/>
          <p:nvPr/>
        </p:nvPicPr>
        <p:blipFill>
          <a:blip r:embed="rId3"/>
          <a:srcRect l="50793" t="9367" r="14155" b="57767"/>
          <a:stretch>
            <a:fillRect/>
          </a:stretch>
        </p:blipFill>
        <p:spPr>
          <a:xfrm>
            <a:off x="6964975" y="2296160"/>
            <a:ext cx="5836625" cy="60350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>
            <a:spLocks noGrp="1"/>
          </p:cNvSpPr>
          <p:nvPr>
            <p:ph type="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lIns="76200" tIns="76200" rIns="76200" bIns="76200"/>
          <a:lstStyle>
            <a:lvl1pPr defTabSz="1300162">
              <a:defRPr sz="6200" b="1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62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CARDIOPATÍAS CONGÉNITAS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77C22AA-74F2-B747-99B9-4AF0F3B9D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158" y="5194300"/>
            <a:ext cx="4748491" cy="3848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/>
          <a:lstStyle>
            <a:lvl1pPr defTabSz="1300162">
              <a:defRPr sz="6200" b="1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62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CARDIOPATÍAS CONGÉNITAS</a:t>
            </a:r>
          </a:p>
        </p:txBody>
      </p:sp>
      <p:sp>
        <p:nvSpPr>
          <p:cNvPr id="371" name="Shape 371"/>
          <p:cNvSpPr>
            <a:spLocks noGrp="1"/>
          </p:cNvSpPr>
          <p:nvPr>
            <p:ph type="body" idx="1"/>
          </p:nvPr>
        </p:nvSpPr>
        <p:spPr>
          <a:xfrm>
            <a:off x="757237" y="2058987"/>
            <a:ext cx="11704638" cy="7369176"/>
          </a:xfrm>
          <a:prstGeom prst="rect">
            <a:avLst/>
          </a:prstGeom>
        </p:spPr>
        <p:txBody>
          <a:bodyPr lIns="76200" tIns="76200" rIns="76200" bIns="76200" anchor="t"/>
          <a:lstStyle/>
          <a:p>
            <a:pPr marL="328988" lvl="0" indent="-328988" defTabSz="1300162">
              <a:spcBef>
                <a:spcPts val="7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4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Paciente</a:t>
            </a:r>
            <a:r>
              <a:rPr sz="4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con </a:t>
            </a:r>
            <a:r>
              <a:rPr sz="4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soplo</a:t>
            </a:r>
            <a:r>
              <a:rPr sz="4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al </a:t>
            </a:r>
            <a:r>
              <a:rPr sz="4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nacer</a:t>
            </a:r>
            <a:r>
              <a:rPr sz="4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. </a:t>
            </a:r>
          </a:p>
          <a:p>
            <a:pPr marL="277812" lvl="0" indent="-277812" defTabSz="1300162">
              <a:spcBef>
                <a:spcPts val="700"/>
              </a:spcBef>
              <a:buClr>
                <a:schemeClr val="accent6">
                  <a:lumMod val="60000"/>
                  <a:lumOff val="40000"/>
                </a:schemeClr>
              </a:buClr>
              <a:defRPr sz="1800">
                <a:uFillTx/>
              </a:defRPr>
            </a:pPr>
            <a:endParaRPr sz="45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marL="328988" lvl="0" indent="-328988" defTabSz="1300162">
              <a:spcBef>
                <a:spcPts val="7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4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Paciente</a:t>
            </a:r>
            <a:r>
              <a:rPr sz="4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con </a:t>
            </a:r>
            <a:r>
              <a:rPr sz="4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cianosis</a:t>
            </a:r>
            <a:r>
              <a:rPr sz="4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central y </a:t>
            </a:r>
            <a:r>
              <a:rPr sz="4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periférica</a:t>
            </a:r>
            <a:r>
              <a:rPr sz="4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.</a:t>
            </a:r>
          </a:p>
          <a:p>
            <a:pPr marL="277812" lvl="0" indent="-277812" defTabSz="1300162">
              <a:spcBef>
                <a:spcPts val="700"/>
              </a:spcBef>
              <a:buClr>
                <a:schemeClr val="accent6">
                  <a:lumMod val="60000"/>
                  <a:lumOff val="40000"/>
                </a:schemeClr>
              </a:buClr>
              <a:defRPr sz="1800">
                <a:uFillTx/>
              </a:defRPr>
            </a:pPr>
            <a:endParaRPr sz="45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marL="328988" lvl="0" indent="-328988" defTabSz="1300162">
              <a:spcBef>
                <a:spcPts val="7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4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Paciente</a:t>
            </a:r>
            <a:r>
              <a:rPr sz="4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con </a:t>
            </a:r>
            <a:r>
              <a:rPr sz="4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dificultad</a:t>
            </a:r>
            <a:r>
              <a:rPr sz="4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respiratoria</a:t>
            </a:r>
            <a:r>
              <a:rPr sz="4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.</a:t>
            </a:r>
          </a:p>
          <a:p>
            <a:pPr marL="277812" lvl="0" indent="-277812" defTabSz="1300162">
              <a:spcBef>
                <a:spcPts val="700"/>
              </a:spcBef>
              <a:buClr>
                <a:schemeClr val="accent6">
                  <a:lumMod val="60000"/>
                  <a:lumOff val="40000"/>
                </a:schemeClr>
              </a:buClr>
              <a:defRPr sz="1800">
                <a:uFillTx/>
              </a:defRPr>
            </a:pPr>
            <a:endParaRPr sz="45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marL="328988" lvl="0" indent="-328988" defTabSz="1300162">
              <a:spcBef>
                <a:spcPts val="7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4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Paciente</a:t>
            </a:r>
            <a:r>
              <a:rPr sz="4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con apneas y </a:t>
            </a:r>
            <a:r>
              <a:rPr sz="4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alteraciones</a:t>
            </a:r>
            <a:r>
              <a:rPr sz="4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la </a:t>
            </a:r>
            <a:r>
              <a:rPr sz="4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alimentación</a:t>
            </a:r>
            <a:endParaRPr sz="45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/>
          <a:lstStyle>
            <a:lvl1pPr defTabSz="1300162">
              <a:defRPr sz="6200" b="1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62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CARDIOPATÍAS CONGÉNITAS</a:t>
            </a:r>
          </a:p>
        </p:txBody>
      </p:sp>
      <p:sp>
        <p:nvSpPr>
          <p:cNvPr id="374" name="Shape 374"/>
          <p:cNvSpPr>
            <a:spLocks noGrp="1"/>
          </p:cNvSpPr>
          <p:nvPr>
            <p:ph type="body" idx="1"/>
          </p:nvPr>
        </p:nvSpPr>
        <p:spPr>
          <a:xfrm>
            <a:off x="649286" y="2274887"/>
            <a:ext cx="12095163" cy="6437313"/>
          </a:xfrm>
          <a:prstGeom prst="rect">
            <a:avLst/>
          </a:prstGeom>
        </p:spPr>
        <p:txBody>
          <a:bodyPr lIns="76200" tIns="76200" rIns="76200" bIns="76200" anchor="t"/>
          <a:lstStyle/>
          <a:p>
            <a:pPr marL="525197" lvl="0" indent="-525197" defTabSz="1183147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4095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DAP( </a:t>
            </a:r>
            <a:r>
              <a:rPr sz="4095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Frecuente</a:t>
            </a:r>
            <a:r>
              <a:rPr sz="4095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095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en</a:t>
            </a:r>
            <a:r>
              <a:rPr sz="4095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095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ciudades</a:t>
            </a:r>
            <a:r>
              <a:rPr sz="4095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a </a:t>
            </a:r>
            <a:r>
              <a:rPr sz="4095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grandes</a:t>
            </a:r>
            <a:r>
              <a:rPr sz="4095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095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alturas</a:t>
            </a:r>
            <a:r>
              <a:rPr sz="4095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)</a:t>
            </a:r>
          </a:p>
          <a:p>
            <a:pPr marL="525197" lvl="0" indent="-525197" defTabSz="1183147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4095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CIV (</a:t>
            </a:r>
            <a:r>
              <a:rPr sz="4095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Comunicación</a:t>
            </a:r>
            <a:r>
              <a:rPr sz="4095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Interventricular)</a:t>
            </a:r>
          </a:p>
          <a:p>
            <a:pPr marL="525197" lvl="0" indent="-525197" defTabSz="1183147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4095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CIA (</a:t>
            </a:r>
            <a:r>
              <a:rPr sz="4095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Comunicación</a:t>
            </a:r>
            <a:r>
              <a:rPr sz="4095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095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Interauricular</a:t>
            </a:r>
            <a:r>
              <a:rPr sz="4095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)</a:t>
            </a:r>
          </a:p>
          <a:p>
            <a:pPr marL="525197" lvl="0" indent="-525197" defTabSz="1183147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4095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Estenosis</a:t>
            </a:r>
            <a:r>
              <a:rPr sz="4095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095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Pulmonar</a:t>
            </a:r>
            <a:endParaRPr sz="4095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marL="525197" lvl="0" indent="-525197" defTabSz="1183147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4095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Estenosis</a:t>
            </a:r>
            <a:r>
              <a:rPr sz="4095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095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Aórtica</a:t>
            </a:r>
            <a:endParaRPr sz="4095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marL="525197" lvl="0" indent="-525197" defTabSz="1183147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4095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Transposición</a:t>
            </a:r>
            <a:r>
              <a:rPr sz="4095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Grandes </a:t>
            </a:r>
            <a:r>
              <a:rPr sz="4095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Vasos</a:t>
            </a:r>
            <a:endParaRPr sz="4095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marL="525197" lvl="0" indent="-525197" defTabSz="1183147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4095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Tetralogía</a:t>
            </a:r>
            <a:r>
              <a:rPr sz="4095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Fallot</a:t>
            </a:r>
          </a:p>
          <a:p>
            <a:pPr marL="525197" lvl="0" indent="-525197" defTabSz="1183147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4095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Coartación</a:t>
            </a:r>
            <a:r>
              <a:rPr sz="4095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la Aorta </a:t>
            </a:r>
          </a:p>
        </p:txBody>
      </p:sp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/>
          </p:cNvSpPr>
          <p:nvPr>
            <p:ph type="title"/>
          </p:nvPr>
        </p:nvSpPr>
        <p:spPr>
          <a:xfrm>
            <a:off x="974725" y="3028949"/>
            <a:ext cx="11053763" cy="3294029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5800" b="1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60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DEFECTOS DE PAR</a:t>
            </a:r>
            <a:r>
              <a:rPr lang="es-ES" sz="60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ED TORACO-</a:t>
            </a:r>
            <a:r>
              <a:rPr sz="60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 ABDOMINAL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4823BE2-E893-2E4B-9C90-F17440CCC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360" y="5759196"/>
            <a:ext cx="4748491" cy="3848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80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GASTROSQUISIS</a:t>
            </a:r>
          </a:p>
        </p:txBody>
      </p:sp>
      <p:sp>
        <p:nvSpPr>
          <p:cNvPr id="381" name="Shape 381"/>
          <p:cNvSpPr>
            <a:spLocks noGrp="1"/>
          </p:cNvSpPr>
          <p:nvPr>
            <p:ph type="body" idx="1"/>
          </p:nvPr>
        </p:nvSpPr>
        <p:spPr>
          <a:xfrm>
            <a:off x="2465316" y="7523355"/>
            <a:ext cx="9284343" cy="2049464"/>
          </a:xfrm>
          <a:prstGeom prst="rect">
            <a:avLst/>
          </a:prstGeom>
        </p:spPr>
        <p:txBody>
          <a:bodyPr lIns="76200" tIns="76200" rIns="76200" bIns="76200" anchor="t"/>
          <a:lstStyle/>
          <a:p>
            <a:pPr marL="154112" lvl="0" indent="-154112" defTabSz="1300162">
              <a:spcBef>
                <a:spcPts val="6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31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Defecto</a:t>
            </a:r>
            <a:r>
              <a:rPr sz="31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1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cercano</a:t>
            </a:r>
            <a:r>
              <a:rPr sz="31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a la </a:t>
            </a:r>
            <a:r>
              <a:rPr sz="31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línea</a:t>
            </a:r>
            <a:r>
              <a:rPr sz="31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media de la pared abdominal anterior, </a:t>
            </a:r>
            <a:r>
              <a:rPr sz="31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permite</a:t>
            </a:r>
            <a:r>
              <a:rPr sz="31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la </a:t>
            </a:r>
            <a:r>
              <a:rPr sz="31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salida</a:t>
            </a:r>
            <a:r>
              <a:rPr sz="31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del </a:t>
            </a:r>
            <a:r>
              <a:rPr sz="31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contenido</a:t>
            </a:r>
            <a:r>
              <a:rPr sz="31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intestinal </a:t>
            </a:r>
            <a:r>
              <a:rPr sz="3100" i="1" u="sng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SIN</a:t>
            </a:r>
            <a:r>
              <a:rPr sz="3100" dirty="0">
                <a:solidFill>
                  <a:schemeClr val="accent6">
                    <a:lumMod val="75000"/>
                  </a:schemeClr>
                </a:solidFill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1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afectar</a:t>
            </a:r>
            <a:r>
              <a:rPr sz="31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el </a:t>
            </a:r>
            <a:r>
              <a:rPr sz="31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cordón</a:t>
            </a:r>
            <a:r>
              <a:rPr sz="31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umbilical. </a:t>
            </a:r>
            <a:r>
              <a:rPr sz="3100" b="1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095D7AF-60BD-604D-955C-8E5D9244C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347" y="2149902"/>
            <a:ext cx="5125787" cy="470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05379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80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GASTROSQUISIS</a:t>
            </a:r>
          </a:p>
        </p:txBody>
      </p:sp>
      <p:pic>
        <p:nvPicPr>
          <p:cNvPr id="380" name="image-1.png"/>
          <p:cNvPicPr/>
          <p:nvPr/>
        </p:nvPicPr>
        <p:blipFill>
          <a:blip r:embed="rId2"/>
          <a:srcRect b="9742"/>
          <a:stretch>
            <a:fillRect/>
          </a:stretch>
        </p:blipFill>
        <p:spPr>
          <a:xfrm>
            <a:off x="1317235" y="1668833"/>
            <a:ext cx="10368741" cy="607397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A938B7A-CD1A-1E44-BB0B-FD119B4F59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94871707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/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62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GASTROSQUISIS</a:t>
            </a:r>
          </a:p>
        </p:txBody>
      </p:sp>
      <p:pic>
        <p:nvPicPr>
          <p:cNvPr id="384" name="image-2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823739" y="1825625"/>
            <a:ext cx="7355733" cy="71473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xfrm>
            <a:off x="650081" y="606423"/>
            <a:ext cx="11704638" cy="1625600"/>
          </a:xfrm>
          <a:prstGeom prst="rect">
            <a:avLst/>
          </a:prstGeom>
        </p:spPr>
        <p:txBody>
          <a:bodyPr lIns="76200" tIns="76200" rIns="76200" bIns="76200"/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62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MALFORMACIÓN</a:t>
            </a:r>
          </a:p>
        </p:txBody>
      </p:sp>
      <p:sp>
        <p:nvSpPr>
          <p:cNvPr id="128" name="Shape 128"/>
          <p:cNvSpPr/>
          <p:nvPr/>
        </p:nvSpPr>
        <p:spPr>
          <a:xfrm>
            <a:off x="6197600" y="7919183"/>
            <a:ext cx="6286500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6200" tIns="76200" rIns="76200" bIns="76200">
            <a:spAutoFit/>
          </a:bodyPr>
          <a:lstStyle>
            <a:lvl1pPr defTabSz="1300162">
              <a:defRPr sz="3400" i="1" u="sng">
                <a:uFill>
                  <a:solidFill/>
                </a:uFill>
              </a:defRPr>
            </a:lvl1pPr>
          </a:lstStyle>
          <a:p>
            <a:pPr lvl="0">
              <a:defRPr sz="1800" i="0" u="none">
                <a:uFillTx/>
              </a:defRPr>
            </a:pPr>
            <a:r>
              <a:rPr sz="3400" b="1" i="0" u="none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LABIO</a:t>
            </a:r>
            <a:r>
              <a:rPr lang="es-ES" sz="3400" b="1" i="0" u="none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 FISURADO </a:t>
            </a:r>
            <a:r>
              <a:rPr sz="3400" b="1" i="0" u="none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BILATERAL</a:t>
            </a:r>
          </a:p>
        </p:txBody>
      </p:sp>
      <p:sp>
        <p:nvSpPr>
          <p:cNvPr id="129" name="Shape 129"/>
          <p:cNvSpPr>
            <a:spLocks noGrp="1"/>
          </p:cNvSpPr>
          <p:nvPr>
            <p:ph type="body" idx="1"/>
          </p:nvPr>
        </p:nvSpPr>
        <p:spPr>
          <a:xfrm>
            <a:off x="179387" y="3063020"/>
            <a:ext cx="5230813" cy="5192713"/>
          </a:xfrm>
          <a:prstGeom prst="rect">
            <a:avLst/>
          </a:prstGeom>
        </p:spPr>
        <p:txBody>
          <a:bodyPr lIns="76200" tIns="76200" rIns="76200" bIns="76200" anchor="t">
            <a:normAutofit/>
          </a:bodyPr>
          <a:lstStyle/>
          <a:p>
            <a:pPr marL="248569" lvl="0" indent="-248569" defTabSz="1300162">
              <a:spcBef>
                <a:spcPts val="600"/>
              </a:spcBef>
              <a:buSzPct val="100000"/>
              <a:buFont typeface="Calibri"/>
              <a:buChar char="•"/>
              <a:defRPr sz="1800">
                <a:uFillTx/>
              </a:defRPr>
            </a:pP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Defecto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estructural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primario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un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órgano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o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parte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él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, que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resulta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una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anormalidad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inherente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a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su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desarrollo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.</a:t>
            </a:r>
          </a:p>
          <a:p>
            <a:pPr marL="277812" lvl="0" indent="-277812" defTabSz="1300162">
              <a:spcBef>
                <a:spcPts val="600"/>
              </a:spcBef>
              <a:defRPr sz="1800">
                <a:uFillTx/>
              </a:defRPr>
            </a:pPr>
            <a:endParaRPr sz="32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marL="248569" lvl="0" indent="-248569" defTabSz="1300162">
              <a:spcBef>
                <a:spcPts val="600"/>
              </a:spcBef>
              <a:buSzPct val="100000"/>
              <a:buFont typeface="Calibri"/>
              <a:buChar char="•"/>
              <a:defRPr sz="1800">
                <a:uFillTx/>
              </a:defRPr>
            </a:pP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Desarrollo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un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tejido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detenido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o </a:t>
            </a:r>
            <a:r>
              <a:rPr sz="32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anómalo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.</a:t>
            </a:r>
          </a:p>
        </p:txBody>
      </p:sp>
      <p:sp>
        <p:nvSpPr>
          <p:cNvPr id="131" name="Shape 131"/>
          <p:cNvSpPr/>
          <p:nvPr/>
        </p:nvSpPr>
        <p:spPr>
          <a:xfrm>
            <a:off x="8396287" y="8592283"/>
            <a:ext cx="147002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>
            <a:spAutoFit/>
          </a:bodyPr>
          <a:lstStyle>
            <a:lvl1pPr defTabSz="1300162">
              <a:defRPr sz="2200" i="1">
                <a:uFill>
                  <a:solidFill/>
                </a:uFill>
              </a:defRPr>
            </a:lvl1pPr>
          </a:lstStyle>
          <a:p>
            <a:pPr lvl="0" algn="ctr">
              <a:defRPr sz="1800" i="0">
                <a:uFillTx/>
              </a:defRPr>
            </a:pPr>
            <a:r>
              <a:rPr lang="es-ES" sz="2200" i="0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ATLAS </a:t>
            </a:r>
            <a:r>
              <a:rPr sz="2200" i="0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ECLAMC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23003C-A562-DF4F-B5F3-CEF211007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513" y="3209925"/>
            <a:ext cx="7327900" cy="423545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asset-10.png"/>
          <p:cNvPicPr/>
          <p:nvPr/>
        </p:nvPicPr>
        <p:blipFill rotWithShape="1">
          <a:blip r:embed="rId2"/>
          <a:srcRect l="25526" t="31461" r="27634" b="16548"/>
          <a:stretch/>
        </p:blipFill>
        <p:spPr>
          <a:xfrm>
            <a:off x="2120982" y="2016125"/>
            <a:ext cx="8762835" cy="701357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379">
            <a:extLst>
              <a:ext uri="{FF2B5EF4-FFF2-40B4-BE49-F238E27FC236}">
                <a16:creationId xmlns:a16="http://schemas.microsoft.com/office/drawing/2014/main" id="{06CCF93F-BAC3-D24B-99F7-BDA08943D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/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62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GASTROSQUISIS</a:t>
            </a:r>
          </a:p>
        </p:txBody>
      </p:sp>
    </p:spTree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96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ONFALOCELE</a:t>
            </a:r>
          </a:p>
        </p:txBody>
      </p:sp>
      <p:sp>
        <p:nvSpPr>
          <p:cNvPr id="388" name="Shape 388"/>
          <p:cNvSpPr>
            <a:spLocks noGrp="1"/>
          </p:cNvSpPr>
          <p:nvPr>
            <p:ph type="body" idx="1"/>
          </p:nvPr>
        </p:nvSpPr>
        <p:spPr>
          <a:xfrm>
            <a:off x="0" y="2644538"/>
            <a:ext cx="5743576" cy="6437313"/>
          </a:xfrm>
          <a:prstGeom prst="rect">
            <a:avLst/>
          </a:prstGeom>
        </p:spPr>
        <p:txBody>
          <a:bodyPr lIns="76200" tIns="76200" rIns="76200" bIns="76200" anchor="t"/>
          <a:lstStyle/>
          <a:p>
            <a:pPr marL="500187" lvl="0" indent="-500187" defTabSz="1300162">
              <a:spcBef>
                <a:spcPts val="600"/>
              </a:spcBef>
              <a:buClr>
                <a:srgbClr val="000000"/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La hernia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puede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contener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una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sola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asa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intestino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o a la mayor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parte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él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. </a:t>
            </a:r>
            <a:r>
              <a:rPr sz="3900" i="1" u="sng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COMPROMETE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el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cordón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umbilical.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3EE0CBA-CE9E-E04F-8CF8-389B5F1E1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576" y="2644538"/>
            <a:ext cx="6974396" cy="542453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96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ONFALOCELE</a:t>
            </a:r>
          </a:p>
        </p:txBody>
      </p:sp>
      <p:pic>
        <p:nvPicPr>
          <p:cNvPr id="390" name="image-20.png"/>
          <p:cNvPicPr/>
          <p:nvPr/>
        </p:nvPicPr>
        <p:blipFill>
          <a:blip r:embed="rId2"/>
          <a:srcRect b="8187"/>
          <a:stretch>
            <a:fillRect/>
          </a:stretch>
        </p:blipFill>
        <p:spPr>
          <a:xfrm>
            <a:off x="2714017" y="2033326"/>
            <a:ext cx="7216367" cy="70009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60787090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asset-8.png"/>
          <p:cNvPicPr/>
          <p:nvPr/>
        </p:nvPicPr>
        <p:blipFill>
          <a:blip r:embed="rId2"/>
          <a:srcRect l="15222" t="19516" r="16393" b="12177"/>
          <a:stretch>
            <a:fillRect/>
          </a:stretch>
        </p:blipFill>
        <p:spPr>
          <a:xfrm>
            <a:off x="1355302" y="2247900"/>
            <a:ext cx="10294196" cy="707834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387">
            <a:extLst>
              <a:ext uri="{FF2B5EF4-FFF2-40B4-BE49-F238E27FC236}">
                <a16:creationId xmlns:a16="http://schemas.microsoft.com/office/drawing/2014/main" id="{3016E79B-36C9-3144-AB76-658003AF5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081" y="427358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sz="96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ONFALOCELE</a:t>
            </a:r>
          </a:p>
        </p:txBody>
      </p:sp>
    </p:spTree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>
            <a:spLocks noGrp="1"/>
          </p:cNvSpPr>
          <p:nvPr>
            <p:ph type="title"/>
          </p:nvPr>
        </p:nvSpPr>
        <p:spPr>
          <a:xfrm>
            <a:off x="649287" y="162128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rmAutofit fontScale="90000"/>
          </a:bodyPr>
          <a:lstStyle>
            <a:lvl1pPr defTabSz="1300162">
              <a:defRPr sz="6200" b="1">
                <a:effectLst>
                  <a:outerShdw blurRad="12700" dist="38100" dir="2700000" rotWithShape="0">
                    <a:srgbClr val="DDDDDD"/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effectLst/>
                <a:uFillTx/>
              </a:defRPr>
            </a:pPr>
            <a:r>
              <a:rPr lang="es-ES" sz="7200" b="1" dirty="0">
                <a:solidFill>
                  <a:srgbClr val="66D5C3"/>
                </a:solidFill>
                <a:effectLst>
                  <a:outerShdw blurRad="12700" dist="38100" dir="2700000" rotWithShape="0">
                    <a:srgbClr val="DDDDDD"/>
                  </a:outerShdw>
                </a:effectLst>
                <a:uFill>
                  <a:solidFill/>
                </a:uFill>
                <a:latin typeface="Avenir Next" panose="020B0503020202020204" pitchFamily="34" charset="0"/>
              </a:rPr>
              <a:t>PENTALOGÍA DE CANTRELL</a:t>
            </a:r>
            <a:endParaRPr sz="7200" b="1" dirty="0">
              <a:solidFill>
                <a:srgbClr val="66D5C3"/>
              </a:solidFill>
              <a:effectLst>
                <a:outerShdw blurRad="12700" dist="38100" dir="2700000" rotWithShape="0">
                  <a:srgbClr val="DDDDDD"/>
                </a:outerShdw>
              </a:effectLst>
              <a:uFill>
                <a:solidFill/>
              </a:uFill>
              <a:latin typeface="Avenir Next" panose="020B0503020202020204" pitchFamily="34" charset="0"/>
            </a:endParaRPr>
          </a:p>
        </p:txBody>
      </p:sp>
      <p:sp>
        <p:nvSpPr>
          <p:cNvPr id="388" name="Shape 388"/>
          <p:cNvSpPr>
            <a:spLocks noGrp="1"/>
          </p:cNvSpPr>
          <p:nvPr>
            <p:ph type="body" idx="1"/>
          </p:nvPr>
        </p:nvSpPr>
        <p:spPr>
          <a:xfrm>
            <a:off x="285751" y="2416629"/>
            <a:ext cx="5118670" cy="6437313"/>
          </a:xfrm>
          <a:prstGeom prst="rect">
            <a:avLst/>
          </a:prstGeom>
        </p:spPr>
        <p:txBody>
          <a:bodyPr lIns="76200" tIns="76200" rIns="76200" bIns="76200" anchor="t">
            <a:normAutofit/>
          </a:bodyPr>
          <a:lstStyle/>
          <a:p>
            <a:pPr marL="500187" lvl="0" indent="-500187" defTabSz="1300162">
              <a:spcBef>
                <a:spcPts val="600"/>
              </a:spcBef>
              <a:buClr>
                <a:schemeClr val="accent6">
                  <a:lumMod val="40000"/>
                  <a:lumOff val="6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lang="es-CO" sz="3200" dirty="0"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Defecto de la pared abdominal, defecto esternal inferior, defecto del diafragma anterior, defecto pericárdico diafragmático y anormalidades congénitas del corazón.</a:t>
            </a:r>
            <a:endParaRPr sz="32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0252A59-867E-EB4A-992B-14993AB32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1447801"/>
            <a:ext cx="6753225" cy="814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29153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>
            <a:spLocks noGrp="1"/>
          </p:cNvSpPr>
          <p:nvPr>
            <p:ph type="title"/>
          </p:nvPr>
        </p:nvSpPr>
        <p:spPr>
          <a:xfrm>
            <a:off x="209550" y="184150"/>
            <a:ext cx="12144375" cy="2576513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/>
          <a:p>
            <a:pPr lvl="0" defTabSz="1300162">
              <a:defRPr sz="1800">
                <a:uFillTx/>
              </a:defRPr>
            </a:pPr>
            <a:r>
              <a:rPr sz="44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Marker Felt"/>
                <a:cs typeface="Marker Felt"/>
                <a:sym typeface="Marker Felt"/>
              </a:rPr>
              <a:t>EXTROFIA DE VEJIGA/EXTROFIA CLOACAL</a:t>
            </a:r>
            <a:br>
              <a:rPr sz="44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Marker Felt"/>
                <a:cs typeface="Marker Felt"/>
                <a:sym typeface="Marker Felt"/>
              </a:rPr>
            </a:br>
            <a:br>
              <a:rPr sz="44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Marker Felt"/>
                <a:cs typeface="Marker Felt"/>
                <a:sym typeface="Marker Felt"/>
              </a:rPr>
            </a:br>
            <a:endParaRPr sz="4400" b="1" dirty="0">
              <a:solidFill>
                <a:srgbClr val="66D5C3"/>
              </a:solidFill>
              <a:uFill>
                <a:solidFill/>
              </a:uFill>
              <a:latin typeface="Avenir Next" panose="020B0503020202020204" pitchFamily="34" charset="0"/>
              <a:ea typeface="Marker Felt"/>
              <a:cs typeface="Marker Felt"/>
              <a:sym typeface="Marker Felt"/>
            </a:endParaRPr>
          </a:p>
        </p:txBody>
      </p:sp>
      <p:pic>
        <p:nvPicPr>
          <p:cNvPr id="455" name="pasted-image-1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30506" y="1732697"/>
            <a:ext cx="4965701" cy="6962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pasted-image-6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5617163" y="2408118"/>
            <a:ext cx="7007226" cy="5278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975518" y="2057400"/>
            <a:ext cx="11053763" cy="45720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5800" b="1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72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MALFORMACIONES GASTROINTESTINALES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CF1873-2308-C645-80B1-4DB7040C0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153" y="5466588"/>
            <a:ext cx="4748491" cy="3848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>
            <a:spLocks noGrp="1"/>
          </p:cNvSpPr>
          <p:nvPr>
            <p:ph type="title"/>
          </p:nvPr>
        </p:nvSpPr>
        <p:spPr>
          <a:xfrm>
            <a:off x="649287" y="390524"/>
            <a:ext cx="11704638" cy="2886075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80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ATRESIA ESOFÁGICA</a:t>
            </a:r>
          </a:p>
        </p:txBody>
      </p:sp>
      <p:sp>
        <p:nvSpPr>
          <p:cNvPr id="407" name="Shape 407"/>
          <p:cNvSpPr>
            <a:spLocks noGrp="1"/>
          </p:cNvSpPr>
          <p:nvPr>
            <p:ph type="body" idx="1"/>
          </p:nvPr>
        </p:nvSpPr>
        <p:spPr>
          <a:xfrm>
            <a:off x="649287" y="3532187"/>
            <a:ext cx="11704638" cy="6437313"/>
          </a:xfrm>
          <a:prstGeom prst="rect">
            <a:avLst/>
          </a:prstGeom>
        </p:spPr>
        <p:txBody>
          <a:bodyPr lIns="76200" tIns="76200" rIns="76200" bIns="76200" anchor="t">
            <a:normAutofit/>
          </a:bodyPr>
          <a:lstStyle/>
          <a:p>
            <a:pPr marL="735054" lvl="0" indent="-735054" defTabSz="1300162">
              <a:spcBef>
                <a:spcPts val="7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4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Anomalía</a:t>
            </a:r>
            <a:r>
              <a:rPr sz="4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congénita</a:t>
            </a:r>
            <a:r>
              <a:rPr sz="4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en</a:t>
            </a:r>
            <a:r>
              <a:rPr sz="4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donde</a:t>
            </a:r>
            <a:r>
              <a:rPr sz="4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la </a:t>
            </a:r>
            <a:r>
              <a:rPr sz="4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porción</a:t>
            </a:r>
            <a:r>
              <a:rPr sz="4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media del </a:t>
            </a:r>
            <a:r>
              <a:rPr sz="4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esófago</a:t>
            </a:r>
            <a:r>
              <a:rPr sz="4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esta</a:t>
            </a:r>
            <a:r>
              <a:rPr sz="4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ausente</a:t>
            </a:r>
            <a:r>
              <a:rPr sz="4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. La </a:t>
            </a:r>
            <a:r>
              <a:rPr sz="4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mayoría</a:t>
            </a:r>
            <a:r>
              <a:rPr sz="4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</a:t>
            </a:r>
            <a:r>
              <a:rPr sz="4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pacientes</a:t>
            </a:r>
            <a:r>
              <a:rPr sz="4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tienen</a:t>
            </a:r>
            <a:r>
              <a:rPr sz="4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una</a:t>
            </a:r>
            <a:r>
              <a:rPr sz="4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comunicación</a:t>
            </a:r>
            <a:r>
              <a:rPr sz="4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entre la </a:t>
            </a:r>
            <a:r>
              <a:rPr sz="4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tráquea</a:t>
            </a:r>
            <a:r>
              <a:rPr sz="4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y el </a:t>
            </a:r>
            <a:r>
              <a:rPr sz="4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segmento</a:t>
            </a:r>
            <a:r>
              <a:rPr sz="4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4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esofágico</a:t>
            </a:r>
            <a:r>
              <a:rPr sz="44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proximal o distal</a:t>
            </a:r>
            <a:r>
              <a:rPr sz="32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>
            <a:spLocks noGrp="1"/>
          </p:cNvSpPr>
          <p:nvPr>
            <p:ph type="body" idx="1"/>
          </p:nvPr>
        </p:nvSpPr>
        <p:spPr>
          <a:xfrm>
            <a:off x="649287" y="2732087"/>
            <a:ext cx="11704638" cy="6437313"/>
          </a:xfrm>
          <a:prstGeom prst="rect">
            <a:avLst/>
          </a:prstGeom>
        </p:spPr>
        <p:txBody>
          <a:bodyPr lIns="76200" tIns="76200" rIns="76200" bIns="76200" anchor="t"/>
          <a:lstStyle/>
          <a:p>
            <a:pPr marL="260684" lvl="0" indent="-260684" defTabSz="1300162">
              <a:spcBef>
                <a:spcPts val="7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Recién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nacido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con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secreciones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orales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abundantes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,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sialorrea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,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tos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,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cianosis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.</a:t>
            </a:r>
          </a:p>
          <a:p>
            <a:pPr marL="254000" lvl="0" indent="-254000" defTabSz="1300162">
              <a:spcBef>
                <a:spcPts val="700"/>
              </a:spcBef>
              <a:buClr>
                <a:schemeClr val="accent6">
                  <a:lumMod val="60000"/>
                  <a:lumOff val="40000"/>
                </a:schemeClr>
              </a:buClr>
              <a:defRPr sz="1800">
                <a:uFillTx/>
              </a:defRPr>
            </a:pPr>
            <a:endParaRPr sz="39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marL="260684" lvl="0" indent="-260684" defTabSz="1300162">
              <a:spcBef>
                <a:spcPts val="7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Se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dificulta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el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paso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la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sonda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nasogástrica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y hay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acodamiento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10 cm de la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misma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,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luego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la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toma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una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radiografía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.</a:t>
            </a:r>
          </a:p>
          <a:p>
            <a:pPr marL="254000" lvl="0" indent="-254000" defTabSz="1300162">
              <a:spcBef>
                <a:spcPts val="700"/>
              </a:spcBef>
              <a:buClr>
                <a:schemeClr val="accent6">
                  <a:lumMod val="60000"/>
                  <a:lumOff val="40000"/>
                </a:schemeClr>
              </a:buClr>
              <a:defRPr sz="1800">
                <a:uFillTx/>
              </a:defRPr>
            </a:pPr>
            <a:endParaRPr sz="39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marL="260684" lvl="0" indent="-260684" defTabSz="1300162">
              <a:spcBef>
                <a:spcPts val="7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Cuando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existe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fístula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distal hay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distensión</a:t>
            </a:r>
            <a:r>
              <a:rPr sz="39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abdominal y </a:t>
            </a:r>
            <a:r>
              <a:rPr sz="39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timpanismo</a:t>
            </a:r>
            <a:endParaRPr sz="39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</p:txBody>
      </p:sp>
      <p:sp>
        <p:nvSpPr>
          <p:cNvPr id="7" name="Shape 406">
            <a:extLst>
              <a:ext uri="{FF2B5EF4-FFF2-40B4-BE49-F238E27FC236}">
                <a16:creationId xmlns:a16="http://schemas.microsoft.com/office/drawing/2014/main" id="{D5C43976-D3D7-BA45-8F54-CA80B5005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87" y="390524"/>
            <a:ext cx="11704638" cy="2886075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80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ATRESIA ESOFÁGICA</a:t>
            </a:r>
          </a:p>
        </p:txBody>
      </p:sp>
    </p:spTree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/>
          </p:cNvSpPr>
          <p:nvPr>
            <p:ph type="title"/>
          </p:nvPr>
        </p:nvSpPr>
        <p:spPr>
          <a:xfrm>
            <a:off x="649286" y="390525"/>
            <a:ext cx="11847513" cy="1625600"/>
          </a:xfrm>
          <a:prstGeom prst="rect">
            <a:avLst/>
          </a:prstGeom>
        </p:spPr>
        <p:txBody>
          <a:bodyPr lIns="76200" tIns="76200" rIns="76200" bIns="76200">
            <a:normAutofit fontScale="90000"/>
          </a:bodyPr>
          <a:lstStyle>
            <a:lvl1pPr defTabSz="1300162">
              <a:defRPr sz="6200" b="1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62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CLASIFICACIÓN DE LAS ATRESIAS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24D0EB3-6FE3-3345-9F9D-8563FFF72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606" y="1917700"/>
            <a:ext cx="7620000" cy="64008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4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0538C88-9C42-4A4D-8102-97AD0872B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1" y="415925"/>
            <a:ext cx="7356377" cy="7346950"/>
          </a:xfrm>
          <a:prstGeom prst="rect">
            <a:avLst/>
          </a:prstGeom>
        </p:spPr>
      </p:pic>
      <p:sp>
        <p:nvSpPr>
          <p:cNvPr id="8" name="Shape 128">
            <a:extLst>
              <a:ext uri="{FF2B5EF4-FFF2-40B4-BE49-F238E27FC236}">
                <a16:creationId xmlns:a16="http://schemas.microsoft.com/office/drawing/2014/main" id="{510B4CBD-AE5E-0245-87CC-52594C240241}"/>
              </a:ext>
            </a:extLst>
          </p:cNvPr>
          <p:cNvSpPr/>
          <p:nvPr/>
        </p:nvSpPr>
        <p:spPr>
          <a:xfrm>
            <a:off x="3548856" y="7851040"/>
            <a:ext cx="6631732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6200" tIns="76200" rIns="76200" bIns="76200">
            <a:spAutoFit/>
          </a:bodyPr>
          <a:lstStyle>
            <a:lvl1pPr defTabSz="1300162">
              <a:defRPr sz="3400" i="1" u="sng">
                <a:uFill>
                  <a:solidFill/>
                </a:uFill>
              </a:defRPr>
            </a:lvl1pPr>
          </a:lstStyle>
          <a:p>
            <a:pPr lvl="0" algn="ctr">
              <a:defRPr sz="1800" i="0" u="none">
                <a:uFillTx/>
              </a:defRPr>
            </a:pPr>
            <a:r>
              <a:rPr lang="es-ES" sz="4000" b="1" i="0" u="none" dirty="0">
                <a:solidFill>
                  <a:srgbClr val="66D5C3"/>
                </a:solidFill>
                <a:latin typeface="Avenir Next" panose="020B0503020202020204" pitchFamily="34" charset="0"/>
              </a:rPr>
              <a:t>CRANIORRAQUISQUISIS</a:t>
            </a:r>
            <a:endParaRPr sz="6000" b="1" i="0" u="none" dirty="0">
              <a:solidFill>
                <a:srgbClr val="66D5C3"/>
              </a:solidFill>
              <a:uFill>
                <a:solidFill/>
              </a:uFill>
              <a:latin typeface="Avenir Next" panose="020B0503020202020204" pitchFamily="34" charset="0"/>
            </a:endParaRPr>
          </a:p>
        </p:txBody>
      </p:sp>
      <p:sp>
        <p:nvSpPr>
          <p:cNvPr id="9" name="Shape 131">
            <a:extLst>
              <a:ext uri="{FF2B5EF4-FFF2-40B4-BE49-F238E27FC236}">
                <a16:creationId xmlns:a16="http://schemas.microsoft.com/office/drawing/2014/main" id="{A5D003E8-F020-3043-A1B0-A885F9E2E558}"/>
              </a:ext>
            </a:extLst>
          </p:cNvPr>
          <p:cNvSpPr/>
          <p:nvPr/>
        </p:nvSpPr>
        <p:spPr>
          <a:xfrm>
            <a:off x="5870177" y="8620481"/>
            <a:ext cx="147002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>
            <a:spAutoFit/>
          </a:bodyPr>
          <a:lstStyle>
            <a:lvl1pPr defTabSz="1300162">
              <a:defRPr sz="2200" i="1">
                <a:uFill>
                  <a:solidFill/>
                </a:uFill>
              </a:defRPr>
            </a:lvl1pPr>
          </a:lstStyle>
          <a:p>
            <a:pPr lvl="0" algn="ctr">
              <a:defRPr sz="1800" i="0">
                <a:uFillTx/>
              </a:defRPr>
            </a:pPr>
            <a:r>
              <a:rPr lang="es-ES" sz="2200" i="0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ATLAS </a:t>
            </a:r>
            <a:r>
              <a:rPr sz="2200" i="0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ECLAMC</a:t>
            </a:r>
          </a:p>
        </p:txBody>
      </p:sp>
    </p:spTree>
  </p:cSld>
  <p:clrMapOvr>
    <a:masterClrMapping/>
  </p:clrMapOvr>
  <p:transition>
    <p:dissolv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88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ANO IMPERFORADO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42EE19E-00D7-F642-AAB7-C2F15A265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332" y="2016124"/>
            <a:ext cx="8412832" cy="773747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88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ANO IMPERFORADO</a:t>
            </a:r>
          </a:p>
        </p:txBody>
      </p:sp>
      <p:pic>
        <p:nvPicPr>
          <p:cNvPr id="428" name="asset-15.png"/>
          <p:cNvPicPr/>
          <p:nvPr/>
        </p:nvPicPr>
        <p:blipFill>
          <a:blip r:embed="rId2"/>
          <a:srcRect l="14871" t="20140" r="16744" b="11397"/>
          <a:stretch>
            <a:fillRect/>
          </a:stretch>
        </p:blipFill>
        <p:spPr>
          <a:xfrm>
            <a:off x="1796916" y="1964425"/>
            <a:ext cx="8893214" cy="6677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8CE3EB-F43C-B249-9367-5B3C33B04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240860"/>
            <a:ext cx="11925300" cy="3092889"/>
          </a:xfrm>
        </p:spPr>
        <p:txBody>
          <a:bodyPr>
            <a:normAutofit/>
          </a:bodyPr>
          <a:lstStyle/>
          <a:p>
            <a:r>
              <a:rPr lang="es-CO" b="1" dirty="0">
                <a:solidFill>
                  <a:srgbClr val="66D5C3"/>
                </a:solidFill>
                <a:latin typeface="Avenir Next" panose="020B0503020202020204" pitchFamily="34" charset="0"/>
              </a:rPr>
              <a:t>ANO IMPERFORADO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6FF5460-4C9A-6743-A149-58CE53419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727" y="3695699"/>
            <a:ext cx="8677073" cy="468586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867AD25-8F81-9A46-9805-D1DF7599B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95700"/>
            <a:ext cx="5772150" cy="468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95020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>
            <a:spLocks noGrp="1"/>
          </p:cNvSpPr>
          <p:nvPr>
            <p:ph type="title"/>
          </p:nvPr>
        </p:nvSpPr>
        <p:spPr>
          <a:xfrm>
            <a:off x="974723" y="1763458"/>
            <a:ext cx="11053763" cy="3995738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5800" b="1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72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MALFORMACIONES GENITOURINARIAS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A841AFC-7AB1-3C4D-B10C-FA3502536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358" y="5759196"/>
            <a:ext cx="4748491" cy="3848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/>
          <a:lstStyle>
            <a:lvl1pPr defTabSz="1300162">
              <a:defRPr sz="6200" b="1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62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MALFORMACIONES RENALES</a:t>
            </a:r>
          </a:p>
        </p:txBody>
      </p:sp>
      <p:sp>
        <p:nvSpPr>
          <p:cNvPr id="440" name="Shape 440"/>
          <p:cNvSpPr>
            <a:spLocks noGrp="1"/>
          </p:cNvSpPr>
          <p:nvPr>
            <p:ph type="body" idx="1"/>
          </p:nvPr>
        </p:nvSpPr>
        <p:spPr>
          <a:xfrm>
            <a:off x="649287" y="2274887"/>
            <a:ext cx="11704638" cy="6437313"/>
          </a:xfrm>
          <a:prstGeom prst="rect">
            <a:avLst/>
          </a:prstGeom>
        </p:spPr>
        <p:txBody>
          <a:bodyPr lIns="76200" tIns="76200" rIns="76200" bIns="76200" anchor="t"/>
          <a:lstStyle/>
          <a:p>
            <a:pPr marL="345907" lvl="0" indent="-345907" defTabSz="1300162">
              <a:spcBef>
                <a:spcPts val="7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4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Pueden</a:t>
            </a:r>
            <a:r>
              <a:rPr sz="4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presentarse</a:t>
            </a:r>
            <a:r>
              <a:rPr sz="4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de forma </a:t>
            </a:r>
            <a:r>
              <a:rPr sz="4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aislada</a:t>
            </a:r>
            <a:r>
              <a:rPr sz="4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o </a:t>
            </a:r>
            <a:r>
              <a:rPr sz="4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estar</a:t>
            </a:r>
            <a:r>
              <a:rPr sz="4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asociados</a:t>
            </a:r>
            <a:r>
              <a:rPr sz="4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a </a:t>
            </a:r>
            <a:r>
              <a:rPr sz="4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síndromes</a:t>
            </a:r>
            <a:r>
              <a:rPr sz="4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genéticos</a:t>
            </a:r>
            <a:r>
              <a:rPr sz="4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.</a:t>
            </a:r>
          </a:p>
          <a:p>
            <a:pPr marL="292100" lvl="0" indent="-292100" defTabSz="1300162">
              <a:spcBef>
                <a:spcPts val="700"/>
              </a:spcBef>
              <a:buClr>
                <a:schemeClr val="accent6">
                  <a:lumMod val="60000"/>
                  <a:lumOff val="40000"/>
                </a:schemeClr>
              </a:buClr>
              <a:defRPr sz="1800">
                <a:uFillTx/>
              </a:defRPr>
            </a:pPr>
            <a:endParaRPr sz="45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marL="345907" lvl="0" indent="-345907" defTabSz="1300162">
              <a:spcBef>
                <a:spcPts val="7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4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Muchas</a:t>
            </a:r>
            <a:r>
              <a:rPr sz="4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patologías</a:t>
            </a:r>
            <a:r>
              <a:rPr sz="4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pueden</a:t>
            </a:r>
            <a:r>
              <a:rPr sz="4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pasar</a:t>
            </a:r>
            <a:r>
              <a:rPr sz="4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desapercibidas</a:t>
            </a:r>
            <a:r>
              <a:rPr sz="4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durante</a:t>
            </a:r>
            <a:r>
              <a:rPr sz="4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la </a:t>
            </a:r>
            <a:r>
              <a:rPr sz="4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vida</a:t>
            </a:r>
            <a:r>
              <a:rPr sz="4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.</a:t>
            </a:r>
          </a:p>
          <a:p>
            <a:pPr marL="292100" lvl="0" indent="-292100" defTabSz="1300162">
              <a:spcBef>
                <a:spcPts val="700"/>
              </a:spcBef>
              <a:buClr>
                <a:schemeClr val="accent6">
                  <a:lumMod val="60000"/>
                  <a:lumOff val="40000"/>
                </a:schemeClr>
              </a:buClr>
              <a:defRPr sz="1800">
                <a:uFillTx/>
              </a:defRPr>
            </a:pPr>
            <a:endParaRPr sz="4500" dirty="0">
              <a:uFill>
                <a:solidFill/>
              </a:uFill>
              <a:latin typeface="Avenir Next" panose="020B0503020202020204" pitchFamily="34" charset="0"/>
              <a:ea typeface="+mj-ea"/>
              <a:cs typeface="+mj-cs"/>
              <a:sym typeface="Helvetica"/>
            </a:endParaRPr>
          </a:p>
          <a:p>
            <a:pPr marL="345907" lvl="0" indent="-345907" defTabSz="1300162">
              <a:spcBef>
                <a:spcPts val="700"/>
              </a:spcBef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Calibri"/>
              <a:buChar char="•"/>
              <a:defRPr sz="1800">
                <a:uFillTx/>
              </a:defRPr>
            </a:pPr>
            <a:r>
              <a:rPr sz="4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En</a:t>
            </a:r>
            <a:r>
              <a:rPr sz="4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otros</a:t>
            </a:r>
            <a:r>
              <a:rPr sz="4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casos</a:t>
            </a:r>
            <a:r>
              <a:rPr sz="4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el </a:t>
            </a:r>
            <a:r>
              <a:rPr sz="4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paciente</a:t>
            </a:r>
            <a:r>
              <a:rPr sz="4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fallece</a:t>
            </a:r>
            <a:r>
              <a:rPr sz="4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</a:t>
            </a:r>
            <a:r>
              <a:rPr sz="4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en</a:t>
            </a:r>
            <a:r>
              <a:rPr sz="4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las </a:t>
            </a:r>
            <a:r>
              <a:rPr sz="4500" dirty="0" err="1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primeras</a:t>
            </a:r>
            <a:r>
              <a:rPr sz="4500" dirty="0">
                <a:uFill>
                  <a:solidFill/>
                </a:uFill>
                <a:latin typeface="Avenir Next" panose="020B0503020202020204" pitchFamily="34" charset="0"/>
                <a:ea typeface="+mj-ea"/>
                <a:cs typeface="+mj-cs"/>
                <a:sym typeface="Helvetica"/>
              </a:rPr>
              <a:t> horas.</a:t>
            </a:r>
          </a:p>
        </p:txBody>
      </p:sp>
    </p:spTree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/>
          <a:lstStyle>
            <a:lvl1pPr defTabSz="1300162">
              <a:defRPr sz="6200" b="1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62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MALFORMACIONES RENALES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2E88EE-C8A1-EB4F-BB2F-F5AA50AB82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97C62B-69F8-8147-B55B-955893B78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03" y="2976030"/>
            <a:ext cx="10585197" cy="4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36641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/>
          </p:cNvSpPr>
          <p:nvPr>
            <p:ph type="title"/>
          </p:nvPr>
        </p:nvSpPr>
        <p:spPr>
          <a:xfrm>
            <a:off x="377825" y="-255588"/>
            <a:ext cx="12249149" cy="3055938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/>
          <a:p>
            <a:pPr lvl="0" defTabSz="1300162">
              <a:defRPr sz="1800">
                <a:uFillTx/>
              </a:defRPr>
            </a:pPr>
            <a:r>
              <a:rPr lang="es-ES" sz="54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Marker Felt"/>
                <a:cs typeface="Marker Felt"/>
                <a:sym typeface="Marker Felt"/>
              </a:rPr>
              <a:t>AGENESIA RENAL BILATERAL</a:t>
            </a:r>
            <a:br>
              <a:rPr lang="es-ES" sz="54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Marker Felt"/>
                <a:cs typeface="Marker Felt"/>
                <a:sym typeface="Marker Felt"/>
              </a:rPr>
            </a:br>
            <a:r>
              <a:rPr lang="es-ES" sz="54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Marker Felt"/>
                <a:cs typeface="Marker Felt"/>
                <a:sym typeface="Marker Felt"/>
              </a:rPr>
              <a:t>SECUENCIA DE POTTER</a:t>
            </a:r>
            <a:endParaRPr sz="5400" b="1" dirty="0">
              <a:solidFill>
                <a:srgbClr val="66D5C3"/>
              </a:solidFill>
              <a:uFill>
                <a:solidFill/>
              </a:uFill>
              <a:latin typeface="Avenir Next" panose="020B0503020202020204" pitchFamily="34" charset="0"/>
              <a:ea typeface="Marker Felt"/>
              <a:cs typeface="Marker Felt"/>
              <a:sym typeface="Marker Felt"/>
            </a:endParaRPr>
          </a:p>
        </p:txBody>
      </p:sp>
      <p:pic>
        <p:nvPicPr>
          <p:cNvPr id="5" name="asset-5.jpg">
            <a:extLst>
              <a:ext uri="{FF2B5EF4-FFF2-40B4-BE49-F238E27FC236}">
                <a16:creationId xmlns:a16="http://schemas.microsoft.com/office/drawing/2014/main" id="{1C9FEF74-2AD5-7E40-A7B4-FE889E39EB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086100" y="2228850"/>
            <a:ext cx="6610350" cy="73723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/>
          <a:lstStyle/>
          <a:p>
            <a:pPr lvl="0" defTabSz="1300162">
              <a:defRPr sz="1800">
                <a:uFillTx/>
              </a:defRPr>
            </a:pPr>
            <a:r>
              <a:rPr lang="es-CO" sz="44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  <a:ea typeface="Marker Felt"/>
                <a:cs typeface="Marker Felt"/>
                <a:sym typeface="Marker Felt"/>
              </a:rPr>
              <a:t>RIÑÓN PÉLVICO – RIÑON EN HERRADURA</a:t>
            </a:r>
            <a:br>
              <a:rPr sz="4400" b="1" dirty="0">
                <a:uFill>
                  <a:solidFill/>
                </a:uFill>
                <a:latin typeface="Marker Felt"/>
                <a:ea typeface="Marker Felt"/>
                <a:cs typeface="Marker Felt"/>
                <a:sym typeface="Marker Felt"/>
              </a:rPr>
            </a:br>
            <a:endParaRPr sz="4400" b="1" dirty="0">
              <a:uFill>
                <a:solidFill/>
              </a:uFill>
              <a:latin typeface="Marker Felt"/>
              <a:ea typeface="Marker Felt"/>
              <a:cs typeface="Marker Felt"/>
              <a:sym typeface="Marker Felt"/>
            </a:endParaRPr>
          </a:p>
        </p:txBody>
      </p:sp>
      <p:pic>
        <p:nvPicPr>
          <p:cNvPr id="451" name="15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6484" y="2413000"/>
            <a:ext cx="9571831" cy="5911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/>
          <a:lstStyle>
            <a:lvl1pPr defTabSz="1300162">
              <a:defRPr sz="6200" b="1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62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GENITALES AMBIGÜOS</a:t>
            </a:r>
          </a:p>
        </p:txBody>
      </p:sp>
      <p:pic>
        <p:nvPicPr>
          <p:cNvPr id="459" name="518538b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523875" y="1914525"/>
            <a:ext cx="4738688" cy="3552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518538c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6680200" y="1816100"/>
            <a:ext cx="5308600" cy="3651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image-4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3319462" y="5564187"/>
            <a:ext cx="6013451" cy="4089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>
            <a:spLocks noGrp="1"/>
          </p:cNvSpPr>
          <p:nvPr>
            <p:ph type="title"/>
          </p:nvPr>
        </p:nvSpPr>
        <p:spPr>
          <a:xfrm>
            <a:off x="649287" y="390525"/>
            <a:ext cx="11704638" cy="1625600"/>
          </a:xfrm>
          <a:prstGeom prst="rect">
            <a:avLst/>
          </a:prstGeom>
        </p:spPr>
        <p:txBody>
          <a:bodyPr lIns="76200" tIns="76200" rIns="76200" bIns="76200">
            <a:normAutofit/>
          </a:bodyPr>
          <a:lstStyle>
            <a:lvl1pPr defTabSz="1300162">
              <a:defRPr sz="6200" b="1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6600" b="1" dirty="0">
                <a:solidFill>
                  <a:srgbClr val="66D5C3"/>
                </a:solidFill>
                <a:uFill>
                  <a:solidFill/>
                </a:uFill>
                <a:latin typeface="Avenir Next" panose="020B0503020202020204" pitchFamily="34" charset="0"/>
              </a:rPr>
              <a:t>HIPOSPADIAS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8CB7D0E-6472-F647-92B4-8A2404D3B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365" y="2016125"/>
            <a:ext cx="10046481" cy="704215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95CC4"/>
      </a:accent1>
      <a:accent2>
        <a:srgbClr val="1B8518"/>
      </a:accent2>
      <a:accent3>
        <a:srgbClr val="FFFFFF"/>
      </a:accent3>
      <a:accent4>
        <a:srgbClr val="000000"/>
      </a:accent4>
      <a:accent5>
        <a:srgbClr val="0000FF"/>
      </a:accent5>
      <a:accent6>
        <a:srgbClr val="FF00FF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Light"/>
        <a:ea typeface="Helvetica Light"/>
        <a:cs typeface="Helvetica Light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95CC4"/>
          </a:solidFill>
          <a:prstDash val="solid"/>
          <a:round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95CC4"/>
      </a:accent1>
      <a:accent2>
        <a:srgbClr val="1B8518"/>
      </a:accent2>
      <a:accent3>
        <a:srgbClr val="FFFFFF"/>
      </a:accent3>
      <a:accent4>
        <a:srgbClr val="000000"/>
      </a:accent4>
      <a:accent5>
        <a:srgbClr val="0000FF"/>
      </a:accent5>
      <a:accent6>
        <a:srgbClr val="FF00FF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Light"/>
        <a:ea typeface="Helvetica Light"/>
        <a:cs typeface="Helvetica Light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95CC4"/>
          </a:solidFill>
          <a:prstDash val="solid"/>
          <a:round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51228</TotalTime>
  <Words>1476</Words>
  <Application>Microsoft Macintosh PowerPoint</Application>
  <PresentationFormat>Personalizado</PresentationFormat>
  <Paragraphs>293</Paragraphs>
  <Slides>111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111</vt:i4>
      </vt:variant>
    </vt:vector>
  </HeadingPairs>
  <TitlesOfParts>
    <vt:vector size="122" baseType="lpstr">
      <vt:lpstr>Arial</vt:lpstr>
      <vt:lpstr>Avenir Book</vt:lpstr>
      <vt:lpstr>Avenir Next</vt:lpstr>
      <vt:lpstr>Britannic Bold</vt:lpstr>
      <vt:lpstr>Calibri</vt:lpstr>
      <vt:lpstr>Century Gothic</vt:lpstr>
      <vt:lpstr>Helvetica</vt:lpstr>
      <vt:lpstr>Helvetica Light</vt:lpstr>
      <vt:lpstr>Marker Felt</vt:lpstr>
      <vt:lpstr>Wingdings</vt:lpstr>
      <vt:lpstr>Default</vt:lpstr>
      <vt:lpstr>SEMIOLOGÍA GENÉTICA</vt:lpstr>
      <vt:lpstr>Presentación de PowerPoint</vt:lpstr>
      <vt:lpstr>Presentación de PowerPoint</vt:lpstr>
      <vt:lpstr>SECUENCIA DE REACCIÓN COMUNICANDO UNA MALA NOTICIA</vt:lpstr>
      <vt:lpstr>SECUENCIA DE REACCIÓN COMUNICANDO UNA MALA NOTICIA</vt:lpstr>
      <vt:lpstr>DISMORFOLOGÍA</vt:lpstr>
      <vt:lpstr>CLASIFICACIÓN ETIOLÓGICA</vt:lpstr>
      <vt:lpstr>MALFORMACIÓN</vt:lpstr>
      <vt:lpstr>Presentación de PowerPoint</vt:lpstr>
      <vt:lpstr>DEFORMACIÓN</vt:lpstr>
      <vt:lpstr>Presentación de PowerPoint</vt:lpstr>
      <vt:lpstr>DISRUPCIÓN</vt:lpstr>
      <vt:lpstr>DISRUPCIÓN</vt:lpstr>
      <vt:lpstr>DISPLASIA</vt:lpstr>
      <vt:lpstr>DISOSTOSIS</vt:lpstr>
      <vt:lpstr>DISOSTOSIS</vt:lpstr>
      <vt:lpstr>CLASIFICACIÓN ETIOLÓGICA</vt:lpstr>
      <vt:lpstr>SÍNDROME</vt:lpstr>
      <vt:lpstr>ASOCIACIÓN</vt:lpstr>
      <vt:lpstr>SECUENCIA</vt:lpstr>
      <vt:lpstr>Presentación de PowerPoint</vt:lpstr>
      <vt:lpstr>SECUENCIA</vt:lpstr>
      <vt:lpstr>ANOMALÍAS CONGÉNITAS MAS FRECUENTES</vt:lpstr>
      <vt:lpstr>DEFECTOS DEL TUBO NEURAL</vt:lpstr>
      <vt:lpstr>Presentación de PowerPoint</vt:lpstr>
      <vt:lpstr>ANENCEFALIA</vt:lpstr>
      <vt:lpstr>Presentación de PowerPoint</vt:lpstr>
      <vt:lpstr>Presentación de PowerPoint</vt:lpstr>
      <vt:lpstr>Presentación de PowerPoint</vt:lpstr>
      <vt:lpstr>CRANIORRAQUISQUISIS</vt:lpstr>
      <vt:lpstr>CRANIORRAQUISQUISIS</vt:lpstr>
      <vt:lpstr>INIENCEFALIA</vt:lpstr>
      <vt:lpstr>CEFALOCELE</vt:lpstr>
      <vt:lpstr>CEFALOCELE</vt:lpstr>
      <vt:lpstr>CEFALOCELE</vt:lpstr>
      <vt:lpstr>CEFALOCELE</vt:lpstr>
      <vt:lpstr>ESPINA BÍFIDA</vt:lpstr>
      <vt:lpstr>ESPINA BÍFIDA</vt:lpstr>
      <vt:lpstr>ESPINA BÍFIDA OCULTA</vt:lpstr>
      <vt:lpstr>ESPINA BÍFIDA OCULTA</vt:lpstr>
      <vt:lpstr>MENINGOCELE</vt:lpstr>
      <vt:lpstr>MENINGOCELE</vt:lpstr>
      <vt:lpstr>MIELOMENIGOCELE</vt:lpstr>
      <vt:lpstr>MIELOMENIGOCELE</vt:lpstr>
      <vt:lpstr>DEFECTOS CRANEOFACIALES</vt:lpstr>
      <vt:lpstr>CICLOPÍA</vt:lpstr>
      <vt:lpstr>CICLOPÍA</vt:lpstr>
      <vt:lpstr>Presentación de PowerPoint</vt:lpstr>
      <vt:lpstr>CEBOCEFALIA</vt:lpstr>
      <vt:lpstr>CEBOCEFALIA</vt:lpstr>
      <vt:lpstr>DEFECTO DE LINEA MEDIA FACIAL/HIPOTELORISMO/ARRINIA</vt:lpstr>
      <vt:lpstr>DISPLASIA FRONTONASAL</vt:lpstr>
      <vt:lpstr>DISPLASIA FRONTONASAL</vt:lpstr>
      <vt:lpstr>CRIPTOFTALMOS</vt:lpstr>
      <vt:lpstr>MICROFTALMIA/ANOFTALMIA</vt:lpstr>
      <vt:lpstr>LEUCOCORIA: CATARATAS CONGÉNITAS</vt:lpstr>
      <vt:lpstr>LEUCOCORIA: RETINOBLASTOMA</vt:lpstr>
      <vt:lpstr>ANIRIDIA</vt:lpstr>
      <vt:lpstr>COLOBOMA DEL IRIS</vt:lpstr>
      <vt:lpstr>HETEROCROMIA DEL IRIS</vt:lpstr>
      <vt:lpstr>MICROTIA</vt:lpstr>
      <vt:lpstr>MICROSOMÍA HEMIFACIAL</vt:lpstr>
      <vt:lpstr>APÉNDICE PREAURICULAR</vt:lpstr>
      <vt:lpstr>MICROSOMÍA HEMIFACIAL</vt:lpstr>
      <vt:lpstr>FOSETA PREAURICULAR</vt:lpstr>
      <vt:lpstr>LABIO FISURADO/PALADAR HENDIDO</vt:lpstr>
      <vt:lpstr>LABIO FISURADO/PALADAR HENDIDO</vt:lpstr>
      <vt:lpstr>LABIO FISURADO/PALADAR HENDIDO</vt:lpstr>
      <vt:lpstr>LABIO FISURADO</vt:lpstr>
      <vt:lpstr>PALADAR HENDIDO</vt:lpstr>
      <vt:lpstr>PALADAR HENDIDO</vt:lpstr>
      <vt:lpstr>LABIO Y PALADAR HENDIDO</vt:lpstr>
      <vt:lpstr>CARDIOPATÍAS CONGÉNITAS</vt:lpstr>
      <vt:lpstr>CARDIOPATÍAS CONGÉNITAS</vt:lpstr>
      <vt:lpstr>CARDIOPATÍAS CONGÉNITAS</vt:lpstr>
      <vt:lpstr>DEFECTOS DE PARED TORACO- ABDOMINAL</vt:lpstr>
      <vt:lpstr>GASTROSQUISIS</vt:lpstr>
      <vt:lpstr>GASTROSQUISIS</vt:lpstr>
      <vt:lpstr>GASTROSQUISIS</vt:lpstr>
      <vt:lpstr>GASTROSQUISIS</vt:lpstr>
      <vt:lpstr>ONFALOCELE</vt:lpstr>
      <vt:lpstr>ONFALOCELE</vt:lpstr>
      <vt:lpstr>ONFALOCELE</vt:lpstr>
      <vt:lpstr>PENTALOGÍA DE CANTRELL</vt:lpstr>
      <vt:lpstr>EXTROFIA DE VEJIGA/EXTROFIA CLOACAL  </vt:lpstr>
      <vt:lpstr>MALFORMACIONES GASTROINTESTINALES</vt:lpstr>
      <vt:lpstr>ATRESIA ESOFÁGICA</vt:lpstr>
      <vt:lpstr>ATRESIA ESOFÁGICA</vt:lpstr>
      <vt:lpstr>CLASIFICACIÓN DE LAS ATRESIAS</vt:lpstr>
      <vt:lpstr>ANO IMPERFORADO</vt:lpstr>
      <vt:lpstr>ANO IMPERFORADO</vt:lpstr>
      <vt:lpstr>ANO IMPERFORADO</vt:lpstr>
      <vt:lpstr>MALFORMACIONES GENITOURINARIAS</vt:lpstr>
      <vt:lpstr>MALFORMACIONES RENALES</vt:lpstr>
      <vt:lpstr>MALFORMACIONES RENALES</vt:lpstr>
      <vt:lpstr>AGENESIA RENAL BILATERAL SECUENCIA DE POTTER</vt:lpstr>
      <vt:lpstr>RIÑÓN PÉLVICO – RIÑON EN HERRADURA </vt:lpstr>
      <vt:lpstr>GENITALES AMBIGÜOS</vt:lpstr>
      <vt:lpstr>HIPOSPADIAS</vt:lpstr>
      <vt:lpstr>HIPOSPADIAS</vt:lpstr>
      <vt:lpstr>MALFORMACIONES DE LAS EXTREMIDADES</vt:lpstr>
      <vt:lpstr>SINDACTILIA</vt:lpstr>
      <vt:lpstr>ECTRODACTILIA</vt:lpstr>
      <vt:lpstr>POLIDACTILIA</vt:lpstr>
      <vt:lpstr>SIRENOMELIA</vt:lpstr>
      <vt:lpstr>SIRENOMELIA</vt:lpstr>
      <vt:lpstr>MALFORMACIONES LA PIEL</vt:lpstr>
      <vt:lpstr>POLITELIA</vt:lpstr>
      <vt:lpstr>NEVUS</vt:lpstr>
      <vt:lpstr>HEMANGIOMA</vt:lpstr>
      <vt:lpstr>HEMANGIOMA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SEMIOLOGÍA GENÉTICA</dc:title>
  <cp:lastModifiedBy>Microsoft Office User</cp:lastModifiedBy>
  <cp:revision>73</cp:revision>
  <dcterms:modified xsi:type="dcterms:W3CDTF">2022-05-05T20:16:57Z</dcterms:modified>
</cp:coreProperties>
</file>