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5"/>
  </p:notesMasterIdLst>
  <p:sldIdLst>
    <p:sldId id="283" r:id="rId2"/>
    <p:sldId id="275" r:id="rId3"/>
    <p:sldId id="256" r:id="rId4"/>
    <p:sldId id="293" r:id="rId5"/>
    <p:sldId id="284" r:id="rId6"/>
    <p:sldId id="273" r:id="rId7"/>
    <p:sldId id="285" r:id="rId8"/>
    <p:sldId id="286" r:id="rId9"/>
    <p:sldId id="272" r:id="rId10"/>
    <p:sldId id="270" r:id="rId11"/>
    <p:sldId id="287" r:id="rId12"/>
    <p:sldId id="271" r:id="rId13"/>
    <p:sldId id="288" r:id="rId14"/>
    <p:sldId id="292" r:id="rId15"/>
    <p:sldId id="262" r:id="rId16"/>
    <p:sldId id="258" r:id="rId17"/>
    <p:sldId id="269" r:id="rId18"/>
    <p:sldId id="265" r:id="rId19"/>
    <p:sldId id="264" r:id="rId20"/>
    <p:sldId id="263" r:id="rId21"/>
    <p:sldId id="281" r:id="rId22"/>
    <p:sldId id="282" r:id="rId23"/>
    <p:sldId id="259" r:id="rId24"/>
    <p:sldId id="257" r:id="rId25"/>
    <p:sldId id="294" r:id="rId26"/>
    <p:sldId id="295" r:id="rId27"/>
    <p:sldId id="279" r:id="rId28"/>
    <p:sldId id="296" r:id="rId29"/>
    <p:sldId id="297" r:id="rId30"/>
    <p:sldId id="298" r:id="rId31"/>
    <p:sldId id="266" r:id="rId32"/>
    <p:sldId id="277" r:id="rId33"/>
    <p:sldId id="27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 varScale="1">
        <p:scale>
          <a:sx n="70" d="100"/>
          <a:sy n="70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39DE5-E082-4DFA-AD57-7CBF6A2C069D}" type="datetimeFigureOut">
              <a:rPr lang="es-CR" smtClean="0"/>
              <a:pPr/>
              <a:t>7/9/2022</a:t>
            </a:fld>
            <a:endParaRPr 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90CD3-4D05-4D3D-96C6-3DAC529218DB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57946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B6FA-4D4C-4619-9F0E-4DF5D32A738C}" type="datetimeFigureOut">
              <a:rPr lang="es-AR" smtClean="0"/>
              <a:pPr/>
              <a:t>7/9/2022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394D-9574-4545-B628-9AF28162F67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9318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B6FA-4D4C-4619-9F0E-4DF5D32A738C}" type="datetimeFigureOut">
              <a:rPr lang="es-AR" smtClean="0"/>
              <a:pPr/>
              <a:t>7/9/2022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394D-9574-4545-B628-9AF28162F67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33313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B6FA-4D4C-4619-9F0E-4DF5D32A738C}" type="datetimeFigureOut">
              <a:rPr lang="es-AR" smtClean="0"/>
              <a:pPr/>
              <a:t>7/9/2022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394D-9574-4545-B628-9AF28162F673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803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B6FA-4D4C-4619-9F0E-4DF5D32A738C}" type="datetimeFigureOut">
              <a:rPr lang="es-AR" smtClean="0"/>
              <a:pPr/>
              <a:t>7/9/2022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394D-9574-4545-B628-9AF28162F67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30743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B6FA-4D4C-4619-9F0E-4DF5D32A738C}" type="datetimeFigureOut">
              <a:rPr lang="es-AR" smtClean="0"/>
              <a:pPr/>
              <a:t>7/9/2022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394D-9574-4545-B628-9AF28162F673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9928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B6FA-4D4C-4619-9F0E-4DF5D32A738C}" type="datetimeFigureOut">
              <a:rPr lang="es-AR" smtClean="0"/>
              <a:pPr/>
              <a:t>7/9/2022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394D-9574-4545-B628-9AF28162F67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39915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B6FA-4D4C-4619-9F0E-4DF5D32A738C}" type="datetimeFigureOut">
              <a:rPr lang="es-AR" smtClean="0"/>
              <a:pPr/>
              <a:t>7/9/2022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394D-9574-4545-B628-9AF28162F67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44078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B6FA-4D4C-4619-9F0E-4DF5D32A738C}" type="datetimeFigureOut">
              <a:rPr lang="es-AR" smtClean="0"/>
              <a:pPr/>
              <a:t>7/9/2022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394D-9574-4545-B628-9AF28162F67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63391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ab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3EFF0F0-CFB5-44D2-A012-ED47DCD7F8D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6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B6FA-4D4C-4619-9F0E-4DF5D32A738C}" type="datetimeFigureOut">
              <a:rPr lang="es-AR" smtClean="0"/>
              <a:pPr/>
              <a:t>7/9/2022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394D-9574-4545-B628-9AF28162F67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9185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B6FA-4D4C-4619-9F0E-4DF5D32A738C}" type="datetimeFigureOut">
              <a:rPr lang="es-AR" smtClean="0"/>
              <a:pPr/>
              <a:t>7/9/2022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394D-9574-4545-B628-9AF28162F67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34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B6FA-4D4C-4619-9F0E-4DF5D32A738C}" type="datetimeFigureOut">
              <a:rPr lang="es-AR" smtClean="0"/>
              <a:pPr/>
              <a:t>7/9/2022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394D-9574-4545-B628-9AF28162F67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04559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B6FA-4D4C-4619-9F0E-4DF5D32A738C}" type="datetimeFigureOut">
              <a:rPr lang="es-AR" smtClean="0"/>
              <a:pPr/>
              <a:t>7/9/2022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394D-9574-4545-B628-9AF28162F67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7373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B6FA-4D4C-4619-9F0E-4DF5D32A738C}" type="datetimeFigureOut">
              <a:rPr lang="es-AR" smtClean="0"/>
              <a:pPr/>
              <a:t>7/9/2022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394D-9574-4545-B628-9AF28162F67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6053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B6FA-4D4C-4619-9F0E-4DF5D32A738C}" type="datetimeFigureOut">
              <a:rPr lang="es-AR" smtClean="0"/>
              <a:pPr/>
              <a:t>7/9/2022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394D-9574-4545-B628-9AF28162F67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70710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B6FA-4D4C-4619-9F0E-4DF5D32A738C}" type="datetimeFigureOut">
              <a:rPr lang="es-AR" smtClean="0"/>
              <a:pPr/>
              <a:t>7/9/2022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394D-9574-4545-B628-9AF28162F67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0786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B6FA-4D4C-4619-9F0E-4DF5D32A738C}" type="datetimeFigureOut">
              <a:rPr lang="es-AR" smtClean="0"/>
              <a:pPr/>
              <a:t>7/9/2022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394D-9574-4545-B628-9AF28162F67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9558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FB6FA-4D4C-4619-9F0E-4DF5D32A738C}" type="datetimeFigureOut">
              <a:rPr lang="es-AR" smtClean="0"/>
              <a:pPr/>
              <a:t>7/9/2022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9F4394D-9574-4545-B628-9AF28162F67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8726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0/04/Weathering_9039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Weathering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Weathering is simply the chemical and/or physical breakdown of a rock material--weathering involves specific processes acting on rock materials at or near the surface of the Earth </a:t>
            </a:r>
          </a:p>
          <a:p>
            <a:endParaRPr lang="en-US"/>
          </a:p>
        </p:txBody>
      </p:sp>
      <p:pic>
        <p:nvPicPr>
          <p:cNvPr id="13317" name="Picture 5" descr="bry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14800"/>
            <a:ext cx="4429125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993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3 Marcador de contenido" descr="calcre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9991" y="2160588"/>
            <a:ext cx="5447630" cy="38814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EB3F8D-68E2-4598-8CD4-57797BA55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9459794-0796-4744-9973-CBDF27485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25388"/>
            <a:ext cx="7837721" cy="5807223"/>
          </a:xfrm>
        </p:spPr>
      </p:pic>
    </p:spTree>
    <p:extLst>
      <p:ext uri="{BB962C8B-B14F-4D97-AF65-F5344CB8AC3E}">
        <p14:creationId xmlns:p14="http://schemas.microsoft.com/office/powerpoint/2010/main" val="1522202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ater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2712" y="885825"/>
            <a:ext cx="3838575" cy="50863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2AAB7FC-6070-40CF-A576-A1F0F2662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1637"/>
            <a:ext cx="7632848" cy="62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73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EB1977-0887-4D4A-B973-6DCFA0D68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D9D70778-199F-4CC5-9D79-AB8399296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7" y="2160588"/>
            <a:ext cx="5866339" cy="3881437"/>
          </a:xfrm>
        </p:spPr>
      </p:pic>
    </p:spTree>
    <p:extLst>
      <p:ext uri="{BB962C8B-B14F-4D97-AF65-F5344CB8AC3E}">
        <p14:creationId xmlns:p14="http://schemas.microsoft.com/office/powerpoint/2010/main" val="4240991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Frost Wedging</a:t>
            </a:r>
          </a:p>
        </p:txBody>
      </p:sp>
      <p:pic>
        <p:nvPicPr>
          <p:cNvPr id="5123" name="Picture 5" descr="Columns6PA1224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19200"/>
            <a:ext cx="4067175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9" descr="image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057400"/>
            <a:ext cx="34290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ejemplometfcacambiotemp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4407" y="1500174"/>
            <a:ext cx="6446518" cy="421085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3 Marcador de contenido" descr="metfisicaraic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714356"/>
            <a:ext cx="3857652" cy="518211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Chemical Weathering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process that breaks down rock through chemical changes.</a:t>
            </a:r>
          </a:p>
          <a:p>
            <a:pPr eaLnBrk="1" hangingPunct="1"/>
            <a:r>
              <a:rPr lang="en-US" dirty="0"/>
              <a:t>The agents of chemical weathering</a:t>
            </a:r>
          </a:p>
          <a:p>
            <a:pPr lvl="1" eaLnBrk="1" hangingPunct="1"/>
            <a:r>
              <a:rPr lang="en-US" dirty="0"/>
              <a:t>Water</a:t>
            </a:r>
          </a:p>
          <a:p>
            <a:pPr lvl="1" eaLnBrk="1" hangingPunct="1"/>
            <a:r>
              <a:rPr lang="en-US" dirty="0"/>
              <a:t>Oxygen</a:t>
            </a:r>
          </a:p>
          <a:p>
            <a:pPr lvl="1" eaLnBrk="1" hangingPunct="1"/>
            <a:r>
              <a:rPr lang="en-US" dirty="0"/>
              <a:t>Carbon dioxide</a:t>
            </a:r>
          </a:p>
          <a:p>
            <a:pPr lvl="1" eaLnBrk="1" hangingPunct="1"/>
            <a:r>
              <a:rPr lang="en-US" dirty="0"/>
              <a:t>Living organisms</a:t>
            </a:r>
          </a:p>
          <a:p>
            <a:pPr lvl="1" eaLnBrk="1" hangingPunct="1"/>
            <a:r>
              <a:rPr lang="en-US" dirty="0"/>
              <a:t>Acid rain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Carbon Dioxide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CO</a:t>
            </a:r>
            <a:r>
              <a:rPr lang="en-US" baseline="-25000"/>
              <a:t>2</a:t>
            </a:r>
            <a:r>
              <a:rPr lang="en-US"/>
              <a:t> dissolves in rain water and creates carbonic acid</a:t>
            </a:r>
          </a:p>
          <a:p>
            <a:pPr eaLnBrk="1" hangingPunct="1"/>
            <a:r>
              <a:rPr lang="en-US"/>
              <a:t>Carbonic acid easily weathers limestone and marble</a:t>
            </a:r>
          </a:p>
        </p:txBody>
      </p:sp>
      <p:pic>
        <p:nvPicPr>
          <p:cNvPr id="14340" name="Picture 5" descr="geo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449638"/>
            <a:ext cx="4495800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3 Marcador de contenido" descr="perfilsuelosell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922" y="1571612"/>
            <a:ext cx="6917827" cy="4500594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/>
              <a:t>Oxygen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43434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Iron combines with oxygen in the presence of water in a processes called oxidation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The product of oxidation is rust</a:t>
            </a:r>
          </a:p>
        </p:txBody>
      </p:sp>
      <p:pic>
        <p:nvPicPr>
          <p:cNvPr id="13316" name="Picture 5" descr="Pr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19200"/>
            <a:ext cx="37623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800px-Weathering_903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267200"/>
            <a:ext cx="35052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/>
              <a:t>Weathering  </a:t>
            </a:r>
            <a:r>
              <a:rPr lang="en-US" sz="3200" b="0"/>
              <a:t>&gt; </a:t>
            </a:r>
            <a:r>
              <a:rPr lang="en-US" sz="3200"/>
              <a:t>Chemical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57200"/>
            <a:ext cx="8763000" cy="6248400"/>
          </a:xfrm>
        </p:spPr>
        <p:txBody>
          <a:bodyPr>
            <a:normAutofit lnSpcReduction="10000"/>
          </a:bodyPr>
          <a:lstStyle/>
          <a:p>
            <a:pPr marL="109538" indent="-109538">
              <a:lnSpc>
                <a:spcPct val="110000"/>
              </a:lnSpc>
              <a:spcBef>
                <a:spcPct val="5000"/>
              </a:spcBef>
            </a:pPr>
            <a:r>
              <a:rPr lang="en-US" sz="1600" dirty="0"/>
              <a:t>Chemical Weathering </a:t>
            </a:r>
            <a:r>
              <a:rPr lang="en-US" sz="1600" b="0" dirty="0"/>
              <a:t>is corrosion of rocks.</a:t>
            </a:r>
            <a:endParaRPr lang="en-US" sz="1600" dirty="0"/>
          </a:p>
          <a:p>
            <a:pPr marL="109538" indent="-109538">
              <a:lnSpc>
                <a:spcPct val="110000"/>
              </a:lnSpc>
              <a:spcBef>
                <a:spcPct val="5000"/>
              </a:spcBef>
              <a:buFontTx/>
              <a:buNone/>
            </a:pPr>
            <a:r>
              <a:rPr lang="en-US" sz="1600" b="0" dirty="0"/>
              <a:t>The near surface environment differs from deeper environments in the abundance of water and oxygen and the presence of CO</a:t>
            </a:r>
            <a:r>
              <a:rPr lang="en-US" sz="1600" b="0" baseline="-25000" dirty="0"/>
              <a:t>2</a:t>
            </a:r>
            <a:r>
              <a:rPr lang="en-US" sz="1600" b="0" dirty="0"/>
              <a:t>, which forms a weak acid when mixed with water.  Most chemical weathering is due to oxidation, dissolution, or hydrolysis.  </a:t>
            </a:r>
          </a:p>
          <a:p>
            <a:pPr marL="341313" lvl="1" indent="-109538">
              <a:lnSpc>
                <a:spcPct val="110000"/>
              </a:lnSpc>
              <a:spcBef>
                <a:spcPct val="5000"/>
              </a:spcBef>
            </a:pPr>
            <a:r>
              <a:rPr lang="en-US" sz="1600" dirty="0"/>
              <a:t>Oxidation – </a:t>
            </a:r>
            <a:r>
              <a:rPr lang="en-US" sz="1600" b="0" dirty="0"/>
              <a:t>Redox, Electron exchange</a:t>
            </a:r>
            <a:r>
              <a:rPr lang="en-US" sz="1600" dirty="0"/>
              <a:t> 	</a:t>
            </a:r>
            <a:r>
              <a:rPr lang="en-US" sz="1600" b="0" dirty="0"/>
              <a:t>Often is the addition of oxygen</a:t>
            </a:r>
            <a:endParaRPr lang="en-US" sz="1600" dirty="0"/>
          </a:p>
          <a:p>
            <a:pPr marL="573088" lvl="2" indent="-109538">
              <a:lnSpc>
                <a:spcPct val="110000"/>
              </a:lnSpc>
              <a:spcBef>
                <a:spcPct val="5000"/>
              </a:spcBef>
            </a:pPr>
            <a:r>
              <a:rPr lang="en-US" sz="1600" b="0" dirty="0"/>
              <a:t>4Fe</a:t>
            </a:r>
            <a:r>
              <a:rPr lang="en-US" sz="1600" b="0" baseline="30000" dirty="0"/>
              <a:t>+2                  </a:t>
            </a:r>
            <a:r>
              <a:rPr lang="en-US" sz="1600" b="0" dirty="0"/>
              <a:t>+</a:t>
            </a:r>
            <a:r>
              <a:rPr lang="en-US" sz="1600" b="0" baseline="30000" dirty="0"/>
              <a:t>           </a:t>
            </a:r>
            <a:r>
              <a:rPr lang="en-US" sz="1600" b="0" dirty="0"/>
              <a:t>O</a:t>
            </a:r>
            <a:r>
              <a:rPr lang="en-US" sz="1600" b="0" baseline="-25000" dirty="0"/>
              <a:t>2</a:t>
            </a:r>
            <a:r>
              <a:rPr lang="en-US" sz="1600" b="0" dirty="0"/>
              <a:t>    </a:t>
            </a:r>
            <a:r>
              <a:rPr lang="en-US" sz="1600" b="0" dirty="0">
                <a:cs typeface="Times New Roman" panose="02020603050405020304" pitchFamily="18" charset="0"/>
              </a:rPr>
              <a:t>→</a:t>
            </a:r>
            <a:r>
              <a:rPr lang="en-US" sz="1600" b="0" dirty="0"/>
              <a:t>              4Fe</a:t>
            </a:r>
            <a:r>
              <a:rPr lang="en-US" sz="1600" b="0" baseline="30000" dirty="0"/>
              <a:t>+3</a:t>
            </a:r>
            <a:r>
              <a:rPr lang="en-US" sz="1600" b="0" dirty="0"/>
              <a:t>+2O</a:t>
            </a:r>
            <a:r>
              <a:rPr lang="en-US" sz="1600" b="0" baseline="30000" dirty="0"/>
              <a:t>-2</a:t>
            </a:r>
            <a:r>
              <a:rPr lang="en-US" sz="1600" b="0" dirty="0"/>
              <a:t>   (Iron is oxidized, Oxygen is reduced)  </a:t>
            </a:r>
          </a:p>
          <a:p>
            <a:pPr marL="573088" lvl="2" indent="-109538">
              <a:lnSpc>
                <a:spcPct val="110000"/>
              </a:lnSpc>
              <a:spcBef>
                <a:spcPct val="5000"/>
              </a:spcBef>
            </a:pPr>
            <a:r>
              <a:rPr lang="en-US" sz="1600" b="0" dirty="0"/>
              <a:t>4FeSiO</a:t>
            </a:r>
            <a:r>
              <a:rPr lang="en-US" sz="1600" b="0" baseline="-25000" dirty="0"/>
              <a:t>3          </a:t>
            </a:r>
            <a:r>
              <a:rPr lang="en-US" sz="1600" b="0" dirty="0"/>
              <a:t>+        O</a:t>
            </a:r>
            <a:r>
              <a:rPr lang="en-US" sz="1600" b="0" baseline="-25000" dirty="0"/>
              <a:t>2</a:t>
            </a:r>
            <a:r>
              <a:rPr lang="en-US" sz="1600" b="0" dirty="0"/>
              <a:t>    </a:t>
            </a:r>
            <a:r>
              <a:rPr lang="en-US" sz="1600" b="0" dirty="0">
                <a:cs typeface="Times New Roman" panose="02020603050405020304" pitchFamily="18" charset="0"/>
              </a:rPr>
              <a:t>→</a:t>
            </a:r>
            <a:r>
              <a:rPr lang="en-US" sz="1600" b="0" dirty="0"/>
              <a:t>   4SiO</a:t>
            </a:r>
            <a:r>
              <a:rPr lang="en-US" sz="1600" b="0" baseline="-25000" dirty="0"/>
              <a:t>2</a:t>
            </a:r>
            <a:r>
              <a:rPr lang="en-US" sz="1600" b="0" dirty="0"/>
              <a:t> + 2Fe</a:t>
            </a:r>
            <a:r>
              <a:rPr lang="en-US" sz="1600" b="0" baseline="-25000" dirty="0"/>
              <a:t>2</a:t>
            </a:r>
            <a:r>
              <a:rPr lang="en-US" sz="1600" b="0" dirty="0"/>
              <a:t>O</a:t>
            </a:r>
            <a:r>
              <a:rPr lang="en-US" sz="1600" b="0" baseline="-25000" dirty="0"/>
              <a:t>3  </a:t>
            </a:r>
            <a:endParaRPr lang="en-US" sz="1600" b="0" dirty="0"/>
          </a:p>
          <a:p>
            <a:pPr marL="573088" lvl="2" indent="-109538">
              <a:lnSpc>
                <a:spcPct val="110000"/>
              </a:lnSpc>
              <a:spcBef>
                <a:spcPct val="5000"/>
              </a:spcBef>
            </a:pPr>
            <a:r>
              <a:rPr lang="en-US" sz="1600" b="0" dirty="0"/>
              <a:t>Fe-pyroxene +  oxygen </a:t>
            </a:r>
            <a:r>
              <a:rPr lang="en-US" sz="1600" b="0" dirty="0">
                <a:cs typeface="Times New Roman" panose="02020603050405020304" pitchFamily="18" charset="0"/>
              </a:rPr>
              <a:t>→</a:t>
            </a:r>
            <a:r>
              <a:rPr lang="en-US" sz="1600" b="0" dirty="0"/>
              <a:t>   silica   + hematite (rust )  </a:t>
            </a:r>
            <a:endParaRPr lang="en-US" sz="1600" b="0" dirty="0">
              <a:cs typeface="Times New Roman" panose="02020603050405020304" pitchFamily="18" charset="0"/>
            </a:endParaRPr>
          </a:p>
          <a:p>
            <a:pPr marL="341313" lvl="1" indent="-109538">
              <a:lnSpc>
                <a:spcPct val="110000"/>
              </a:lnSpc>
              <a:spcBef>
                <a:spcPct val="5000"/>
              </a:spcBef>
            </a:pPr>
            <a:r>
              <a:rPr lang="en-US" sz="1600" dirty="0"/>
              <a:t>Dissolution:  </a:t>
            </a:r>
            <a:r>
              <a:rPr lang="en-US" sz="1600" b="0" dirty="0"/>
              <a:t>Ions go into solution from a solid</a:t>
            </a:r>
            <a:endParaRPr lang="en-US" sz="1600" dirty="0"/>
          </a:p>
          <a:p>
            <a:pPr marL="573088" lvl="2" indent="-109538">
              <a:lnSpc>
                <a:spcPct val="110000"/>
              </a:lnSpc>
              <a:spcBef>
                <a:spcPct val="5000"/>
              </a:spcBef>
            </a:pPr>
            <a:r>
              <a:rPr lang="en-US" sz="1600" b="0" dirty="0"/>
              <a:t>CaCO</a:t>
            </a:r>
            <a:r>
              <a:rPr lang="en-US" sz="1600" b="0" baseline="-25000" dirty="0"/>
              <a:t>3</a:t>
            </a:r>
            <a:r>
              <a:rPr lang="en-US" sz="1600" b="0" dirty="0"/>
              <a:t> + H</a:t>
            </a:r>
            <a:r>
              <a:rPr lang="en-US" sz="1600" b="0" baseline="-25000" dirty="0"/>
              <a:t>2</a:t>
            </a:r>
            <a:r>
              <a:rPr lang="en-US" sz="1600" b="0" dirty="0"/>
              <a:t>O  </a:t>
            </a:r>
            <a:r>
              <a:rPr lang="en-US" sz="1600" b="0" dirty="0">
                <a:cs typeface="Times New Roman" panose="02020603050405020304" pitchFamily="18" charset="0"/>
              </a:rPr>
              <a:t>→</a:t>
            </a:r>
            <a:r>
              <a:rPr lang="en-US" sz="1600" b="0" dirty="0"/>
              <a:t>  Ca</a:t>
            </a:r>
            <a:r>
              <a:rPr lang="en-US" sz="1600" b="0" baseline="30000" dirty="0"/>
              <a:t>+2</a:t>
            </a:r>
            <a:r>
              <a:rPr lang="en-US" sz="1600" b="0" dirty="0"/>
              <a:t>(</a:t>
            </a:r>
            <a:r>
              <a:rPr lang="en-US" sz="1600" b="0" i="1" dirty="0" err="1"/>
              <a:t>aq</a:t>
            </a:r>
            <a:r>
              <a:rPr lang="en-US" sz="1600" b="0" dirty="0"/>
              <a:t>) + HCO</a:t>
            </a:r>
            <a:r>
              <a:rPr lang="en-US" sz="1600" b="0" baseline="-25000" dirty="0"/>
              <a:t>3</a:t>
            </a:r>
            <a:r>
              <a:rPr lang="en-US" sz="1600" b="0" baseline="30000" dirty="0"/>
              <a:t>-1</a:t>
            </a:r>
            <a:r>
              <a:rPr lang="en-US" sz="1600" b="0" dirty="0"/>
              <a:t>(</a:t>
            </a:r>
            <a:r>
              <a:rPr lang="en-US" sz="1600" b="0" i="1" dirty="0" err="1"/>
              <a:t>aq</a:t>
            </a:r>
            <a:r>
              <a:rPr lang="en-US" sz="1600" b="0" dirty="0"/>
              <a:t>)        + (OH)</a:t>
            </a:r>
            <a:r>
              <a:rPr lang="en-US" sz="1600" b="0" baseline="30000" dirty="0"/>
              <a:t>-1</a:t>
            </a:r>
            <a:r>
              <a:rPr lang="en-US" sz="1600" b="0" dirty="0"/>
              <a:t>(</a:t>
            </a:r>
            <a:r>
              <a:rPr lang="en-US" sz="1600" b="0" i="1" dirty="0" err="1"/>
              <a:t>aq</a:t>
            </a:r>
            <a:r>
              <a:rPr lang="en-US" sz="1600" b="0" dirty="0"/>
              <a:t>)  </a:t>
            </a:r>
          </a:p>
          <a:p>
            <a:pPr marL="573088" lvl="2" indent="-109538">
              <a:lnSpc>
                <a:spcPct val="110000"/>
              </a:lnSpc>
              <a:spcBef>
                <a:spcPct val="5000"/>
              </a:spcBef>
            </a:pPr>
            <a:r>
              <a:rPr lang="en-US" sz="1600" b="0" dirty="0"/>
              <a:t>Calcite +water  </a:t>
            </a:r>
            <a:r>
              <a:rPr lang="en-US" sz="1600" b="0" dirty="0">
                <a:cs typeface="Times New Roman" panose="02020603050405020304" pitchFamily="18" charset="0"/>
              </a:rPr>
              <a:t>→</a:t>
            </a:r>
            <a:r>
              <a:rPr lang="en-US" sz="1600" b="0" dirty="0"/>
              <a:t>  Ca</a:t>
            </a:r>
            <a:r>
              <a:rPr lang="en-US" sz="1600" b="0" baseline="30000" dirty="0"/>
              <a:t>+2</a:t>
            </a:r>
            <a:r>
              <a:rPr lang="en-US" sz="1600" b="0" dirty="0"/>
              <a:t>ion  + bicarbonate ion  +hydroxyl ion  </a:t>
            </a:r>
          </a:p>
          <a:p>
            <a:pPr marL="573088" lvl="2" indent="-109538">
              <a:lnSpc>
                <a:spcPct val="110000"/>
              </a:lnSpc>
              <a:spcBef>
                <a:spcPct val="5000"/>
              </a:spcBef>
              <a:buFontTx/>
              <a:buNone/>
            </a:pPr>
            <a:r>
              <a:rPr lang="en-US" sz="1600" b="0" dirty="0"/>
              <a:t>N.B. Dissolving the calcite has “released” a hydroxyl, making the water more-basic/less-acidic.</a:t>
            </a:r>
          </a:p>
          <a:p>
            <a:pPr marL="341313" lvl="1" indent="-109538">
              <a:lnSpc>
                <a:spcPct val="110000"/>
              </a:lnSpc>
              <a:spcBef>
                <a:spcPct val="5000"/>
              </a:spcBef>
            </a:pPr>
            <a:r>
              <a:rPr lang="en-US" sz="1600" dirty="0"/>
              <a:t>**Precipitation:  </a:t>
            </a:r>
            <a:r>
              <a:rPr lang="en-US" sz="1600" b="0" dirty="0"/>
              <a:t>Opposite of dissolution,  ions taken from a solution to form a solid.  This in not a weathering but a depositional process.  </a:t>
            </a:r>
          </a:p>
          <a:p>
            <a:pPr marL="573088" lvl="2" indent="-109538">
              <a:lnSpc>
                <a:spcPct val="110000"/>
              </a:lnSpc>
              <a:spcBef>
                <a:spcPct val="5000"/>
              </a:spcBef>
            </a:pPr>
            <a:r>
              <a:rPr lang="en-US" sz="1600" b="0" dirty="0"/>
              <a:t>CaCO3 + H</a:t>
            </a:r>
            <a:r>
              <a:rPr lang="en-US" sz="1600" b="0" baseline="-25000" dirty="0"/>
              <a:t>2</a:t>
            </a:r>
            <a:r>
              <a:rPr lang="en-US" sz="1600" b="0" dirty="0"/>
              <a:t>O </a:t>
            </a:r>
            <a:r>
              <a:rPr lang="en-US" sz="1600" b="0" dirty="0">
                <a:cs typeface="Times New Roman" panose="02020603050405020304" pitchFamily="18" charset="0"/>
              </a:rPr>
              <a:t>←</a:t>
            </a:r>
            <a:r>
              <a:rPr lang="en-US" sz="1600" b="0" dirty="0"/>
              <a:t> Ca</a:t>
            </a:r>
            <a:r>
              <a:rPr lang="en-US" sz="1600" b="0" baseline="30000" dirty="0"/>
              <a:t>+2</a:t>
            </a:r>
            <a:r>
              <a:rPr lang="en-US" sz="1600" b="0" dirty="0"/>
              <a:t>(</a:t>
            </a:r>
            <a:r>
              <a:rPr lang="en-US" sz="1600" b="0" i="1" dirty="0" err="1"/>
              <a:t>aq</a:t>
            </a:r>
            <a:r>
              <a:rPr lang="en-US" sz="1600" b="0" dirty="0"/>
              <a:t>) + HCO3</a:t>
            </a:r>
            <a:r>
              <a:rPr lang="en-US" sz="1600" b="0" baseline="30000" dirty="0"/>
              <a:t>-1</a:t>
            </a:r>
            <a:r>
              <a:rPr lang="en-US" sz="1600" b="0" dirty="0"/>
              <a:t>(</a:t>
            </a:r>
            <a:r>
              <a:rPr lang="en-US" sz="1600" b="0" i="1" dirty="0" err="1"/>
              <a:t>aq</a:t>
            </a:r>
            <a:r>
              <a:rPr lang="en-US" sz="1600" b="0" dirty="0"/>
              <a:t>) +(OH)</a:t>
            </a:r>
            <a:r>
              <a:rPr lang="en-US" sz="1600" b="0" baseline="30000" dirty="0"/>
              <a:t>-1</a:t>
            </a:r>
            <a:r>
              <a:rPr lang="en-US" sz="1600" b="0" dirty="0"/>
              <a:t>(</a:t>
            </a:r>
            <a:r>
              <a:rPr lang="en-US" sz="1600" b="0" i="1" dirty="0" err="1"/>
              <a:t>aq</a:t>
            </a:r>
            <a:r>
              <a:rPr lang="en-US" sz="1600" b="0" dirty="0"/>
              <a:t>)</a:t>
            </a:r>
          </a:p>
          <a:p>
            <a:pPr marL="573088" lvl="2" indent="-109538">
              <a:lnSpc>
                <a:spcPct val="110000"/>
              </a:lnSpc>
              <a:spcBef>
                <a:spcPct val="5000"/>
              </a:spcBef>
              <a:buFontTx/>
              <a:buNone/>
            </a:pPr>
            <a:endParaRPr lang="en-US" sz="1600" b="0" dirty="0"/>
          </a:p>
          <a:p>
            <a:pPr marL="341313" lvl="1" indent="-109538">
              <a:lnSpc>
                <a:spcPct val="110000"/>
              </a:lnSpc>
              <a:spcBef>
                <a:spcPct val="5000"/>
              </a:spcBef>
            </a:pPr>
            <a:r>
              <a:rPr lang="en-US" sz="1600" dirty="0"/>
              <a:t>Hydrolysis  </a:t>
            </a:r>
            <a:r>
              <a:rPr lang="en-US" sz="1600" b="0" dirty="0"/>
              <a:t>replacement of a </a:t>
            </a:r>
            <a:r>
              <a:rPr lang="en-US" sz="1600" b="0" dirty="0" err="1"/>
              <a:t>cation</a:t>
            </a:r>
            <a:r>
              <a:rPr lang="en-US" sz="1600" b="0" dirty="0"/>
              <a:t> (metal ion) with a hydrogen ion.</a:t>
            </a:r>
          </a:p>
          <a:p>
            <a:pPr marL="573088" lvl="2" indent="-109538">
              <a:lnSpc>
                <a:spcPct val="110000"/>
              </a:lnSpc>
              <a:spcBef>
                <a:spcPct val="5000"/>
              </a:spcBef>
              <a:buFontTx/>
              <a:buNone/>
            </a:pPr>
            <a:r>
              <a:rPr lang="en-US" sz="1600" b="0" dirty="0"/>
              <a:t>Hydrogen ions are very small.  They can replace the normal </a:t>
            </a:r>
            <a:r>
              <a:rPr lang="en-US" sz="1600" b="0" dirty="0" err="1"/>
              <a:t>cations</a:t>
            </a:r>
            <a:r>
              <a:rPr lang="en-US" sz="1600" b="0" dirty="0"/>
              <a:t> in mineral structures at the surface, which de-stabilizes the crystal lattice and enhances further reaction.</a:t>
            </a:r>
          </a:p>
          <a:p>
            <a:pPr marL="573088" lvl="2" indent="-109538">
              <a:lnSpc>
                <a:spcPct val="110000"/>
              </a:lnSpc>
              <a:spcBef>
                <a:spcPct val="5000"/>
              </a:spcBef>
            </a:pPr>
            <a:r>
              <a:rPr lang="en-US" sz="1600" b="0" dirty="0"/>
              <a:t>2KAlSi</a:t>
            </a:r>
            <a:r>
              <a:rPr lang="en-US" sz="1600" b="0" baseline="-25000" dirty="0"/>
              <a:t>3</a:t>
            </a:r>
            <a:r>
              <a:rPr lang="en-US" sz="1600" b="0" dirty="0"/>
              <a:t>O</a:t>
            </a:r>
            <a:r>
              <a:rPr lang="en-US" sz="1600" b="0" baseline="-25000" dirty="0"/>
              <a:t>4</a:t>
            </a:r>
            <a:r>
              <a:rPr lang="en-US" sz="1600" b="0" dirty="0"/>
              <a:t>  + 2 (H</a:t>
            </a:r>
            <a:r>
              <a:rPr lang="en-US" sz="1600" b="0" baseline="30000" dirty="0"/>
              <a:t>+</a:t>
            </a:r>
            <a:r>
              <a:rPr lang="en-US" sz="1600" b="0" dirty="0"/>
              <a:t>  HCO</a:t>
            </a:r>
            <a:r>
              <a:rPr lang="en-US" sz="1600" b="0" baseline="-25000" dirty="0"/>
              <a:t>3</a:t>
            </a:r>
            <a:r>
              <a:rPr lang="en-US" sz="1600" b="0" baseline="30000" dirty="0"/>
              <a:t>-</a:t>
            </a:r>
            <a:r>
              <a:rPr lang="en-US" sz="1600" b="0" dirty="0"/>
              <a:t>)                   +H</a:t>
            </a:r>
            <a:r>
              <a:rPr lang="en-US" sz="1600" b="0" baseline="-25000" dirty="0"/>
              <a:t>2</a:t>
            </a:r>
            <a:r>
              <a:rPr lang="en-US" sz="1600" b="0" dirty="0"/>
              <a:t>O   </a:t>
            </a:r>
            <a:r>
              <a:rPr lang="en-US" sz="1600" b="0" dirty="0">
                <a:cs typeface="Times New Roman" panose="02020603050405020304" pitchFamily="18" charset="0"/>
              </a:rPr>
              <a:t>→</a:t>
            </a:r>
            <a:r>
              <a:rPr lang="en-US" sz="1600" b="0" dirty="0"/>
              <a:t>  Al</a:t>
            </a:r>
            <a:r>
              <a:rPr lang="en-US" sz="1600" b="0" baseline="-25000" dirty="0"/>
              <a:t>2</a:t>
            </a:r>
            <a:r>
              <a:rPr lang="en-US" sz="1600" b="0" dirty="0"/>
              <a:t>Si</a:t>
            </a:r>
            <a:r>
              <a:rPr lang="en-US" sz="1600" b="0" baseline="-25000" dirty="0"/>
              <a:t>2</a:t>
            </a:r>
            <a:r>
              <a:rPr lang="en-US" sz="1600" b="0" dirty="0"/>
              <a:t>(OH)</a:t>
            </a:r>
            <a:r>
              <a:rPr lang="en-US" sz="1600" b="0" baseline="-25000" dirty="0"/>
              <a:t>4</a:t>
            </a:r>
            <a:r>
              <a:rPr lang="en-US" sz="1600" b="0" dirty="0"/>
              <a:t>    + 2K</a:t>
            </a:r>
            <a:r>
              <a:rPr lang="en-US" sz="1600" b="0" baseline="30000" dirty="0"/>
              <a:t>+</a:t>
            </a:r>
            <a:r>
              <a:rPr lang="en-US" sz="1600" b="0" dirty="0"/>
              <a:t>  + 2HCO</a:t>
            </a:r>
            <a:r>
              <a:rPr lang="en-US" sz="1600" b="0" baseline="-25000" dirty="0"/>
              <a:t>3</a:t>
            </a:r>
            <a:r>
              <a:rPr lang="en-US" sz="1600" b="0" dirty="0"/>
              <a:t>- +4Si0</a:t>
            </a:r>
            <a:r>
              <a:rPr lang="en-US" sz="1600" b="0" baseline="-25000" dirty="0"/>
              <a:t>2</a:t>
            </a:r>
            <a:r>
              <a:rPr lang="en-US" sz="1600" b="0" dirty="0"/>
              <a:t>  </a:t>
            </a:r>
          </a:p>
          <a:p>
            <a:pPr marL="573088" lvl="2" indent="-109538">
              <a:lnSpc>
                <a:spcPct val="110000"/>
              </a:lnSpc>
              <a:spcBef>
                <a:spcPct val="5000"/>
              </a:spcBef>
            </a:pPr>
            <a:r>
              <a:rPr lang="en-US" sz="1600" b="0" dirty="0"/>
              <a:t>K-Spar        +  (CO2 dissolved in water) +water </a:t>
            </a:r>
            <a:r>
              <a:rPr lang="en-US" sz="1600" b="0" dirty="0">
                <a:cs typeface="Times New Roman" panose="02020603050405020304" pitchFamily="18" charset="0"/>
              </a:rPr>
              <a:t>→</a:t>
            </a:r>
            <a:r>
              <a:rPr lang="en-US" sz="1600" b="0" dirty="0"/>
              <a:t>  Kaolinite clay + soluble ions       +</a:t>
            </a:r>
            <a:r>
              <a:rPr lang="en-US" sz="1600" b="0" dirty="0" err="1"/>
              <a:t>qtz</a:t>
            </a:r>
            <a:r>
              <a:rPr lang="en-US" sz="1600" b="0" dirty="0"/>
              <a:t> (</a:t>
            </a:r>
            <a:r>
              <a:rPr lang="en-US" sz="1600" b="0" i="1" dirty="0" err="1"/>
              <a:t>aq</a:t>
            </a:r>
            <a:r>
              <a:rPr lang="en-US" sz="1200" b="0" dirty="0"/>
              <a:t> or </a:t>
            </a:r>
            <a:r>
              <a:rPr lang="en-US" sz="1600" b="0" i="1" dirty="0"/>
              <a:t>s</a:t>
            </a:r>
            <a:r>
              <a:rPr lang="en-US" sz="1600" b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56813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9248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/>
              <a:t>Weathering Products</a:t>
            </a:r>
          </a:p>
        </p:txBody>
      </p:sp>
      <p:graphicFrame>
        <p:nvGraphicFramePr>
          <p:cNvPr id="31878" name="Group 134"/>
          <p:cNvGraphicFramePr>
            <a:graphicFrameLocks noGrp="1"/>
          </p:cNvGraphicFramePr>
          <p:nvPr>
            <p:ph type="tbl" idx="1"/>
          </p:nvPr>
        </p:nvGraphicFramePr>
        <p:xfrm>
          <a:off x="76200" y="1447800"/>
          <a:ext cx="8991600" cy="4678680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3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Mineral 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Reaction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Mineral 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Solute 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Quartz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Solution*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Qtz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SiO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Calcite, Dolomite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Hydrolysis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HCO3   Ca  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Olivine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Hydrolysis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Precipitation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goethite FeO(OH)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SiO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aq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or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 Mg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extra H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Pyroxene, Amphibole, Biotite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Hydrolysis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Precipitation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Clays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FeO(OH)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SiO2  (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aq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_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  Mg,Ca,Na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extra H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Feldspars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Hydrolysis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Clays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SiO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aq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_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  K, Ca, 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Clays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Hydrolysis*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Stable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AlO(OH) and FeO(OH)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SiO2(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aq),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other 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Muscovite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Hydrolysis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Clays (very little change)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Goethite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Solution 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1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Diaspore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1864" name="Rectangle 120"/>
          <p:cNvSpPr>
            <a:spLocks noChangeArrowheads="1"/>
          </p:cNvSpPr>
          <p:nvPr/>
        </p:nvSpPr>
        <p:spPr bwMode="auto">
          <a:xfrm>
            <a:off x="0" y="381000"/>
            <a:ext cx="8915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09538" indent="-109538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0"/>
              <a:t>Smaller fragments of rock (due to mechanical weathering)</a:t>
            </a:r>
          </a:p>
          <a:p>
            <a:pPr>
              <a:lnSpc>
                <a:spcPct val="90000"/>
              </a:lnSpc>
            </a:pPr>
            <a:r>
              <a:rPr lang="en-US" sz="1600" b="0"/>
              <a:t>Altered rocks due to chemical weathering.  Different minerals.    </a:t>
            </a:r>
            <a:br>
              <a:rPr lang="en-US" sz="1600" b="0"/>
            </a:br>
            <a:r>
              <a:rPr lang="en-US" sz="1200" b="0" i="1"/>
              <a:t>aq_</a:t>
            </a:r>
            <a:r>
              <a:rPr lang="en-US" sz="1200" b="0"/>
              <a:t> means aqueous </a:t>
            </a:r>
            <a:br>
              <a:rPr lang="en-US" sz="1200" b="0"/>
            </a:br>
            <a:r>
              <a:rPr lang="en-US" sz="1200" b="0" i="1"/>
              <a:t>s</a:t>
            </a:r>
            <a:r>
              <a:rPr lang="en-US" sz="1200" b="0"/>
              <a:t> solution, or solid.</a:t>
            </a:r>
            <a:br>
              <a:rPr lang="en-US" sz="1200" b="0"/>
            </a:br>
            <a:r>
              <a:rPr lang="en-US" sz="1200" b="0"/>
              <a:t>* indicates very slow or tropics-only</a:t>
            </a:r>
          </a:p>
          <a:p>
            <a:pPr lvl="3">
              <a:lnSpc>
                <a:spcPct val="90000"/>
              </a:lnSpc>
            </a:pPr>
            <a:endParaRPr lang="en-US" sz="1000" b="0"/>
          </a:p>
        </p:txBody>
      </p:sp>
      <p:sp>
        <p:nvSpPr>
          <p:cNvPr id="31865" name="Rectangle 121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09538" indent="-109538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1600"/>
              <a:t>Bowen’s reaction series  </a:t>
            </a:r>
            <a:r>
              <a:rPr lang="en-US" sz="1600" b="0"/>
              <a:t>Minerals at the bottom of the series are the most stable under weathering, the ones at the top are least stable.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1600" b="0"/>
              <a:t>In order of increasing stability calc,dol&lt;ol&lt;pyr/amph/biot&lt;plag&lt;musc,kspar&lt;qtz&lt;clay&lt;goethite&lt;diaspore</a:t>
            </a:r>
          </a:p>
        </p:txBody>
      </p:sp>
    </p:spTree>
    <p:extLst>
      <p:ext uri="{BB962C8B-B14F-4D97-AF65-F5344CB8AC3E}">
        <p14:creationId xmlns:p14="http://schemas.microsoft.com/office/powerpoint/2010/main" val="3549682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seriebowenresistmete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571612"/>
            <a:ext cx="8044365" cy="4188617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productosmetq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214554"/>
            <a:ext cx="8572528" cy="2552396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787505" y="2936083"/>
            <a:ext cx="3126581" cy="1240631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CO" altLang="es-CO" sz="135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495426" y="4292205"/>
            <a:ext cx="3212306" cy="14347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CO" altLang="es-CO" sz="135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501380" y="3127772"/>
            <a:ext cx="3211115" cy="1281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CO" altLang="es-CO" sz="135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494235" y="1052512"/>
            <a:ext cx="3205163" cy="2100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H" altLang="es-CO" sz="1350"/>
              <a:t>Goutte</a:t>
            </a:r>
          </a:p>
          <a:p>
            <a:pPr algn="ctr" eaLnBrk="1" hangingPunct="1"/>
            <a:r>
              <a:rPr lang="fr-CH" altLang="es-CO" sz="1350"/>
              <a:t>de pluie</a:t>
            </a:r>
            <a:endParaRPr lang="fr-FR" altLang="es-CO" sz="1350"/>
          </a:p>
        </p:txBody>
      </p:sp>
      <p:pic>
        <p:nvPicPr>
          <p:cNvPr id="24582" name="Picture 6" descr="Fig6_06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907" y="1059658"/>
            <a:ext cx="1789510" cy="208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Fig6_06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241" y="3136106"/>
            <a:ext cx="1789509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Fig6_06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480" y="4371975"/>
            <a:ext cx="1787128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432733" y="1741885"/>
            <a:ext cx="6206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H" altLang="es-CO" sz="900" b="1"/>
              <a:t>Goutte </a:t>
            </a:r>
          </a:p>
          <a:p>
            <a:pPr algn="ctr" eaLnBrk="1" hangingPunct="1"/>
            <a:r>
              <a:rPr lang="fr-CH" altLang="es-CO" sz="900" b="1"/>
              <a:t>de pluie</a:t>
            </a:r>
            <a:endParaRPr lang="fr-FR" altLang="es-CO" sz="900" b="1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044429" y="1415654"/>
            <a:ext cx="169790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H" altLang="es-CO" sz="900" b="1"/>
              <a:t>Une petite proportion</a:t>
            </a:r>
          </a:p>
          <a:p>
            <a:pPr eaLnBrk="1" hangingPunct="1"/>
            <a:r>
              <a:rPr lang="fr-CH" altLang="es-CO" sz="900" b="1"/>
              <a:t>de CO</a:t>
            </a:r>
            <a:r>
              <a:rPr lang="fr-CH" altLang="es-CO" sz="900" b="1" baseline="-25000"/>
              <a:t>2</a:t>
            </a:r>
            <a:r>
              <a:rPr lang="fr-CH" altLang="es-CO" sz="900" b="1"/>
              <a:t> dans l’air</a:t>
            </a:r>
          </a:p>
          <a:p>
            <a:pPr eaLnBrk="1" hangingPunct="1"/>
            <a:r>
              <a:rPr lang="fr-CH" altLang="es-CO" sz="900" b="1"/>
              <a:t>se dissout dans les gouttes</a:t>
            </a:r>
          </a:p>
          <a:p>
            <a:pPr eaLnBrk="1" hangingPunct="1"/>
            <a:r>
              <a:rPr lang="fr-CH" altLang="es-CO" sz="900" b="1"/>
              <a:t>de pluie pour former de</a:t>
            </a:r>
          </a:p>
          <a:p>
            <a:pPr eaLnBrk="1" hangingPunct="1"/>
            <a:r>
              <a:rPr lang="fr-CH" altLang="es-CO" sz="900" b="1"/>
              <a:t>l’acide carbonique</a:t>
            </a:r>
            <a:endParaRPr lang="fr-FR" altLang="es-CO" sz="900" b="1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3013472" y="2519363"/>
            <a:ext cx="11913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H" altLang="es-CO" sz="900" b="1"/>
              <a:t>Gouttes de pluie</a:t>
            </a:r>
          </a:p>
          <a:p>
            <a:pPr eaLnBrk="1" hangingPunct="1"/>
            <a:r>
              <a:rPr lang="fr-CH" altLang="es-CO" sz="900" b="1"/>
              <a:t>légèrement acides</a:t>
            </a:r>
            <a:endParaRPr lang="fr-FR" altLang="es-CO" sz="900" b="1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3011091" y="3257550"/>
            <a:ext cx="17876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H" altLang="es-CO" sz="900" b="1"/>
              <a:t>Dissolution du potassium (K)</a:t>
            </a:r>
          </a:p>
          <a:p>
            <a:pPr eaLnBrk="1" hangingPunct="1"/>
            <a:r>
              <a:rPr lang="fr-CH" altLang="es-CO" sz="900" b="1"/>
              <a:t>et de la silice (Si)</a:t>
            </a:r>
            <a:endParaRPr lang="fr-FR" altLang="es-CO" sz="900" b="1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2971765" y="4058842"/>
            <a:ext cx="1697902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H" altLang="es-CO" sz="900" b="1"/>
              <a:t>Transformation en kaolinite</a:t>
            </a:r>
          </a:p>
          <a:p>
            <a:pPr algn="ctr" eaLnBrk="1" hangingPunct="1"/>
            <a:r>
              <a:rPr lang="fr-CH" altLang="es-CO" sz="1050" b="1" u="sng">
                <a:solidFill>
                  <a:srgbClr val="FF0000"/>
                </a:solidFill>
              </a:rPr>
              <a:t>(hydratation)</a:t>
            </a:r>
            <a:endParaRPr lang="fr-FR" altLang="es-CO" sz="1050" b="1" u="sng">
              <a:solidFill>
                <a:srgbClr val="FF0000"/>
              </a:solidFill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2992042" y="4804174"/>
            <a:ext cx="14863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H" altLang="es-CO" sz="900" b="1"/>
              <a:t>Silice, potassium et</a:t>
            </a:r>
          </a:p>
          <a:p>
            <a:pPr eaLnBrk="1" hangingPunct="1"/>
            <a:r>
              <a:rPr lang="fr-CH" altLang="es-CO" sz="900" b="1"/>
              <a:t>bicarbonate en solution</a:t>
            </a:r>
          </a:p>
          <a:p>
            <a:pPr eaLnBrk="1" hangingPunct="1"/>
            <a:r>
              <a:rPr lang="fr-CH" altLang="es-CO" sz="900" b="1"/>
              <a:t>partent dans les</a:t>
            </a:r>
          </a:p>
          <a:p>
            <a:pPr eaLnBrk="1" hangingPunct="1"/>
            <a:r>
              <a:rPr lang="fr-CH" altLang="es-CO" sz="900" b="1"/>
              <a:t>rivières et les lacs</a:t>
            </a:r>
            <a:endParaRPr lang="fr-FR" altLang="es-CO" sz="900" b="1"/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4806979" y="1426370"/>
            <a:ext cx="3150734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H" altLang="es-CO" sz="1500" b="1" dirty="0"/>
              <a:t>ALTÉRATION DES FELDSPATHS</a:t>
            </a:r>
          </a:p>
          <a:p>
            <a:pPr algn="ctr" eaLnBrk="1" hangingPunct="1"/>
            <a:r>
              <a:rPr lang="fr-CH" altLang="es-CO" sz="1500" b="1" dirty="0"/>
              <a:t>DANS LA NATURE</a:t>
            </a:r>
          </a:p>
          <a:p>
            <a:pPr algn="ctr" eaLnBrk="1" hangingPunct="1"/>
            <a:r>
              <a:rPr lang="fr-CH" altLang="es-CO" sz="1350" b="1" dirty="0">
                <a:solidFill>
                  <a:srgbClr val="FF0000"/>
                </a:solidFill>
              </a:rPr>
              <a:t>(Hydratation)</a:t>
            </a:r>
            <a:endParaRPr lang="fr-FR" altLang="es-CO" sz="1350" b="1" dirty="0">
              <a:solidFill>
                <a:srgbClr val="FF0000"/>
              </a:solidFill>
            </a:endParaRP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5262564" y="3012282"/>
            <a:ext cx="22573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H" altLang="es-CO" sz="1200" b="1">
                <a:solidFill>
                  <a:srgbClr val="FFFF00"/>
                </a:solidFill>
              </a:rPr>
              <a:t>2KAlSi</a:t>
            </a:r>
            <a:r>
              <a:rPr lang="fr-CH" altLang="es-CO" sz="1200" b="1" baseline="-25000">
                <a:solidFill>
                  <a:srgbClr val="FFFF00"/>
                </a:solidFill>
              </a:rPr>
              <a:t>3</a:t>
            </a:r>
            <a:r>
              <a:rPr lang="fr-CH" altLang="es-CO" sz="1200" b="1">
                <a:solidFill>
                  <a:srgbClr val="FFFF00"/>
                </a:solidFill>
              </a:rPr>
              <a:t>O</a:t>
            </a:r>
            <a:r>
              <a:rPr lang="fr-CH" altLang="es-CO" sz="1200" b="1" baseline="-25000">
                <a:solidFill>
                  <a:srgbClr val="FFFF00"/>
                </a:solidFill>
              </a:rPr>
              <a:t>8</a:t>
            </a:r>
            <a:r>
              <a:rPr lang="fr-CH" altLang="es-CO" sz="1200" b="1">
                <a:solidFill>
                  <a:srgbClr val="FFFF00"/>
                </a:solidFill>
              </a:rPr>
              <a:t>  +  2H</a:t>
            </a:r>
            <a:r>
              <a:rPr lang="fr-CH" altLang="es-CO" sz="1200" b="1" baseline="-25000">
                <a:solidFill>
                  <a:srgbClr val="FFFF00"/>
                </a:solidFill>
              </a:rPr>
              <a:t>2</a:t>
            </a:r>
            <a:r>
              <a:rPr lang="fr-CH" altLang="es-CO" sz="1200" b="1">
                <a:solidFill>
                  <a:srgbClr val="FFFF00"/>
                </a:solidFill>
              </a:rPr>
              <a:t>CO</a:t>
            </a:r>
            <a:r>
              <a:rPr lang="fr-CH" altLang="es-CO" sz="1200" b="1" baseline="-25000">
                <a:solidFill>
                  <a:srgbClr val="FFFF00"/>
                </a:solidFill>
              </a:rPr>
              <a:t>3 </a:t>
            </a:r>
            <a:r>
              <a:rPr lang="fr-CH" altLang="es-CO" sz="1200" b="1">
                <a:solidFill>
                  <a:srgbClr val="FFFF00"/>
                </a:solidFill>
              </a:rPr>
              <a:t> +  H</a:t>
            </a:r>
            <a:r>
              <a:rPr lang="fr-CH" altLang="es-CO" sz="1200" b="1" baseline="-25000">
                <a:solidFill>
                  <a:srgbClr val="FFFF00"/>
                </a:solidFill>
              </a:rPr>
              <a:t>2</a:t>
            </a:r>
            <a:r>
              <a:rPr lang="fr-CH" altLang="es-CO" sz="1200" b="1">
                <a:solidFill>
                  <a:srgbClr val="FFFF00"/>
                </a:solidFill>
              </a:rPr>
              <a:t>O</a:t>
            </a:r>
            <a:endParaRPr lang="fr-FR" altLang="es-CO" sz="1200" b="1">
              <a:solidFill>
                <a:srgbClr val="FFFF00"/>
              </a:solidFill>
            </a:endParaRP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5163742" y="3258742"/>
            <a:ext cx="238558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H" altLang="es-CO" sz="1200" b="1">
                <a:solidFill>
                  <a:srgbClr val="FFFF00"/>
                </a:solidFill>
              </a:rPr>
              <a:t>Feldspath   + ac. carbon.+ eau</a:t>
            </a:r>
            <a:endParaRPr lang="fr-FR" altLang="es-CO" sz="1200" b="1">
              <a:solidFill>
                <a:srgbClr val="FFFF00"/>
              </a:solidFill>
            </a:endParaRPr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4800601" y="3730229"/>
            <a:ext cx="326231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 sz="1350"/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5097066" y="3617119"/>
            <a:ext cx="28793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H" altLang="es-CO" sz="1200" b="1">
                <a:solidFill>
                  <a:srgbClr val="FFFF00"/>
                </a:solidFill>
              </a:rPr>
              <a:t>Al</a:t>
            </a:r>
            <a:r>
              <a:rPr lang="fr-CH" altLang="es-CO" sz="1200" b="1" baseline="-25000">
                <a:solidFill>
                  <a:srgbClr val="FFFF00"/>
                </a:solidFill>
              </a:rPr>
              <a:t>2</a:t>
            </a:r>
            <a:r>
              <a:rPr lang="fr-CH" altLang="es-CO" sz="1200" b="1">
                <a:solidFill>
                  <a:srgbClr val="FFFF00"/>
                </a:solidFill>
              </a:rPr>
              <a:t>Si</a:t>
            </a:r>
            <a:r>
              <a:rPr lang="fr-CH" altLang="es-CO" sz="1200" b="1" baseline="-25000">
                <a:solidFill>
                  <a:srgbClr val="FFFF00"/>
                </a:solidFill>
              </a:rPr>
              <a:t>2</a:t>
            </a:r>
            <a:r>
              <a:rPr lang="fr-CH" altLang="es-CO" sz="1200" b="1">
                <a:solidFill>
                  <a:srgbClr val="FFFF00"/>
                </a:solidFill>
              </a:rPr>
              <a:t>O</a:t>
            </a:r>
            <a:r>
              <a:rPr lang="fr-CH" altLang="es-CO" sz="1200" b="1" baseline="-25000">
                <a:solidFill>
                  <a:srgbClr val="FFFF00"/>
                </a:solidFill>
              </a:rPr>
              <a:t>5</a:t>
            </a:r>
            <a:r>
              <a:rPr lang="fr-CH" altLang="es-CO" sz="1200" b="1">
                <a:solidFill>
                  <a:srgbClr val="FFFF00"/>
                </a:solidFill>
              </a:rPr>
              <a:t>(OH)</a:t>
            </a:r>
            <a:r>
              <a:rPr lang="fr-CH" altLang="es-CO" sz="1200" b="1" baseline="-25000">
                <a:solidFill>
                  <a:srgbClr val="FFFF00"/>
                </a:solidFill>
              </a:rPr>
              <a:t>4</a:t>
            </a:r>
            <a:r>
              <a:rPr lang="fr-CH" altLang="es-CO" sz="1200" b="1">
                <a:solidFill>
                  <a:srgbClr val="FFFF00"/>
                </a:solidFill>
              </a:rPr>
              <a:t> + 4SiO</a:t>
            </a:r>
            <a:r>
              <a:rPr lang="fr-CH" altLang="es-CO" sz="1200" b="1" baseline="-25000">
                <a:solidFill>
                  <a:srgbClr val="FFFF00"/>
                </a:solidFill>
              </a:rPr>
              <a:t>2</a:t>
            </a:r>
            <a:r>
              <a:rPr lang="fr-CH" altLang="es-CO" sz="1200" b="1">
                <a:solidFill>
                  <a:srgbClr val="FFFF00"/>
                </a:solidFill>
              </a:rPr>
              <a:t> + 2K</a:t>
            </a:r>
            <a:r>
              <a:rPr lang="fr-CH" altLang="es-CO" sz="1200" b="1" baseline="30000">
                <a:solidFill>
                  <a:srgbClr val="FFFF00"/>
                </a:solidFill>
              </a:rPr>
              <a:t>+</a:t>
            </a:r>
            <a:r>
              <a:rPr lang="fr-CH" altLang="es-CO" sz="1200" b="1">
                <a:solidFill>
                  <a:srgbClr val="FFFF00"/>
                </a:solidFill>
              </a:rPr>
              <a:t> + 2HCO</a:t>
            </a:r>
            <a:r>
              <a:rPr lang="fr-CH" altLang="es-CO" sz="1200" b="1" baseline="-25000">
                <a:solidFill>
                  <a:srgbClr val="FFFF00"/>
                </a:solidFill>
              </a:rPr>
              <a:t>3</a:t>
            </a:r>
            <a:r>
              <a:rPr lang="fr-CH" altLang="es-CO" sz="1200" b="1" baseline="30000">
                <a:solidFill>
                  <a:srgbClr val="FFFF00"/>
                </a:solidFill>
              </a:rPr>
              <a:t>-</a:t>
            </a:r>
            <a:endParaRPr lang="fr-FR" altLang="es-CO" sz="1200" b="1" baseline="30000">
              <a:solidFill>
                <a:srgbClr val="FFFF00"/>
              </a:solidFill>
            </a:endParaRP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6285310" y="3599260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CO" altLang="es-CO" sz="1350"/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5078017" y="3863579"/>
            <a:ext cx="28921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H" altLang="es-CO" sz="1200" b="1">
                <a:solidFill>
                  <a:srgbClr val="FFFF00"/>
                </a:solidFill>
              </a:rPr>
              <a:t>kaolinite   +  (silice+ions K et bicarb.)</a:t>
            </a:r>
            <a:endParaRPr lang="fr-FR" altLang="es-CO" sz="12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5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8" grpId="0"/>
      <p:bldP spid="24589" grpId="0"/>
      <p:bldP spid="24590" grpId="0"/>
      <p:bldP spid="24592" grpId="0"/>
      <p:bldP spid="24593" grpId="0"/>
      <p:bldP spid="24595" grpId="0"/>
      <p:bldP spid="24596" grpId="0"/>
      <p:bldP spid="2459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572001" y="2943225"/>
            <a:ext cx="3156347" cy="929879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CO" altLang="es-CO" sz="135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602581" y="4400550"/>
            <a:ext cx="2768204" cy="10489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CO" altLang="es-CO" sz="135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601392" y="2862264"/>
            <a:ext cx="2768203" cy="1584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CO" altLang="es-CO" sz="1350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601391" y="1504950"/>
            <a:ext cx="2767013" cy="1357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CO" altLang="es-CO" sz="1350"/>
          </a:p>
        </p:txBody>
      </p:sp>
      <p:pic>
        <p:nvPicPr>
          <p:cNvPr id="25606" name="Picture 6" descr="Fig6_07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536" y="1512094"/>
            <a:ext cx="1488281" cy="13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Fig6_07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154" y="2862262"/>
            <a:ext cx="1457325" cy="153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Fig6_07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392" y="4404123"/>
            <a:ext cx="1464469" cy="104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4669323" y="1510904"/>
            <a:ext cx="3041474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H" altLang="es-CO" sz="1500" b="1" dirty="0"/>
              <a:t>ALTÉRATION D’UN PYROXÈNE</a:t>
            </a:r>
          </a:p>
          <a:p>
            <a:pPr algn="ctr" eaLnBrk="1" hangingPunct="1"/>
            <a:r>
              <a:rPr lang="fr-CH" altLang="es-CO" sz="1500" b="1" dirty="0"/>
              <a:t>EN OXYDE DE FER</a:t>
            </a:r>
          </a:p>
          <a:p>
            <a:pPr algn="ctr" eaLnBrk="1" hangingPunct="1"/>
            <a:r>
              <a:rPr lang="fr-CH" altLang="es-CO" sz="1350" b="1" dirty="0">
                <a:solidFill>
                  <a:srgbClr val="FF0000"/>
                </a:solidFill>
              </a:rPr>
              <a:t>(Oxydation)</a:t>
            </a:r>
            <a:endParaRPr lang="fr-FR" altLang="es-CO" sz="1350" b="1" dirty="0">
              <a:solidFill>
                <a:srgbClr val="FF0000"/>
              </a:solidFill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646445" y="1500188"/>
            <a:ext cx="704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H" altLang="es-CO" sz="900" b="1"/>
              <a:t>Pyroxène</a:t>
            </a:r>
          </a:p>
          <a:p>
            <a:pPr algn="ctr" eaLnBrk="1" hangingPunct="1"/>
            <a:r>
              <a:rPr lang="fr-CH" altLang="es-CO" sz="900" b="1"/>
              <a:t>FeSiO</a:t>
            </a:r>
            <a:r>
              <a:rPr lang="fr-CH" altLang="es-CO" sz="900" b="1" baseline="-25000"/>
              <a:t>3</a:t>
            </a:r>
            <a:endParaRPr lang="fr-FR" altLang="es-CO" sz="900" b="1" baseline="-25000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2882504" y="1701405"/>
            <a:ext cx="14606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H" altLang="es-CO" sz="900" b="1"/>
              <a:t>Le fer du pyroxène se</a:t>
            </a:r>
          </a:p>
          <a:p>
            <a:pPr eaLnBrk="1" hangingPunct="1"/>
            <a:r>
              <a:rPr lang="fr-CH" altLang="es-CO" sz="900" b="1"/>
              <a:t>dissout et relâche de la</a:t>
            </a:r>
          </a:p>
          <a:p>
            <a:pPr eaLnBrk="1" hangingPunct="1"/>
            <a:r>
              <a:rPr lang="fr-CH" altLang="es-CO" sz="900" b="1"/>
              <a:t>silice et du fer ferreux</a:t>
            </a:r>
          </a:p>
          <a:p>
            <a:pPr eaLnBrk="1" hangingPunct="1"/>
            <a:r>
              <a:rPr lang="fr-CH" altLang="es-CO" sz="900" b="1"/>
              <a:t>en solution</a:t>
            </a:r>
            <a:endParaRPr lang="fr-FR" altLang="es-CO" sz="900" b="1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2958703" y="3058717"/>
            <a:ext cx="1188146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H" altLang="es-CO" sz="1050" b="1" u="sng">
                <a:solidFill>
                  <a:srgbClr val="FF0000"/>
                </a:solidFill>
              </a:rPr>
              <a:t>Oxydation</a:t>
            </a:r>
            <a:r>
              <a:rPr lang="fr-CH" altLang="es-CO" sz="900" b="1"/>
              <a:t> en fer</a:t>
            </a:r>
          </a:p>
          <a:p>
            <a:pPr eaLnBrk="1" hangingPunct="1"/>
            <a:r>
              <a:rPr lang="fr-CH" altLang="es-CO" sz="900" b="1"/>
              <a:t>ferrique</a:t>
            </a:r>
            <a:endParaRPr lang="fr-FR" altLang="es-CO" sz="900" b="1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2965848" y="4531520"/>
            <a:ext cx="134363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H" altLang="es-CO" sz="900" b="1"/>
              <a:t>Précipitation du Fe </a:t>
            </a:r>
            <a:r>
              <a:rPr lang="fr-CH" altLang="es-CO" sz="900" b="1" baseline="30000"/>
              <a:t>3+</a:t>
            </a:r>
          </a:p>
          <a:p>
            <a:pPr eaLnBrk="1" hangingPunct="1"/>
            <a:r>
              <a:rPr lang="fr-CH" altLang="es-CO" sz="900" b="1"/>
              <a:t> l’eau pour former un</a:t>
            </a:r>
          </a:p>
          <a:p>
            <a:pPr eaLnBrk="1" hangingPunct="1"/>
            <a:r>
              <a:rPr lang="fr-CH" altLang="es-CO" sz="900" b="1"/>
              <a:t>minéral (hématite)</a:t>
            </a:r>
            <a:endParaRPr lang="fr-FR" altLang="es-CO" sz="900" b="1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1777604" y="2612231"/>
            <a:ext cx="42672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H" altLang="es-CO" sz="900" b="1"/>
              <a:t>SiO</a:t>
            </a:r>
            <a:r>
              <a:rPr lang="fr-CH" altLang="es-CO" sz="900" b="1" baseline="-25000"/>
              <a:t>2</a:t>
            </a:r>
            <a:endParaRPr lang="fr-FR" altLang="es-CO" sz="900" b="1" baseline="-25000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4847035" y="3051573"/>
            <a:ext cx="27174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H" altLang="es-CO" sz="1200" b="1">
                <a:solidFill>
                  <a:srgbClr val="FFFF00"/>
                </a:solidFill>
              </a:rPr>
              <a:t>4FeSiO</a:t>
            </a:r>
            <a:r>
              <a:rPr lang="fr-CH" altLang="es-CO" sz="1200" b="1" baseline="-25000">
                <a:solidFill>
                  <a:srgbClr val="FFFF00"/>
                </a:solidFill>
              </a:rPr>
              <a:t>3</a:t>
            </a:r>
            <a:r>
              <a:rPr lang="fr-CH" altLang="es-CO" sz="1200" b="1">
                <a:solidFill>
                  <a:srgbClr val="FFFF00"/>
                </a:solidFill>
              </a:rPr>
              <a:t>  +  O</a:t>
            </a:r>
            <a:r>
              <a:rPr lang="fr-CH" altLang="es-CO" sz="1200" b="1" baseline="-25000">
                <a:solidFill>
                  <a:srgbClr val="FFFF00"/>
                </a:solidFill>
              </a:rPr>
              <a:t>2 </a:t>
            </a:r>
            <a:r>
              <a:rPr lang="fr-CH" altLang="es-CO" sz="1200" b="1">
                <a:solidFill>
                  <a:srgbClr val="FFFF00"/>
                </a:solidFill>
              </a:rPr>
              <a:t>       2Fe</a:t>
            </a:r>
            <a:r>
              <a:rPr lang="fr-CH" altLang="es-CO" sz="1200" b="1" baseline="-25000">
                <a:solidFill>
                  <a:srgbClr val="FFFF00"/>
                </a:solidFill>
              </a:rPr>
              <a:t>2</a:t>
            </a:r>
            <a:r>
              <a:rPr lang="fr-CH" altLang="es-CO" sz="1200" b="1">
                <a:solidFill>
                  <a:srgbClr val="FFFF00"/>
                </a:solidFill>
              </a:rPr>
              <a:t>O</a:t>
            </a:r>
            <a:r>
              <a:rPr lang="fr-CH" altLang="es-CO" sz="1200" b="1" baseline="-25000">
                <a:solidFill>
                  <a:srgbClr val="FFFF00"/>
                </a:solidFill>
              </a:rPr>
              <a:t>3</a:t>
            </a:r>
            <a:r>
              <a:rPr lang="fr-CH" altLang="es-CO" sz="1200" b="1">
                <a:solidFill>
                  <a:srgbClr val="FFFF00"/>
                </a:solidFill>
              </a:rPr>
              <a:t>  +  4SiO</a:t>
            </a:r>
            <a:r>
              <a:rPr lang="fr-CH" altLang="es-CO" sz="1200" b="1" baseline="-25000">
                <a:solidFill>
                  <a:srgbClr val="FFFF00"/>
                </a:solidFill>
              </a:rPr>
              <a:t>2</a:t>
            </a:r>
            <a:endParaRPr lang="fr-FR" altLang="es-CO" sz="1200" b="1" baseline="-25000">
              <a:solidFill>
                <a:srgbClr val="FFFF00"/>
              </a:solidFill>
            </a:endParaRPr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5998369" y="3198019"/>
            <a:ext cx="228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 sz="1350"/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4576763" y="3321844"/>
            <a:ext cx="167545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H" altLang="es-CO" sz="1200" b="1">
                <a:solidFill>
                  <a:srgbClr val="FFFF00"/>
                </a:solidFill>
              </a:rPr>
              <a:t>Pyroxène + oxygène</a:t>
            </a:r>
            <a:endParaRPr lang="fr-FR" altLang="es-CO" sz="1200" b="1">
              <a:solidFill>
                <a:srgbClr val="FFFF00"/>
              </a:solidFill>
            </a:endParaRPr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6157913" y="3450431"/>
            <a:ext cx="228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 sz="1350"/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6359129" y="3321845"/>
            <a:ext cx="13981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H" altLang="es-CO" sz="1200" b="1">
                <a:solidFill>
                  <a:srgbClr val="FFFF00"/>
                </a:solidFill>
              </a:rPr>
              <a:t>hématite + silice</a:t>
            </a:r>
          </a:p>
          <a:p>
            <a:pPr eaLnBrk="1" hangingPunct="1"/>
            <a:r>
              <a:rPr lang="fr-CH" altLang="es-CO" sz="1200" b="1">
                <a:solidFill>
                  <a:srgbClr val="FFFF00"/>
                </a:solidFill>
              </a:rPr>
              <a:t>         en solution</a:t>
            </a:r>
            <a:endParaRPr lang="fr-FR" altLang="es-CO" sz="12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8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2" grpId="0"/>
      <p:bldP spid="25613" grpId="0"/>
      <p:bldP spid="25615" grpId="0"/>
      <p:bldP spid="25617" grpId="0"/>
      <p:bldP spid="256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tipos de arcill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286" y="1285860"/>
            <a:ext cx="8447941" cy="442915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4F55C5B-E0B2-4464-8BD5-F15D61DC7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77"/>
            <a:ext cx="8895205" cy="66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56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D47BF1B-5430-4127-A65B-09E82A525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594"/>
            <a:ext cx="9144000" cy="477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09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perfilsueloscompl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9144000" cy="485778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712B828-D7BC-4E08-88BE-04EA0D386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277"/>
            <a:ext cx="9144000" cy="441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227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3 Marcador de contenido" descr="escanear000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8728" y="916938"/>
            <a:ext cx="5557588" cy="5209226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eteorizacdifertiposroc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481" y="1000108"/>
            <a:ext cx="8271362" cy="500066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nriquecimresidualmen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689465"/>
            <a:ext cx="8496330" cy="54303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laclimasuelometeoriz.jpg">
            <a:extLst>
              <a:ext uri="{FF2B5EF4-FFF2-40B4-BE49-F238E27FC236}">
                <a16:creationId xmlns:a16="http://schemas.microsoft.com/office/drawing/2014/main" id="{38DCA3E0-CF3D-49E5-A1F0-C216054102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9" y="524111"/>
            <a:ext cx="7405714" cy="557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02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5C972A9-27C1-48B5-914F-7F00C3D44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82746"/>
            <a:ext cx="8568952" cy="584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76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85488" y="214290"/>
          <a:ext cx="8192506" cy="6143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ción" r:id="rId2" imgW="4570378" imgH="3427615" progId="PowerPoint.Show.8">
                  <p:embed/>
                </p:oleObj>
              </mc:Choice>
              <mc:Fallback>
                <p:oleObj name="Presentación" r:id="rId2" imgW="4570378" imgH="3427615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88" y="214290"/>
                        <a:ext cx="8192506" cy="61436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C8E81F-CFE6-4801-AE15-383538283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8ED6A9F-890F-4D9C-B947-D0276CC93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4664"/>
            <a:ext cx="6563071" cy="6292429"/>
          </a:xfrm>
        </p:spPr>
      </p:pic>
    </p:spTree>
    <p:extLst>
      <p:ext uri="{BB962C8B-B14F-4D97-AF65-F5344CB8AC3E}">
        <p14:creationId xmlns:p14="http://schemas.microsoft.com/office/powerpoint/2010/main" val="3759961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C66AC8-D702-49B7-A7B5-5E5C5441F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82019AF-92BC-4599-AFCA-EE3C449EF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7856"/>
            <a:ext cx="3805584" cy="6102287"/>
          </a:xfrm>
        </p:spPr>
      </p:pic>
    </p:spTree>
    <p:extLst>
      <p:ext uri="{BB962C8B-B14F-4D97-AF65-F5344CB8AC3E}">
        <p14:creationId xmlns:p14="http://schemas.microsoft.com/office/powerpoint/2010/main" val="3976628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3 Marcador de contenido" descr="tchernoz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243826"/>
            <a:ext cx="3929090" cy="661417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755</TotalTime>
  <Words>788</Words>
  <Application>Microsoft Office PowerPoint</Application>
  <PresentationFormat>Presentación en pantalla (4:3)</PresentationFormat>
  <Paragraphs>135</Paragraphs>
  <Slides>33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Arial</vt:lpstr>
      <vt:lpstr>Calibri</vt:lpstr>
      <vt:lpstr>Times New Roman</vt:lpstr>
      <vt:lpstr>Trebuchet MS</vt:lpstr>
      <vt:lpstr>Wingdings 3</vt:lpstr>
      <vt:lpstr>Faceta</vt:lpstr>
      <vt:lpstr>Presentación</vt:lpstr>
      <vt:lpstr>Weathering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Frost Wedging</vt:lpstr>
      <vt:lpstr>Presentación de PowerPoint</vt:lpstr>
      <vt:lpstr>Presentación de PowerPoint</vt:lpstr>
      <vt:lpstr>Chemical Weathering</vt:lpstr>
      <vt:lpstr>Carbon Dioxide</vt:lpstr>
      <vt:lpstr>Oxygen</vt:lpstr>
      <vt:lpstr>Weathering  &gt; Chemical</vt:lpstr>
      <vt:lpstr>Weathering Products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Windows XP Colossus Edition 2 Reloaded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Colossus User</dc:creator>
  <cp:lastModifiedBy>Usuario</cp:lastModifiedBy>
  <cp:revision>33</cp:revision>
  <dcterms:created xsi:type="dcterms:W3CDTF">2009-03-31T22:35:27Z</dcterms:created>
  <dcterms:modified xsi:type="dcterms:W3CDTF">2022-09-07T15:40:24Z</dcterms:modified>
</cp:coreProperties>
</file>