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9"/>
  </p:notesMasterIdLst>
  <p:sldIdLst>
    <p:sldId id="256" r:id="rId2"/>
    <p:sldId id="282" r:id="rId3"/>
    <p:sldId id="284" r:id="rId4"/>
    <p:sldId id="283" r:id="rId5"/>
    <p:sldId id="285" r:id="rId6"/>
    <p:sldId id="286" r:id="rId7"/>
    <p:sldId id="279" r:id="rId8"/>
    <p:sldId id="280" r:id="rId9"/>
    <p:sldId id="288" r:id="rId10"/>
    <p:sldId id="289" r:id="rId11"/>
    <p:sldId id="263" r:id="rId12"/>
    <p:sldId id="264" r:id="rId13"/>
    <p:sldId id="290" r:id="rId14"/>
    <p:sldId id="267" r:id="rId15"/>
    <p:sldId id="268" r:id="rId16"/>
    <p:sldId id="269" r:id="rId17"/>
    <p:sldId id="270" r:id="rId18"/>
    <p:sldId id="271" r:id="rId19"/>
    <p:sldId id="272" r:id="rId20"/>
    <p:sldId id="291" r:id="rId21"/>
    <p:sldId id="275" r:id="rId22"/>
    <p:sldId id="276" r:id="rId23"/>
    <p:sldId id="277" r:id="rId24"/>
    <p:sldId id="293" r:id="rId25"/>
    <p:sldId id="295" r:id="rId26"/>
    <p:sldId id="296" r:id="rId27"/>
    <p:sldId id="297" r:id="rId28"/>
    <p:sldId id="298" r:id="rId29"/>
    <p:sldId id="299" r:id="rId30"/>
    <p:sldId id="303" r:id="rId31"/>
    <p:sldId id="302" r:id="rId32"/>
    <p:sldId id="304" r:id="rId33"/>
    <p:sldId id="305" r:id="rId34"/>
    <p:sldId id="306" r:id="rId35"/>
    <p:sldId id="355" r:id="rId36"/>
    <p:sldId id="356" r:id="rId37"/>
    <p:sldId id="307" r:id="rId38"/>
    <p:sldId id="309" r:id="rId39"/>
    <p:sldId id="310" r:id="rId40"/>
    <p:sldId id="308" r:id="rId41"/>
    <p:sldId id="313" r:id="rId42"/>
    <p:sldId id="315" r:id="rId43"/>
    <p:sldId id="316" r:id="rId44"/>
    <p:sldId id="317" r:id="rId45"/>
    <p:sldId id="318" r:id="rId46"/>
    <p:sldId id="319" r:id="rId47"/>
    <p:sldId id="320" r:id="rId48"/>
    <p:sldId id="321" r:id="rId49"/>
    <p:sldId id="336" r:id="rId50"/>
    <p:sldId id="322" r:id="rId51"/>
    <p:sldId id="324" r:id="rId52"/>
    <p:sldId id="325" r:id="rId53"/>
    <p:sldId id="326" r:id="rId54"/>
    <p:sldId id="329" r:id="rId55"/>
    <p:sldId id="312" r:id="rId56"/>
    <p:sldId id="337" r:id="rId57"/>
    <p:sldId id="338" r:id="rId58"/>
    <p:sldId id="327" r:id="rId59"/>
    <p:sldId id="330" r:id="rId60"/>
    <p:sldId id="331" r:id="rId61"/>
    <p:sldId id="333" r:id="rId62"/>
    <p:sldId id="334" r:id="rId63"/>
    <p:sldId id="335" r:id="rId64"/>
    <p:sldId id="339" r:id="rId65"/>
    <p:sldId id="340" r:id="rId66"/>
    <p:sldId id="341" r:id="rId67"/>
    <p:sldId id="354" r:id="rId68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7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50B7BB-5551-4F28-8779-B0E95FD77225}" type="datetimeFigureOut">
              <a:rPr lang="es-CO" smtClean="0"/>
              <a:t>1/07/2020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6E102-C580-43F8-B8D6-D8E2EEE87A6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51123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6E102-C580-43F8-B8D6-D8E2EEE87A64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04449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6E102-C580-43F8-B8D6-D8E2EEE87A64}" type="slidenum">
              <a:rPr lang="es-CO" smtClean="0"/>
              <a:t>24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73313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9 Rectángulo redondeado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4 Título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0" name="19 Subtítulo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19" name="1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54FADD-F817-40E0-AD72-8E9366049718}" type="datetimeFigureOut">
              <a:rPr lang="es-ES_tradnl" smtClean="0"/>
              <a:pPr/>
              <a:t>01/07/2020</a:t>
            </a:fld>
            <a:endParaRPr lang="es-ES_tradn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_tradnl"/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9638BF7-AC6A-4882-ACF4-004F3818ACD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54FADD-F817-40E0-AD72-8E9366049718}" type="datetimeFigureOut">
              <a:rPr lang="es-ES_tradnl" smtClean="0"/>
              <a:pPr/>
              <a:t>01/07/2020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9638BF7-AC6A-4882-ACF4-004F3818ACD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54FADD-F817-40E0-AD72-8E9366049718}" type="datetimeFigureOut">
              <a:rPr lang="es-ES_tradnl" smtClean="0"/>
              <a:pPr/>
              <a:t>01/07/2020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9638BF7-AC6A-4882-ACF4-004F3818ACD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54FADD-F817-40E0-AD72-8E9366049718}" type="datetimeFigureOut">
              <a:rPr lang="es-ES_tradnl" smtClean="0"/>
              <a:pPr/>
              <a:t>01/07/2020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9638BF7-AC6A-4882-ACF4-004F3818ACD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 redondeado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Rectángulo redondeado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54FADD-F817-40E0-AD72-8E9366049718}" type="datetimeFigureOut">
              <a:rPr lang="es-ES_tradnl" smtClean="0"/>
              <a:pPr/>
              <a:t>01/07/2020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9638BF7-AC6A-4882-ACF4-004F3818ACD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54FADD-F817-40E0-AD72-8E9366049718}" type="datetimeFigureOut">
              <a:rPr lang="es-ES_tradnl" smtClean="0"/>
              <a:pPr/>
              <a:t>01/07/2020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9638BF7-AC6A-4882-ACF4-004F3818ACD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54FADD-F817-40E0-AD72-8E9366049718}" type="datetimeFigureOut">
              <a:rPr lang="es-ES_tradnl" smtClean="0"/>
              <a:pPr/>
              <a:t>01/07/2020</a:t>
            </a:fld>
            <a:endParaRPr lang="es-ES_tradn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_tradn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9638BF7-AC6A-4882-ACF4-004F3818ACD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54FADD-F817-40E0-AD72-8E9366049718}" type="datetimeFigureOut">
              <a:rPr lang="es-ES_tradnl" smtClean="0"/>
              <a:pPr/>
              <a:t>01/07/2020</a:t>
            </a:fld>
            <a:endParaRPr lang="es-ES_tradn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9638BF7-AC6A-4882-ACF4-004F3818ACD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54FADD-F817-40E0-AD72-8E9366049718}" type="datetimeFigureOut">
              <a:rPr lang="es-ES_tradnl" smtClean="0"/>
              <a:pPr/>
              <a:t>01/07/2020</a:t>
            </a:fld>
            <a:endParaRPr lang="es-ES_tradn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9638BF7-AC6A-4882-ACF4-004F3818ACD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54FADD-F817-40E0-AD72-8E9366049718}" type="datetimeFigureOut">
              <a:rPr lang="es-ES_tradnl" smtClean="0"/>
              <a:pPr/>
              <a:t>01/07/2020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9638BF7-AC6A-4882-ACF4-004F3818ACD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Redondear rectángulo de esquina sencilla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54FADD-F817-40E0-AD72-8E9366049718}" type="datetimeFigureOut">
              <a:rPr lang="es-ES_tradnl" smtClean="0"/>
              <a:pPr/>
              <a:t>01/07/2020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9638BF7-AC6A-4882-ACF4-004F3818ACD1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Rectángulo redondeado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12 Marcador de título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3454FADD-F817-40E0-AD72-8E9366049718}" type="datetimeFigureOut">
              <a:rPr lang="es-ES_tradnl" smtClean="0"/>
              <a:pPr/>
              <a:t>01/07/2020</a:t>
            </a:fld>
            <a:endParaRPr lang="es-ES_tradnl"/>
          </a:p>
        </p:txBody>
      </p:sp>
      <p:sp>
        <p:nvSpPr>
          <p:cNvPr id="18" name="17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9638BF7-AC6A-4882-ACF4-004F3818ACD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DOLOR ABDOMINAL</a:t>
            </a:r>
            <a:endParaRPr lang="es-ES_tradnl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smtClean="0"/>
              <a:t>SANDRA MILENA CORRALES SUAREZ</a:t>
            </a:r>
          </a:p>
          <a:p>
            <a:r>
              <a:rPr lang="es-ES_tradnl" dirty="0" smtClean="0"/>
              <a:t>DOCENTE SEMIOLOGIA ESPECIAL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53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INTERROGATORIO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_tradnl" dirty="0" smtClean="0"/>
              <a:t>EDAD:</a:t>
            </a:r>
          </a:p>
          <a:p>
            <a:pPr>
              <a:buNone/>
            </a:pPr>
            <a:r>
              <a:rPr lang="es-ES_tradnl" dirty="0" smtClean="0"/>
              <a:t>INTUSUCEPCION O INVAGINACION:MENOR DE 4 AÑOS</a:t>
            </a:r>
          </a:p>
          <a:p>
            <a:pPr>
              <a:buNone/>
            </a:pPr>
            <a:r>
              <a:rPr lang="es-ES_tradnl" dirty="0" smtClean="0"/>
              <a:t>APENDICITIS:ADOLESCENTE Y ADULTO JOVEN</a:t>
            </a:r>
          </a:p>
          <a:p>
            <a:pPr>
              <a:buNone/>
            </a:pPr>
            <a:r>
              <a:rPr lang="es-ES_tradnl" dirty="0" smtClean="0"/>
              <a:t>ULCERA PEPTICA PERFORADA:MAS DE 20 AÑOS</a:t>
            </a:r>
          </a:p>
          <a:p>
            <a:pPr>
              <a:buNone/>
            </a:pPr>
            <a:r>
              <a:rPr lang="es-ES_tradnl" dirty="0" smtClean="0"/>
              <a:t>PANCREATITIS :30 A 50 AÑOS</a:t>
            </a:r>
          </a:p>
          <a:p>
            <a:pPr>
              <a:buNone/>
            </a:pPr>
            <a:r>
              <a:rPr lang="es-ES_tradnl" dirty="0" smtClean="0"/>
              <a:t>OBSTRUCCION DEL COLON:MAS DE 60 AÑOS</a:t>
            </a:r>
          </a:p>
          <a:p>
            <a:pPr>
              <a:buNone/>
            </a:pPr>
            <a:r>
              <a:rPr lang="es-ES_tradnl" dirty="0" smtClean="0"/>
              <a:t>QUISTE TORCIDO DE OVARIO:15 A 30 AÑOS</a:t>
            </a:r>
          </a:p>
          <a:p>
            <a:pPr>
              <a:buNone/>
            </a:pPr>
            <a:r>
              <a:rPr lang="es-ES_tradnl" dirty="0" smtClean="0"/>
              <a:t>EMBARAZO ECTOPICO:20 A 40 AÑOS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ANTECEDENTES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r>
              <a:rPr lang="es-ES_tradnl" dirty="0" smtClean="0"/>
              <a:t>SEXO:</a:t>
            </a:r>
          </a:p>
          <a:p>
            <a:pPr>
              <a:buNone/>
            </a:pPr>
            <a:r>
              <a:rPr lang="es-ES_tradnl" dirty="0" smtClean="0"/>
              <a:t>EPI,QUISTE DE OVARIO, EMBARAZO ECTOPICO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ANTECEDENTES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dirty="0" smtClean="0"/>
              <a:t>COLECISTIS:INTOLERANCIA A GRASAS,DOLOR COLICO EN HD</a:t>
            </a:r>
          </a:p>
          <a:p>
            <a:r>
              <a:rPr lang="es-ES_tradnl" dirty="0" smtClean="0"/>
              <a:t>ULCERA PEPTICA PERFORADA:ANTECEDENTE DE EPIGASTRALGIA Y TTO CON ANTIACIDOS,CONSUMO DE AINES</a:t>
            </a:r>
          </a:p>
          <a:p>
            <a:r>
              <a:rPr lang="es-ES_tradnl" dirty="0" smtClean="0"/>
              <a:t>ABSCESO HEPATICO:SINDROME DISENTERICO </a:t>
            </a:r>
          </a:p>
          <a:p>
            <a:r>
              <a:rPr lang="es-ES_tradnl" dirty="0" smtClean="0"/>
              <a:t>OBSTRUCCION INTESTINAL:INTERVENCION QUIRURGICA 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LOCALIZACION DEL DOLOR</a:t>
            </a:r>
            <a:endParaRPr lang="es-ES_tradnl" dirty="0"/>
          </a:p>
        </p:txBody>
      </p:sp>
      <p:pic>
        <p:nvPicPr>
          <p:cNvPr id="4" name="3 Marcador de contenido" descr="escanear00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390139"/>
            <a:ext cx="8358246" cy="482481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LOCALIZACION DEL DOLOR</a:t>
            </a:r>
            <a:endParaRPr lang="es-ES_tradnl" dirty="0"/>
          </a:p>
        </p:txBody>
      </p:sp>
      <p:pic>
        <p:nvPicPr>
          <p:cNvPr id="4" name="3 Marcador de contenido" descr="escanear00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3 Marcador de contenido" descr="escanear0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14346" y="1"/>
            <a:ext cx="9358346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3 Marcador de contenido" descr="escanear0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3 Marcador de contenido" descr="escanear00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CARACTERISTICAS DEL DOLOR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_tradnl" dirty="0" smtClean="0"/>
              <a:t>ORIGEN EN VISCERA HUECA , TIPO COLICO, COMO UN CALAMBRE EN FORMA INTERMITENTE, I DELGADO Y GRUESO,OBSTRUCCION DEL COLEDOCO,CALCULO URETERAL</a:t>
            </a:r>
          </a:p>
          <a:p>
            <a:r>
              <a:rPr lang="es-ES_tradnl" dirty="0" smtClean="0"/>
              <a:t>VISCERA SOLIDA,CAPSULA Y MEMBRANA SEROSA, ES CONSTANTE</a:t>
            </a:r>
          </a:p>
          <a:p>
            <a:r>
              <a:rPr lang="es-ES_tradnl" dirty="0" smtClean="0"/>
              <a:t>EL DOLOR DEL PERITONEO PUEDE REFERIRSE A AREAS SUPERFICIALES PROXIMAS O ALEJADAS,O A LA ESTRUCTURA ENFERMA 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DOLOR VISCERAL</a:t>
            </a:r>
            <a:endParaRPr lang="es-ES_tradnl" dirty="0"/>
          </a:p>
        </p:txBody>
      </p:sp>
      <p:sp>
        <p:nvSpPr>
          <p:cNvPr id="6" name="5 CuadroTexto"/>
          <p:cNvSpPr txBox="1"/>
          <p:nvPr/>
        </p:nvSpPr>
        <p:spPr>
          <a:xfrm>
            <a:off x="571472" y="714356"/>
            <a:ext cx="80724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2800" dirty="0" smtClean="0"/>
          </a:p>
          <a:p>
            <a:endParaRPr lang="es-ES_tradnl" sz="2800" dirty="0" smtClean="0"/>
          </a:p>
          <a:p>
            <a:endParaRPr lang="es-ES_tradnl" sz="2800" dirty="0"/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es-ES_tradnl" dirty="0" smtClean="0"/>
          </a:p>
          <a:p>
            <a:r>
              <a:rPr lang="es-ES_tradnl" dirty="0" smtClean="0"/>
              <a:t>ORIGINADO EN ORGANOS ABDOMINALES CUBIERTOS POR PERITONEO VISCERAL</a:t>
            </a:r>
          </a:p>
          <a:p>
            <a:r>
              <a:rPr lang="es-ES_tradnl" dirty="0" smtClean="0"/>
              <a:t>RECEPTORES UBICADOS EN PARED MUSCULAR O CAPSULA DE ORGANOS MACIZOS</a:t>
            </a:r>
          </a:p>
          <a:p>
            <a:r>
              <a:rPr lang="es-ES_tradnl" dirty="0" smtClean="0"/>
              <a:t>VIA AFERENTES VISCERALES JUNTO CON NEVIOS SIMPATICOS A ASTAS DORSALES DE LA MEDULA   Y LUEGO A CENTROS NERVIOSOS SUPERIORES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INICIO DEL DOLOR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BRUSCO:PERFORACION O ESTRANGULACION</a:t>
            </a:r>
          </a:p>
          <a:p>
            <a:r>
              <a:rPr lang="es-ES_tradnl" dirty="0" smtClean="0"/>
              <a:t>AUMENTO GRADUAL EN PANCREATITIS AGUDA</a:t>
            </a:r>
          </a:p>
          <a:p>
            <a:r>
              <a:rPr lang="es-ES_tradnl" dirty="0" smtClean="0"/>
              <a:t>GRADUAL Y LOCALIZADO EN PERFORACIONES PEQUEÑAS CON ESCASA FILTRACION, VESICULA,APENDICE,INTESTNO DELGADO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LOCALIZACION E IRRADIACION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ASPENDICITIS:EN EPIGASTRIO YDESPUES FID</a:t>
            </a:r>
          </a:p>
          <a:p>
            <a:r>
              <a:rPr lang="es-ES_tradnl" dirty="0" smtClean="0"/>
              <a:t>ULCERA DUODENAL:EN HD Y LUEGO SE GENERALIZA</a:t>
            </a:r>
          </a:p>
          <a:p>
            <a:r>
              <a:rPr lang="es-ES_tradnl" dirty="0" smtClean="0"/>
              <a:t>ULCERA GASTRICA:EN EPIGASTRIO Y LUEGO SE GENERALIZA</a:t>
            </a:r>
          </a:p>
          <a:p>
            <a:r>
              <a:rPr lang="es-ES_tradnl" dirty="0" smtClean="0"/>
              <a:t>PANCREATITIS:EPIGASTRIO Y EN HCI</a:t>
            </a:r>
          </a:p>
          <a:p>
            <a:r>
              <a:rPr lang="es-ES_tradnl" dirty="0" smtClean="0"/>
              <a:t>INTESTINO DELGADO:PERIUMBILICAL Y SE GENERALIZA</a:t>
            </a:r>
          </a:p>
          <a:p>
            <a:pPr>
              <a:buNone/>
            </a:pP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LOCALIZACION E IRRADIACION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 smtClean="0"/>
          </a:p>
          <a:p>
            <a:endParaRPr lang="es-ES_tradnl" dirty="0" smtClean="0"/>
          </a:p>
          <a:p>
            <a:r>
              <a:rPr lang="es-ES_tradnl" dirty="0" smtClean="0"/>
              <a:t>INTESTINO GRUESO:SE INICIA EN HIPOGASTRIO</a:t>
            </a:r>
          </a:p>
          <a:p>
            <a:r>
              <a:rPr lang="es-ES_tradnl" dirty="0" smtClean="0"/>
              <a:t>ECTOPICO ROTO:HIPOGASTRIO Y LUEGO SE GENERALIZA</a:t>
            </a:r>
          </a:p>
          <a:p>
            <a:pPr>
              <a:buNone/>
            </a:pP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CONCOMITANTES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 smtClean="0"/>
          </a:p>
          <a:p>
            <a:endParaRPr lang="es-ES_tradnl" dirty="0" smtClean="0"/>
          </a:p>
          <a:p>
            <a:r>
              <a:rPr lang="es-ES_tradnl" dirty="0" smtClean="0"/>
              <a:t>VOMITO, NAUSEAS Y ANOREXIA</a:t>
            </a:r>
          </a:p>
          <a:p>
            <a:r>
              <a:rPr lang="es-ES_tradnl" dirty="0" smtClean="0"/>
              <a:t>DIARREA,CONSTIPACION O AUSENCIA DE DEPOSCIONES Y FLATOS</a:t>
            </a:r>
          </a:p>
          <a:p>
            <a:r>
              <a:rPr lang="es-ES_tradnl" dirty="0" smtClean="0"/>
              <a:t>FUM Y FLUJO VAGINAL</a:t>
            </a:r>
          </a:p>
          <a:p>
            <a:r>
              <a:rPr lang="es-ES_tradnl" dirty="0" smtClean="0"/>
              <a:t>SINTOMAS URINARIOS Y DIURESIS</a:t>
            </a:r>
          </a:p>
          <a:p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AGRAVANTES O CALMANTES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 smtClean="0"/>
          </a:p>
          <a:p>
            <a:endParaRPr lang="es-ES_tradnl" dirty="0" smtClean="0"/>
          </a:p>
          <a:p>
            <a:r>
              <a:rPr lang="es-ES_tradnl" dirty="0" smtClean="0"/>
              <a:t>EN PANCREATITIS EL DOLOR MEJORA INCLINANDOSE HACIA ADELANTE</a:t>
            </a:r>
          </a:p>
          <a:p>
            <a:r>
              <a:rPr lang="es-ES_tradnl" dirty="0" smtClean="0"/>
              <a:t>EN PERITONITIS EMPEORA CON LA TOS,LOS MOVIMIENTOS Y LA INSPIRACION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EXAMEN FISICO</a:t>
            </a:r>
            <a:endParaRPr lang="es-ES_tradnl" dirty="0"/>
          </a:p>
        </p:txBody>
      </p:sp>
      <p:pic>
        <p:nvPicPr>
          <p:cNvPr id="4" name="3 Marcador de contenido" descr="escanear0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428604"/>
            <a:ext cx="8429684" cy="48577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INSPECCION</a:t>
            </a:r>
            <a:endParaRPr lang="es-ES_tradnl" dirty="0"/>
          </a:p>
        </p:txBody>
      </p:sp>
      <p:pic>
        <p:nvPicPr>
          <p:cNvPr id="4" name="3 Marcador de contenido" descr="escanear00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178826" y="-1321626"/>
            <a:ext cx="4786345" cy="828680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INSPECCION</a:t>
            </a:r>
            <a:endParaRPr lang="es-ES_tradnl" dirty="0"/>
          </a:p>
        </p:txBody>
      </p:sp>
      <p:pic>
        <p:nvPicPr>
          <p:cNvPr id="4" name="3 Marcador de contenido" descr="escanear00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2035951" y="-892998"/>
            <a:ext cx="4929224" cy="757242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INSPECCION</a:t>
            </a:r>
            <a:endParaRPr lang="es-ES_tradnl" dirty="0"/>
          </a:p>
        </p:txBody>
      </p:sp>
      <p:pic>
        <p:nvPicPr>
          <p:cNvPr id="4" name="3 Marcador de contenido" descr="escanear00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2071672" y="-1214472"/>
            <a:ext cx="5000660" cy="828680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INSPECCION</a:t>
            </a:r>
            <a:endParaRPr lang="es-ES_tradnl" dirty="0"/>
          </a:p>
        </p:txBody>
      </p:sp>
      <p:sp>
        <p:nvSpPr>
          <p:cNvPr id="5" name="4 CuadroTexto"/>
          <p:cNvSpPr txBox="1"/>
          <p:nvPr/>
        </p:nvSpPr>
        <p:spPr>
          <a:xfrm>
            <a:off x="500034" y="642918"/>
            <a:ext cx="835824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_tradnl" sz="2800" dirty="0" smtClean="0"/>
              <a:t>CONJUNTIVAS PALIDAS:ANEMIA (CANCER,ULCERA  PEPTICA) O VC PERIFERICA EN ESTADOS DE SHOCK O DOLOR INTENSO</a:t>
            </a:r>
          </a:p>
          <a:p>
            <a:pPr>
              <a:buFont typeface="Arial" pitchFamily="34" charset="0"/>
              <a:buChar char="•"/>
            </a:pPr>
            <a:r>
              <a:rPr lang="es-ES_tradnl" sz="2800" dirty="0" smtClean="0"/>
              <a:t>ICTERICIA:ENFERMEDADES HEPATOBILIARES</a:t>
            </a:r>
          </a:p>
          <a:p>
            <a:pPr>
              <a:buFont typeface="Arial" pitchFamily="34" charset="0"/>
              <a:buChar char="•"/>
            </a:pPr>
            <a:r>
              <a:rPr lang="es-ES_tradnl" sz="2800" dirty="0" smtClean="0"/>
              <a:t>CIANOSIS CENTRAL:DOLOR REFERIDO DE ENFERMEDAD PULMONAR</a:t>
            </a:r>
          </a:p>
          <a:p>
            <a:pPr>
              <a:buFont typeface="Arial" pitchFamily="34" charset="0"/>
              <a:buChar char="•"/>
            </a:pPr>
            <a:r>
              <a:rPr lang="es-ES_tradnl" sz="2800" dirty="0" smtClean="0"/>
              <a:t>LIVIDECES EN MIEMBROS INFERIORES:COMPROMISO HEMODINAMICO POR SHOCK</a:t>
            </a:r>
            <a:endParaRPr lang="es-ES_tradnl" sz="2800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DOLOR VISCERAL</a:t>
            </a:r>
            <a:endParaRPr lang="es-ES_tradnl" dirty="0"/>
          </a:p>
        </p:txBody>
      </p:sp>
      <p:sp>
        <p:nvSpPr>
          <p:cNvPr id="6" name="5 CuadroTexto"/>
          <p:cNvSpPr txBox="1"/>
          <p:nvPr/>
        </p:nvSpPr>
        <p:spPr>
          <a:xfrm>
            <a:off x="571472" y="714356"/>
            <a:ext cx="80724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2800" dirty="0" smtClean="0"/>
          </a:p>
          <a:p>
            <a:endParaRPr lang="es-ES_tradnl" sz="2800" dirty="0" smtClean="0"/>
          </a:p>
          <a:p>
            <a:endParaRPr lang="es-ES_tradnl" sz="2800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endParaRPr lang="es-ES_tradnl" dirty="0" smtClean="0"/>
          </a:p>
          <a:p>
            <a:r>
              <a:rPr lang="es-ES_tradnl" dirty="0" smtClean="0"/>
              <a:t>RECEPTORES SENSIBLES A ESTIRAMIENTO DE VISCERA HUECA, DISTENSION DE CAPSULA DE ORGANO MACIZO, ISQUEMIA O INFLAMACION</a:t>
            </a:r>
          </a:p>
          <a:p>
            <a:r>
              <a:rPr lang="es-ES_tradnl" dirty="0" smtClean="0"/>
              <a:t>ES SORDO MAL LOCALIZADO Y PUEDE PERCIBIRSE EN EL ABDOMEN A DISTANCIA DE LA VISCERA AFECTADA</a:t>
            </a:r>
          </a:p>
          <a:p>
            <a:r>
              <a:rPr lang="es-ES_tradnl" dirty="0" smtClean="0"/>
              <a:t>UBICADO EN LINEA MEDIA CON FRECUENCIA POR INGRESO DE FIBRAS BILATERALES EN LA MEDULA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INSPECCION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CICATRICES QUIRURGICAS PUEDE RELACIONARSE CON OBSTRUCCION INTESTINAL POR BRIDAS</a:t>
            </a:r>
          </a:p>
          <a:p>
            <a:r>
              <a:rPr lang="es-ES_tradnl" dirty="0" smtClean="0"/>
              <a:t>DISTENSION GENERALIZADA CUANDO HAY OBSTRUCCION O EN ASCITIS</a:t>
            </a:r>
          </a:p>
          <a:p>
            <a:r>
              <a:rPr lang="es-ES_tradnl" dirty="0" smtClean="0"/>
              <a:t>DISTENSION LOCALIZADA: PUEDE SER SECUNDARIA A  PLASTRONES INFLAMATORIOS O ABSCESOS</a:t>
            </a:r>
          </a:p>
          <a:p>
            <a:r>
              <a:rPr lang="es-ES_tradnl" dirty="0" smtClean="0"/>
              <a:t>ONDAS PERISTALTICAS VISIBLES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SIGNOS VITALES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PULSO:60-90,AUMENTO DE 10 LATIDOS POR GRADO DE TEMPERATURA. LA FALTA DE RELACION ENTRE ESTO T 38,5 Y FC 60 HACE SOSPECHAR UNA FIEBRE TIFOIDEA</a:t>
            </a:r>
          </a:p>
          <a:p>
            <a:pPr>
              <a:buNone/>
            </a:pPr>
            <a:r>
              <a:rPr lang="es-ES_tradnl" dirty="0" smtClean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SIGNOS VITALES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TEMPERATURA:  FIEBRE SEÑALA LA PRESENCIA DE INFECCION INTRAPERITONEAL(PERITONITIS, PIELONEFRITIS,COLECISITIS) O ENFERMEDADES INFLAMATORIAS MEDICAS (COLAGENOPATIAS, VASCULITIS,ANEMIAS HEMOLITICAS)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SIGNOS VITALES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TENSION ARTERIAL:</a:t>
            </a:r>
          </a:p>
          <a:p>
            <a:pPr>
              <a:buNone/>
            </a:pPr>
            <a:r>
              <a:rPr lang="es-ES_tradnl" dirty="0" smtClean="0"/>
              <a:t>	LA OBSTRUCCION INTESTINAL, LA ISQUEMIA  Y PERITONITIS PUEDEN CAUSAR UN TERCER ESPACIO DE LIQUIDO, CON DEPLECIONDE VOLUMEN HIPOTENSION ORTOSTATICA O SHCK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8358246" cy="474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35696" y="260648"/>
            <a:ext cx="521497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AUSCULTACION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_tradnl" dirty="0" smtClean="0"/>
          </a:p>
          <a:p>
            <a:r>
              <a:rPr lang="es-ES_tradnl" dirty="0" smtClean="0"/>
              <a:t>AUMENTADOS:GASTROENTERITIS( FUNCIONAL), OBSTRUCCION INTESTINAL(MECANICA)</a:t>
            </a:r>
          </a:p>
          <a:p>
            <a:r>
              <a:rPr lang="es-ES_tradnl" dirty="0" smtClean="0"/>
              <a:t>DISMINUIDOS:ILEO PARALITICO POR PERITONITIS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AUSCULTACION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r>
              <a:rPr lang="es-ES_tradnl" dirty="0" smtClean="0"/>
              <a:t>SOPLOS:ANEURISMAS, FISTULAS, TUMORES</a:t>
            </a:r>
          </a:p>
          <a:p>
            <a:r>
              <a:rPr lang="es-ES_tradnl" dirty="0" smtClean="0"/>
              <a:t>FETOCARDIA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PERCUSION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HIGADO:PERDIDA DE MATIDEZ HEPATICA ,POR RUPTURA DE VISCERA HUECA O INTERPOSICION DE UN SEGMENTO DEL COLON ( SIGNO DE CHILAIDITI)</a:t>
            </a:r>
          </a:p>
          <a:p>
            <a:endParaRPr lang="es-ES_tradn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DOLOR SOMATICO</a:t>
            </a:r>
            <a:endParaRPr lang="es-ES_tradnl" dirty="0"/>
          </a:p>
        </p:txBody>
      </p:sp>
      <p:sp>
        <p:nvSpPr>
          <p:cNvPr id="8" name="7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s-ES_tradnl" dirty="0" smtClean="0"/>
          </a:p>
          <a:p>
            <a:r>
              <a:rPr lang="es-ES_tradnl" dirty="0" smtClean="0"/>
              <a:t>GENERADO EN PERITONEO PARIETAL,QUE ESTA INVERVADO POR FIBRAS NERVIOSAS DE LOS SEGMENTOS D7 A L1</a:t>
            </a:r>
          </a:p>
          <a:p>
            <a:r>
              <a:rPr lang="es-ES_tradnl" dirty="0" smtClean="0"/>
              <a:t>EL ESTIMULO ES INFLAMATORIO BACTERIANO O QUIMICOS</a:t>
            </a:r>
          </a:p>
          <a:p>
            <a:r>
              <a:rPr lang="es-ES_tradnl" dirty="0" smtClean="0"/>
              <a:t>ACOMPAÑADO DE ESPASMO REFLEJO DE LA MUSCULATURA DEL ABDOMEN</a:t>
            </a:r>
          </a:p>
          <a:p>
            <a:r>
              <a:rPr lang="es-ES_tradnl" dirty="0" smtClean="0"/>
              <a:t>SE LOCALIZA EN EL SITO DE LA LESION, ES INTENSO  DE APARICION SUBITA Y SE AGUDIZA CON LOS MOVIMIENTOS , LA TOS Y LA RESPIRACION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"/>
            <a:ext cx="55721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PERCUSION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 smtClean="0"/>
          </a:p>
          <a:p>
            <a:endParaRPr lang="es-ES_tradnl" dirty="0" smtClean="0"/>
          </a:p>
          <a:p>
            <a:r>
              <a:rPr lang="es-ES_tradnl" dirty="0" smtClean="0"/>
              <a:t>MASAS</a:t>
            </a:r>
          </a:p>
          <a:p>
            <a:r>
              <a:rPr lang="es-ES_tradnl" dirty="0" smtClean="0"/>
              <a:t>LIQUIDO:SI ESTA LIBRE PRODUCE AREA DE MATIDEZ CAMBIANTE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PALPACION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 smtClean="0"/>
          </a:p>
          <a:p>
            <a:endParaRPr lang="es-ES_tradnl" dirty="0" smtClean="0"/>
          </a:p>
          <a:p>
            <a:r>
              <a:rPr lang="es-ES_tradnl" dirty="0" smtClean="0"/>
              <a:t>DETECTAR Y EVALUAR AREAS DE DOLOR Y SENSIBILIDAD</a:t>
            </a:r>
          </a:p>
          <a:p>
            <a:r>
              <a:rPr lang="es-ES_tradnl" dirty="0" smtClean="0"/>
              <a:t>EXAMINAR ORGANOS INDIVIDUALMENTE</a:t>
            </a:r>
          </a:p>
          <a:p>
            <a:r>
              <a:rPr lang="es-ES_tradnl" dirty="0" smtClean="0"/>
              <a:t>DETECTAR LA PRESENCIA DE MASAS Y LIQUIDOS ANORMALES</a:t>
            </a:r>
          </a:p>
          <a:p>
            <a:pPr>
              <a:buNone/>
            </a:pP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PALPACION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 smtClean="0"/>
          </a:p>
          <a:p>
            <a:endParaRPr lang="es-ES_tradnl" dirty="0" smtClean="0"/>
          </a:p>
          <a:p>
            <a:r>
              <a:rPr lang="es-ES_tradnl" dirty="0" smtClean="0"/>
              <a:t>PRECISAR EL DOLOR Y SU RELACION CON EL PERITONEO, APARICION DEL DOLOR CON MANIOBRAS QUE NO IMPLIQUEN PALPACION DIRECTA (TOS)</a:t>
            </a:r>
          </a:p>
          <a:p>
            <a:r>
              <a:rPr lang="es-ES_tradnl" dirty="0" smtClean="0"/>
              <a:t>PRESENCIA DE SIGNOS ESPECIALES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PALPACION,PRESENCIA DE SIGNOS ESPECIALES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RIGIDEZ DE PARED ABDOMINAL: CONTRACCION INVOLUNTARIA DE LOS MUSCULOS DE LA PARED E IMPLICA PERITONITIS DE RESOLUCION QUIRURGICA, PUEDE NO OBSERVARSE BIEN EN ANCIANOS</a:t>
            </a:r>
            <a:r>
              <a:rPr lang="es-ES_tradnl" dirty="0"/>
              <a:t>.</a:t>
            </a:r>
            <a:endParaRPr lang="es-ES_tradnl" dirty="0" smtClean="0"/>
          </a:p>
          <a:p>
            <a:r>
              <a:rPr lang="es-ES_tradnl" dirty="0" smtClean="0"/>
              <a:t>SIGNO DE BLUMBERG:DOLOR A LA DESCOMPRESION BRUSCA 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SIGNO DE BLUMBERG</a:t>
            </a:r>
            <a:endParaRPr lang="es-ES_tradnl" dirty="0"/>
          </a:p>
        </p:txBody>
      </p:sp>
      <p:pic>
        <p:nvPicPr>
          <p:cNvPr id="4" name="3 Marcador de contenido" descr="escanear00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8358246" cy="45720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SIGNO DEL PSOAS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 smtClean="0"/>
          </a:p>
          <a:p>
            <a:endParaRPr lang="es-ES_tradnl" dirty="0" smtClean="0"/>
          </a:p>
          <a:p>
            <a:r>
              <a:rPr lang="es-ES_tradnl" dirty="0" smtClean="0"/>
              <a:t>SE FLEXIONA EL MIEMBRO INFERIOR Y SE SUELTA, LA FLEXION ES INDOLORA LA EXTENSION ES DOLOROSA, EN ABSCESO DEL PSOAS,ABSCESOS RETROPERITONEALES Y APENDICITIS RETROCECAL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PALPACION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SIGNO DE MURPHY</a:t>
            </a:r>
          </a:p>
          <a:p>
            <a:r>
              <a:rPr lang="es-ES_tradnl" dirty="0" smtClean="0"/>
              <a:t>SIGNO DE ROVSING</a:t>
            </a:r>
          </a:p>
          <a:p>
            <a:r>
              <a:rPr lang="es-ES_tradnl" dirty="0" smtClean="0"/>
              <a:t>PLASTRON INFLAMATORIO </a:t>
            </a:r>
          </a:p>
          <a:p>
            <a:r>
              <a:rPr lang="es-ES_tradnl" dirty="0" smtClean="0"/>
              <a:t>PRESENCIA DE HERNIAS</a:t>
            </a:r>
          </a:p>
          <a:p>
            <a:r>
              <a:rPr lang="es-ES_tradnl" dirty="0" smtClean="0"/>
              <a:t>TACTO VAGINAL ESPECIALMENTE EN DOLOR ABDOMINAL BAJO</a:t>
            </a:r>
          </a:p>
          <a:p>
            <a:r>
              <a:rPr lang="es-ES_tradnl" dirty="0" smtClean="0"/>
              <a:t>TACTO RECTAL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EXAMENES COMPLEMENTARIOS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s-ES_tradnl" dirty="0" smtClean="0"/>
              <a:t>	</a:t>
            </a:r>
          </a:p>
          <a:p>
            <a:pPr>
              <a:buNone/>
            </a:pPr>
            <a:endParaRPr lang="es-ES_tradnl" dirty="0" smtClean="0"/>
          </a:p>
          <a:p>
            <a:pPr>
              <a:buNone/>
            </a:pPr>
            <a:endParaRPr lang="es-ES_tradnl" dirty="0" smtClean="0"/>
          </a:p>
          <a:p>
            <a:pPr>
              <a:buNone/>
            </a:pPr>
            <a:r>
              <a:rPr lang="es-ES_tradnl" dirty="0" smtClean="0"/>
              <a:t>SE DEBE LLEGAR A UN DIAGNOSTICO CON EL INTERROGATORIO Y LOS HALLAZGOS CLINICOS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SIGNOS DE IRRITACION PERITONEAL</a:t>
            </a:r>
            <a:endParaRPr lang="es-ES_tradnl" dirty="0"/>
          </a:p>
        </p:txBody>
      </p:sp>
      <p:pic>
        <p:nvPicPr>
          <p:cNvPr id="4" name="3 Marcador de contenido" descr="escanear0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428604"/>
            <a:ext cx="8286808" cy="44291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DOLOR REFERIDO</a:t>
            </a:r>
            <a:endParaRPr lang="es-ES_tradnl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s-ES_tradnl" dirty="0" smtClean="0"/>
          </a:p>
          <a:p>
            <a:r>
              <a:rPr lang="es-ES_tradnl" dirty="0" smtClean="0"/>
              <a:t>SURGE DE ESTRUCTURAS VISCERALES Y SE PERCIBE A DISTANCIA DEL ORGANO AFECTADO</a:t>
            </a:r>
          </a:p>
          <a:p>
            <a:r>
              <a:rPr lang="es-ES_tradnl" dirty="0" smtClean="0"/>
              <a:t>VIAJAN POR AXONES PROPIOCEPTIVOS Y TERMINAN EN ASTA DORSAL , CONVERGIENDO CON ESTIMULOS CONDUCIDOS POR LOS AXONES SOMATICOS AFERENTES DE LA PIEL</a:t>
            </a:r>
          </a:p>
          <a:p>
            <a:r>
              <a:rPr lang="es-ES_tradnl" dirty="0" smtClean="0"/>
              <a:t>EL CEREBRO NO DISCRIMINA CUAL AXON INGRESA EL ESTIMULO Y PROYECTA LA SENSACION EN LA PIEL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EXAMENES COMPLEMENTARIOS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HEMOGRAMA</a:t>
            </a:r>
          </a:p>
          <a:p>
            <a:r>
              <a:rPr lang="es-ES_tradnl" dirty="0" smtClean="0"/>
              <a:t>DIFERENCIAL ALTERADO,DESVIACION A LA IZQUIERDA,GRANULACIONES TOXICAS Y LEUCOPENIA, </a:t>
            </a:r>
          </a:p>
          <a:p>
            <a:r>
              <a:rPr lang="es-ES_tradnl" dirty="0" smtClean="0"/>
              <a:t>EN FIEBRE TIFOIDEA LEUCOPENIA Y NEUTROPENIA</a:t>
            </a:r>
          </a:p>
          <a:p>
            <a:r>
              <a:rPr lang="es-ES_tradnl" dirty="0" smtClean="0"/>
              <a:t>HEMATOCRITO ELEVADO POR HIPOVOLEMIA O FORMACION DE TERCER ESPACIO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EXAMENES COMPLEMENTARIOS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HIPERGLICEMIA EN LA ACIDOSIS DIABETICA</a:t>
            </a:r>
          </a:p>
          <a:p>
            <a:r>
              <a:rPr lang="es-ES_tradnl" dirty="0" smtClean="0"/>
              <a:t>AMILASAS</a:t>
            </a:r>
          </a:p>
          <a:p>
            <a:r>
              <a:rPr lang="es-ES_tradnl" dirty="0" smtClean="0"/>
              <a:t>FUNCION HEPATICA </a:t>
            </a:r>
          </a:p>
          <a:p>
            <a:r>
              <a:rPr lang="es-ES_tradnl" dirty="0" smtClean="0"/>
              <a:t>PRUEBA DE EMBARAZO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EXAMENES COMPLEMENTARIOS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PARCIAL DE ORINA</a:t>
            </a:r>
          </a:p>
          <a:p>
            <a:r>
              <a:rPr lang="es-ES_tradnl" dirty="0" smtClean="0"/>
              <a:t>EN APENDICITIS POR IRRITACION LOCAL PUEDE HABER PIURIA, HEMATURIA, PERO NO HAY PRESENCIA DE CILINDROS</a:t>
            </a:r>
          </a:p>
          <a:p>
            <a:r>
              <a:rPr lang="es-ES_tradnl" dirty="0" smtClean="0"/>
              <a:t>COPROLOGICO SI HAY PRESENCIA DE DIARREA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EXAMENES COMPLEMENTARIOS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EKG Y RX DE TORAX </a:t>
            </a:r>
          </a:p>
          <a:p>
            <a:r>
              <a:rPr lang="es-ES_tradnl" dirty="0" smtClean="0"/>
              <a:t>RX DE TORAX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RADIOGRAFIA SIMPLE DE ABDOMEN NORMAL</a:t>
            </a:r>
            <a:endParaRPr lang="es-ES_tradnl" dirty="0"/>
          </a:p>
        </p:txBody>
      </p:sp>
      <p:pic>
        <p:nvPicPr>
          <p:cNvPr id="4" name="3 Marcador de contenido" descr="escanear0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428604"/>
            <a:ext cx="8358246" cy="46434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RADIOGRAFIA SIMPLE DE ABDOMEN</a:t>
            </a:r>
            <a:endParaRPr lang="es-ES_tradn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3464" y="530225"/>
            <a:ext cx="7783109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RADIOGRAFIA SIMPLE DE ABDOMEN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ILEO PARALITICO:LOCALIZADO O GENERALIZADO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RADIOGRAFIA SIMPLE DE ABDOMEN DE PIE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ILEO GENERALIZADO:</a:t>
            </a:r>
          </a:p>
          <a:p>
            <a:pPr>
              <a:buNone/>
            </a:pPr>
            <a:r>
              <a:rPr lang="es-ES_tradnl" dirty="0" smtClean="0"/>
              <a:t> SI HAY NIVELES NO SON EN ESCALERA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RADIOGRAFIA SIMPLE DE ABDOMEN</a:t>
            </a:r>
            <a:endParaRPr lang="es-ES_tradnl" dirty="0"/>
          </a:p>
        </p:txBody>
      </p:sp>
      <p:pic>
        <p:nvPicPr>
          <p:cNvPr id="4" name="3 Marcador de contenido" descr="escanear0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428605"/>
            <a:ext cx="8501122" cy="428944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RADIOGRAFIA SIMPLE DE ABDOMEN</a:t>
            </a:r>
            <a:endParaRPr lang="es-ES_tradnl" dirty="0"/>
          </a:p>
        </p:txBody>
      </p:sp>
      <p:pic>
        <p:nvPicPr>
          <p:cNvPr id="4" name="3 Marcador de contenido" descr="escanear0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428604"/>
            <a:ext cx="8429684" cy="410662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CLASIFICACION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r>
              <a:rPr lang="es-ES_tradnl" dirty="0" smtClean="0"/>
              <a:t>DOLOR ABDOMINAL AGUDO</a:t>
            </a:r>
          </a:p>
          <a:p>
            <a:r>
              <a:rPr lang="es-ES_tradnl" dirty="0" smtClean="0"/>
              <a:t>DOLOR ABDOMINAL CRONICO: SINDROME DE INTESTINO IRRITABLE,DISPEPSIA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RADIOGRAFIA SIMPLE DE ABDOMEN</a:t>
            </a:r>
            <a:endParaRPr lang="es-ES_tradnl" dirty="0"/>
          </a:p>
        </p:txBody>
      </p:sp>
      <p:pic>
        <p:nvPicPr>
          <p:cNvPr id="4" name="3 Marcador de contenido" descr="escanear0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357166"/>
            <a:ext cx="8286808" cy="464347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3 Marcador de contenido" descr="escanear00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3 Marcador de contenido" descr="escanear00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042" y="99392"/>
            <a:ext cx="5572164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ECOGRAFIA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_tradnl" dirty="0" smtClean="0"/>
          </a:p>
          <a:p>
            <a:r>
              <a:rPr lang="es-ES_tradnl" dirty="0" smtClean="0"/>
              <a:t>EN COLECISTITIS AGUDA HAY DILATACION VESICULAR Y ENGROSAMIENTO DE LA PARED CON LITIASIS O SIN ELLA,ES DIFICIL VER CALCULOS DE COLEDOCO</a:t>
            </a:r>
          </a:p>
          <a:p>
            <a:r>
              <a:rPr lang="es-ES_tradnl" dirty="0" smtClean="0"/>
              <a:t>PANCREATITIS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ECOGRAFIA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 smtClean="0"/>
          </a:p>
          <a:p>
            <a:endParaRPr lang="es-ES_tradnl" dirty="0" smtClean="0"/>
          </a:p>
          <a:p>
            <a:r>
              <a:rPr lang="es-ES_tradnl" dirty="0" smtClean="0"/>
              <a:t>  ENFEREMDADES GINECOLOGICAS COMO EPI,QUISTES DE OVARIO COMPLICADOS Y ABSCESOS TUBARIOS</a:t>
            </a:r>
          </a:p>
          <a:p>
            <a:r>
              <a:rPr lang="es-ES_tradnl" dirty="0" smtClean="0"/>
              <a:t> COLICO RENAL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TOMOGRAFIA COMPUTARIZADA DE ABDOMEN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 MUY UTIL EN RETROPERITONEO,ABSCESOS INTRABDOMINAL NO PROXIMOS A LA PARED Y  EN PATOLOGIA DE VISCERA SOLIDA:HIGADO,PANCREAS Y RIÑONES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EXAMENES COMPLEMENTARIOS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 LAVADO PERITONEAL</a:t>
            </a:r>
          </a:p>
          <a:p>
            <a:r>
              <a:rPr lang="es-ES_tradnl" dirty="0" smtClean="0"/>
              <a:t>CULDOCENTESIS:PUNCIONAR EL FONDO DE SACO VAGINAL POSTERIOR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GRACIAS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DOLOR ABDOMINAL AGUDO </a:t>
            </a:r>
            <a:endParaRPr lang="es-ES_tradn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5"/>
            <a:ext cx="8286807" cy="450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DOLOR ABDOMINAL AGUDO </a:t>
            </a:r>
            <a:endParaRPr lang="es-ES_tradn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5"/>
            <a:ext cx="8429684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o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o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1950</TotalTime>
  <Words>989</Words>
  <Application>Microsoft Office PowerPoint</Application>
  <PresentationFormat>Presentación en pantalla (4:3)</PresentationFormat>
  <Paragraphs>202</Paragraphs>
  <Slides>67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67</vt:i4>
      </vt:variant>
    </vt:vector>
  </HeadingPairs>
  <TitlesOfParts>
    <vt:vector size="72" baseType="lpstr">
      <vt:lpstr>Arial</vt:lpstr>
      <vt:lpstr>Calibri</vt:lpstr>
      <vt:lpstr>Verdana</vt:lpstr>
      <vt:lpstr>Wingdings 2</vt:lpstr>
      <vt:lpstr>Aspecto</vt:lpstr>
      <vt:lpstr>DOLOR ABDOMINAL</vt:lpstr>
      <vt:lpstr>DOLOR VISCERAL</vt:lpstr>
      <vt:lpstr>DOLOR VISCERAL</vt:lpstr>
      <vt:lpstr>DOLOR SOMATICO</vt:lpstr>
      <vt:lpstr>DOLOR REFERIDO</vt:lpstr>
      <vt:lpstr>CLASIFICACION</vt:lpstr>
      <vt:lpstr>DOLOR ABDOMINAL AGUDO </vt:lpstr>
      <vt:lpstr>DOLOR ABDOMINAL AGUDO </vt:lpstr>
      <vt:lpstr>Presentación de PowerPoint</vt:lpstr>
      <vt:lpstr>Presentación de PowerPoint</vt:lpstr>
      <vt:lpstr>INTERROGATORIO</vt:lpstr>
      <vt:lpstr>ANTECEDENTES</vt:lpstr>
      <vt:lpstr>ANTECEDENTES</vt:lpstr>
      <vt:lpstr>LOCALIZACION DEL DOLOR</vt:lpstr>
      <vt:lpstr>LOCALIZACION DEL DOLOR</vt:lpstr>
      <vt:lpstr>Presentación de PowerPoint</vt:lpstr>
      <vt:lpstr>Presentación de PowerPoint</vt:lpstr>
      <vt:lpstr>Presentación de PowerPoint</vt:lpstr>
      <vt:lpstr>CARACTERISTICAS DEL DOLOR</vt:lpstr>
      <vt:lpstr>INICIO DEL DOLOR</vt:lpstr>
      <vt:lpstr>LOCALIZACION E IRRADIACION</vt:lpstr>
      <vt:lpstr>LOCALIZACION E IRRADIACION</vt:lpstr>
      <vt:lpstr>CONCOMITANTES</vt:lpstr>
      <vt:lpstr>AGRAVANTES O CALMANTES</vt:lpstr>
      <vt:lpstr>EXAMEN FISICO</vt:lpstr>
      <vt:lpstr>INSPECCION</vt:lpstr>
      <vt:lpstr>INSPECCION</vt:lpstr>
      <vt:lpstr>INSPECCION</vt:lpstr>
      <vt:lpstr>INSPECCION</vt:lpstr>
      <vt:lpstr>INSPECCION</vt:lpstr>
      <vt:lpstr>SIGNOS VITALES</vt:lpstr>
      <vt:lpstr>SIGNOS VITALES</vt:lpstr>
      <vt:lpstr>SIGNOS VITALES</vt:lpstr>
      <vt:lpstr>Presentación de PowerPoint</vt:lpstr>
      <vt:lpstr>Presentación de PowerPoint</vt:lpstr>
      <vt:lpstr>Presentación de PowerPoint</vt:lpstr>
      <vt:lpstr>AUSCULTACION</vt:lpstr>
      <vt:lpstr>AUSCULTACION</vt:lpstr>
      <vt:lpstr>PERCUSION</vt:lpstr>
      <vt:lpstr>Presentación de PowerPoint</vt:lpstr>
      <vt:lpstr>PERCUSION</vt:lpstr>
      <vt:lpstr>PALPACION</vt:lpstr>
      <vt:lpstr>PALPACION</vt:lpstr>
      <vt:lpstr>PALPACION,PRESENCIA DE SIGNOS ESPECIALES</vt:lpstr>
      <vt:lpstr>SIGNO DE BLUMBERG</vt:lpstr>
      <vt:lpstr>SIGNO DEL PSOAS</vt:lpstr>
      <vt:lpstr>PALPACION</vt:lpstr>
      <vt:lpstr>EXAMENES COMPLEMENTARIOS</vt:lpstr>
      <vt:lpstr>SIGNOS DE IRRITACION PERITONEAL</vt:lpstr>
      <vt:lpstr>EXAMENES COMPLEMENTARIOS</vt:lpstr>
      <vt:lpstr>EXAMENES COMPLEMENTARIOS</vt:lpstr>
      <vt:lpstr>EXAMENES COMPLEMENTARIOS</vt:lpstr>
      <vt:lpstr>EXAMENES COMPLEMENTARIOS</vt:lpstr>
      <vt:lpstr>RADIOGRAFIA SIMPLE DE ABDOMEN NORMAL</vt:lpstr>
      <vt:lpstr>RADIOGRAFIA SIMPLE DE ABDOMEN</vt:lpstr>
      <vt:lpstr>RADIOGRAFIA SIMPLE DE ABDOMEN</vt:lpstr>
      <vt:lpstr>RADIOGRAFIA SIMPLE DE ABDOMEN DE PIE</vt:lpstr>
      <vt:lpstr>RADIOGRAFIA SIMPLE DE ABDOMEN</vt:lpstr>
      <vt:lpstr>RADIOGRAFIA SIMPLE DE ABDOMEN</vt:lpstr>
      <vt:lpstr>RADIOGRAFIA SIMPLE DE ABDOMEN</vt:lpstr>
      <vt:lpstr>Presentación de PowerPoint</vt:lpstr>
      <vt:lpstr>Presentación de PowerPoint</vt:lpstr>
      <vt:lpstr>ECOGRAFIA</vt:lpstr>
      <vt:lpstr>ECOGRAFIA</vt:lpstr>
      <vt:lpstr>TOMOGRAFIA COMPUTARIZADA DE ABDOMEN</vt:lpstr>
      <vt:lpstr>EXAMENES COMPLEMENTARIOS</vt:lpstr>
      <vt:lpstr>GRACIAS</vt:lpstr>
    </vt:vector>
  </TitlesOfParts>
  <Company>SoftPack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DOLOR ABDOMINAL</dc:title>
  <dc:creator>WinuE</dc:creator>
  <cp:lastModifiedBy>Sandra</cp:lastModifiedBy>
  <cp:revision>110</cp:revision>
  <dcterms:created xsi:type="dcterms:W3CDTF">2011-04-03T18:16:22Z</dcterms:created>
  <dcterms:modified xsi:type="dcterms:W3CDTF">2020-07-01T14:10:56Z</dcterms:modified>
</cp:coreProperties>
</file>