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417" r:id="rId2"/>
    <p:sldId id="289" r:id="rId3"/>
    <p:sldId id="290" r:id="rId4"/>
    <p:sldId id="271" r:id="rId5"/>
    <p:sldId id="409" r:id="rId6"/>
    <p:sldId id="410" r:id="rId7"/>
    <p:sldId id="256" r:id="rId8"/>
    <p:sldId id="257" r:id="rId9"/>
    <p:sldId id="259" r:id="rId10"/>
    <p:sldId id="414" r:id="rId11"/>
    <p:sldId id="415" r:id="rId12"/>
    <p:sldId id="281" r:id="rId13"/>
    <p:sldId id="667" r:id="rId14"/>
    <p:sldId id="672" r:id="rId15"/>
    <p:sldId id="677" r:id="rId16"/>
    <p:sldId id="682" r:id="rId17"/>
    <p:sldId id="687" r:id="rId18"/>
    <p:sldId id="418" r:id="rId19"/>
    <p:sldId id="274" r:id="rId20"/>
    <p:sldId id="265" r:id="rId21"/>
    <p:sldId id="267" r:id="rId22"/>
    <p:sldId id="277" r:id="rId23"/>
    <p:sldId id="416" r:id="rId24"/>
    <p:sldId id="278" r:id="rId25"/>
    <p:sldId id="433" r:id="rId26"/>
    <p:sldId id="283" r:id="rId27"/>
    <p:sldId id="279" r:id="rId28"/>
    <p:sldId id="434" r:id="rId29"/>
    <p:sldId id="275" r:id="rId30"/>
    <p:sldId id="270" r:id="rId31"/>
    <p:sldId id="264" r:id="rId32"/>
    <p:sldId id="268" r:id="rId33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947" autoAdjust="0"/>
    <p:restoredTop sz="94291" autoAdjust="0"/>
  </p:normalViewPr>
  <p:slideViewPr>
    <p:cSldViewPr>
      <p:cViewPr varScale="1">
        <p:scale>
          <a:sx n="61" d="100"/>
          <a:sy n="61" d="100"/>
        </p:scale>
        <p:origin x="1560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21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64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F88F91-4722-4F01-9E3A-515A8E4D74A0}" type="datetimeFigureOut">
              <a:rPr lang="es-CO" smtClean="0"/>
              <a:t>3/09/2025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DA577C-7042-433F-8477-3E295ECA4B6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245429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FB4A303F-AD04-95E5-5BCB-3BE099B6742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D9D1AC6-BE4B-42B3-A19F-B869EA7FF799}" type="slidenum">
              <a:rPr lang="en-US" altLang="es-CO"/>
              <a:pPr/>
              <a:t>13</a:t>
            </a:fld>
            <a:endParaRPr lang="en-US" altLang="es-CO"/>
          </a:p>
        </p:txBody>
      </p:sp>
      <p:sp>
        <p:nvSpPr>
          <p:cNvPr id="609282" name="Rectangle 2">
            <a:extLst>
              <a:ext uri="{FF2B5EF4-FFF2-40B4-BE49-F238E27FC236}">
                <a16:creationId xmlns:a16="http://schemas.microsoft.com/office/drawing/2014/main" id="{D6094846-DC62-71E0-0558-3DD4BA2BAE04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38238" y="698500"/>
            <a:ext cx="4581525" cy="3435350"/>
          </a:xfrm>
          <a:prstGeom prst="rect">
            <a:avLst/>
          </a:prstGeom>
          <a:noFill/>
          <a:ln w="12700"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09283" name="Rectangle 3">
            <a:extLst>
              <a:ext uri="{FF2B5EF4-FFF2-40B4-BE49-F238E27FC236}">
                <a16:creationId xmlns:a16="http://schemas.microsoft.com/office/drawing/2014/main" id="{D5929F9D-F6CB-0E56-ABA7-8427B54299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70388"/>
            <a:ext cx="5029200" cy="41386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endParaRPr lang="es-ES" altLang="es-CO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F719EC45-CAEA-6277-0913-F532AA20170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27EB28E-8842-4353-B460-31BB01192C16}" type="slidenum">
              <a:rPr lang="en-US" altLang="es-CO"/>
              <a:pPr/>
              <a:t>14</a:t>
            </a:fld>
            <a:endParaRPr lang="en-US" altLang="es-CO"/>
          </a:p>
        </p:txBody>
      </p:sp>
      <p:sp>
        <p:nvSpPr>
          <p:cNvPr id="619522" name="Rectangle 2">
            <a:extLst>
              <a:ext uri="{FF2B5EF4-FFF2-40B4-BE49-F238E27FC236}">
                <a16:creationId xmlns:a16="http://schemas.microsoft.com/office/drawing/2014/main" id="{2E6348DA-7C92-200C-A59A-C98FF57F431F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38238" y="698500"/>
            <a:ext cx="4581525" cy="34353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9523" name="Rectangle 3">
            <a:extLst>
              <a:ext uri="{FF2B5EF4-FFF2-40B4-BE49-F238E27FC236}">
                <a16:creationId xmlns:a16="http://schemas.microsoft.com/office/drawing/2014/main" id="{FBB379A1-C454-B47B-5175-D93B6E5D3E0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70388"/>
            <a:ext cx="5029200" cy="4138612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s-ES" altLang="es-CO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AB9332E9-3088-AEF8-13D3-2330B2149DA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CE8C6EF-BF14-4EB7-B4EE-FEF2190C82C3}" type="slidenum">
              <a:rPr lang="en-US" altLang="es-CO"/>
              <a:pPr/>
              <a:t>15</a:t>
            </a:fld>
            <a:endParaRPr lang="en-US" altLang="es-CO"/>
          </a:p>
        </p:txBody>
      </p:sp>
      <p:sp>
        <p:nvSpPr>
          <p:cNvPr id="629762" name="Rectangle 2">
            <a:extLst>
              <a:ext uri="{FF2B5EF4-FFF2-40B4-BE49-F238E27FC236}">
                <a16:creationId xmlns:a16="http://schemas.microsoft.com/office/drawing/2014/main" id="{23B645A9-6D7D-C3AB-623A-B371DB9B10EE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38238" y="698500"/>
            <a:ext cx="4581525" cy="34353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9763" name="Rectangle 3">
            <a:extLst>
              <a:ext uri="{FF2B5EF4-FFF2-40B4-BE49-F238E27FC236}">
                <a16:creationId xmlns:a16="http://schemas.microsoft.com/office/drawing/2014/main" id="{157F24E4-932A-21B2-0960-8C599A86DCB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70388"/>
            <a:ext cx="5029200" cy="4138612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s-ES" altLang="es-CO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5203A239-73A9-1E36-0E5C-C28F746DDF2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DC394B-02EA-4973-BC8C-D222D865157D}" type="slidenum">
              <a:rPr lang="en-US" altLang="es-CO"/>
              <a:pPr/>
              <a:t>16</a:t>
            </a:fld>
            <a:endParaRPr lang="en-US" altLang="es-CO"/>
          </a:p>
        </p:txBody>
      </p:sp>
      <p:sp>
        <p:nvSpPr>
          <p:cNvPr id="640002" name="Rectangle 2">
            <a:extLst>
              <a:ext uri="{FF2B5EF4-FFF2-40B4-BE49-F238E27FC236}">
                <a16:creationId xmlns:a16="http://schemas.microsoft.com/office/drawing/2014/main" id="{108085CC-D9E1-F7AC-2040-4EFDC5BAFE00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38238" y="698500"/>
            <a:ext cx="4581525" cy="34353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0003" name="Rectangle 3">
            <a:extLst>
              <a:ext uri="{FF2B5EF4-FFF2-40B4-BE49-F238E27FC236}">
                <a16:creationId xmlns:a16="http://schemas.microsoft.com/office/drawing/2014/main" id="{C818950E-C9BA-6C45-4332-34A9A400FC6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70388"/>
            <a:ext cx="5029200" cy="4138612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s-ES" altLang="es-CO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1DFCE623-4A9B-3BFE-EF87-F578D69735C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C5BC266-ECFE-42B4-BEB1-83F082C5E802}" type="slidenum">
              <a:rPr lang="en-US" altLang="es-CO"/>
              <a:pPr/>
              <a:t>17</a:t>
            </a:fld>
            <a:endParaRPr lang="en-US" altLang="es-CO"/>
          </a:p>
        </p:txBody>
      </p:sp>
      <p:sp>
        <p:nvSpPr>
          <p:cNvPr id="650242" name="Rectangle 2">
            <a:extLst>
              <a:ext uri="{FF2B5EF4-FFF2-40B4-BE49-F238E27FC236}">
                <a16:creationId xmlns:a16="http://schemas.microsoft.com/office/drawing/2014/main" id="{6DEBE380-92D8-5285-8355-63C9C7004135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38238" y="698500"/>
            <a:ext cx="4581525" cy="34353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0243" name="Rectangle 3">
            <a:extLst>
              <a:ext uri="{FF2B5EF4-FFF2-40B4-BE49-F238E27FC236}">
                <a16:creationId xmlns:a16="http://schemas.microsoft.com/office/drawing/2014/main" id="{6922C473-7B3D-80C8-2195-1F4D5CBE68E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70388"/>
            <a:ext cx="5029200" cy="4138612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s-ES" altLang="es-CO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>
            <a:extLst>
              <a:ext uri="{FF2B5EF4-FFF2-40B4-BE49-F238E27FC236}">
                <a16:creationId xmlns:a16="http://schemas.microsoft.com/office/drawing/2014/main" id="{7F4D27A3-9741-4F50-876A-7BB57250D1F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F02268F2-0A33-4585-AFCE-84ECCBD127B4}" type="slidenum">
              <a:rPr lang="en-US" altLang="es-CO" sz="1200"/>
              <a:pPr/>
              <a:t>23</a:t>
            </a:fld>
            <a:endParaRPr lang="en-US" altLang="es-CO" sz="1200"/>
          </a:p>
        </p:txBody>
      </p:sp>
      <p:sp>
        <p:nvSpPr>
          <p:cNvPr id="10243" name="Rectangle 2">
            <a:extLst>
              <a:ext uri="{FF2B5EF4-FFF2-40B4-BE49-F238E27FC236}">
                <a16:creationId xmlns:a16="http://schemas.microsoft.com/office/drawing/2014/main" id="{9CDA7A90-9278-4B57-9E5B-7BF4C0601E2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>
            <a:extLst>
              <a:ext uri="{FF2B5EF4-FFF2-40B4-BE49-F238E27FC236}">
                <a16:creationId xmlns:a16="http://schemas.microsoft.com/office/drawing/2014/main" id="{2E4011AD-5236-46EA-B64E-69F050FD44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CO" altLang="es-CO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5EAF3-57D1-485F-AFC8-0B1D6E4D5F29}" type="datetimeFigureOut">
              <a:rPr lang="es-AR" smtClean="0"/>
              <a:pPr/>
              <a:t>3/9/2025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EA886-107E-48F0-ADCB-DCE9B535C963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5EAF3-57D1-485F-AFC8-0B1D6E4D5F29}" type="datetimeFigureOut">
              <a:rPr lang="es-AR" smtClean="0"/>
              <a:pPr/>
              <a:t>3/9/2025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EA886-107E-48F0-ADCB-DCE9B535C963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5EAF3-57D1-485F-AFC8-0B1D6E4D5F29}" type="datetimeFigureOut">
              <a:rPr lang="es-AR" smtClean="0"/>
              <a:pPr/>
              <a:t>3/9/2025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EA886-107E-48F0-ADCB-DCE9B535C963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ítulo, imágenes prediseñadas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imágenes en línea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endParaRPr lang="es-CO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DF6126F-0452-469E-B538-436A0B5B52A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638007C-3A9F-4AF7-B2A7-C376F9B97A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61E3B69-F08C-4D17-BC8A-E607492CF16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E8C7D5A-9B83-43E5-BF39-41A22DCDCCEB}" type="slidenum">
              <a:rPr lang="en-US" altLang="es-CO"/>
              <a:pPr/>
              <a:t>‹Nº›</a:t>
            </a:fld>
            <a:endParaRPr lang="en-US" altLang="es-CO"/>
          </a:p>
        </p:txBody>
      </p:sp>
    </p:spTree>
    <p:extLst>
      <p:ext uri="{BB962C8B-B14F-4D97-AF65-F5344CB8AC3E}">
        <p14:creationId xmlns:p14="http://schemas.microsoft.com/office/powerpoint/2010/main" val="12903256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5EAF3-57D1-485F-AFC8-0B1D6E4D5F29}" type="datetimeFigureOut">
              <a:rPr lang="es-AR" smtClean="0"/>
              <a:pPr/>
              <a:t>3/9/2025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EA886-107E-48F0-ADCB-DCE9B535C963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5EAF3-57D1-485F-AFC8-0B1D6E4D5F29}" type="datetimeFigureOut">
              <a:rPr lang="es-AR" smtClean="0"/>
              <a:pPr/>
              <a:t>3/9/2025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EA886-107E-48F0-ADCB-DCE9B535C963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5EAF3-57D1-485F-AFC8-0B1D6E4D5F29}" type="datetimeFigureOut">
              <a:rPr lang="es-AR" smtClean="0"/>
              <a:pPr/>
              <a:t>3/9/2025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EA886-107E-48F0-ADCB-DCE9B535C963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5EAF3-57D1-485F-AFC8-0B1D6E4D5F29}" type="datetimeFigureOut">
              <a:rPr lang="es-AR" smtClean="0"/>
              <a:pPr/>
              <a:t>3/9/2025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EA886-107E-48F0-ADCB-DCE9B535C963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5EAF3-57D1-485F-AFC8-0B1D6E4D5F29}" type="datetimeFigureOut">
              <a:rPr lang="es-AR" smtClean="0"/>
              <a:pPr/>
              <a:t>3/9/2025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EA886-107E-48F0-ADCB-DCE9B535C963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5EAF3-57D1-485F-AFC8-0B1D6E4D5F29}" type="datetimeFigureOut">
              <a:rPr lang="es-AR" smtClean="0"/>
              <a:pPr/>
              <a:t>3/9/2025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EA886-107E-48F0-ADCB-DCE9B535C963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5EAF3-57D1-485F-AFC8-0B1D6E4D5F29}" type="datetimeFigureOut">
              <a:rPr lang="es-AR" smtClean="0"/>
              <a:pPr/>
              <a:t>3/9/2025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EA886-107E-48F0-ADCB-DCE9B535C963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5EAF3-57D1-485F-AFC8-0B1D6E4D5F29}" type="datetimeFigureOut">
              <a:rPr lang="es-AR" smtClean="0"/>
              <a:pPr/>
              <a:t>3/9/2025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EA886-107E-48F0-ADCB-DCE9B535C963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A5EAF3-57D1-485F-AFC8-0B1D6E4D5F29}" type="datetimeFigureOut">
              <a:rPr lang="es-AR" smtClean="0"/>
              <a:pPr/>
              <a:t>3/9/2025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FEA886-107E-48F0-ADCB-DCE9B535C963}" type="slidenum">
              <a:rPr lang="es-AR" smtClean="0"/>
              <a:pPr/>
              <a:t>‹Nº›</a:t>
            </a:fld>
            <a:endParaRPr 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oleObject" Target="../embeddings/oleObject1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8F6507-B192-45A6-B717-F9B66D7EB0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B2E6DF7-C992-4458-86CB-55EA7B5CE4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5576" y="692696"/>
            <a:ext cx="6400800" cy="648072"/>
          </a:xfrm>
        </p:spPr>
        <p:txBody>
          <a:bodyPr/>
          <a:lstStyle/>
          <a:p>
            <a:r>
              <a:rPr lang="es-419" b="1" dirty="0">
                <a:solidFill>
                  <a:schemeClr val="tx1"/>
                </a:solidFill>
              </a:rPr>
              <a:t>Cambridge </a:t>
            </a:r>
            <a:r>
              <a:rPr lang="es-419" b="1" dirty="0" err="1">
                <a:solidFill>
                  <a:schemeClr val="tx1"/>
                </a:solidFill>
              </a:rPr>
              <a:t>University</a:t>
            </a:r>
            <a:r>
              <a:rPr lang="es-419" b="1" dirty="0">
                <a:solidFill>
                  <a:schemeClr val="tx1"/>
                </a:solidFill>
              </a:rPr>
              <a:t> </a:t>
            </a:r>
            <a:r>
              <a:rPr lang="es-419" b="1" dirty="0" err="1">
                <a:solidFill>
                  <a:schemeClr val="tx1"/>
                </a:solidFill>
              </a:rPr>
              <a:t>Dictionary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D2DDF47-2A4B-49A1-AC59-99C5EA64A7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844824"/>
            <a:ext cx="7264374" cy="2372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4782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AC266D-F47D-4BB3-AE4D-9601D1E0B5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152815F2-3846-4DC7-9635-9406B774A6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2789" y="1600200"/>
            <a:ext cx="6038422" cy="4525963"/>
          </a:xfrm>
        </p:spPr>
      </p:pic>
    </p:spTree>
    <p:extLst>
      <p:ext uri="{BB962C8B-B14F-4D97-AF65-F5344CB8AC3E}">
        <p14:creationId xmlns:p14="http://schemas.microsoft.com/office/powerpoint/2010/main" val="22439842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609600"/>
            <a:ext cx="5791200" cy="279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734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478213"/>
            <a:ext cx="4419600" cy="3201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1" name="Rectangle 21"/>
          <p:cNvSpPr>
            <a:spLocks noChangeArrowheads="1"/>
          </p:cNvSpPr>
          <p:nvPr/>
        </p:nvSpPr>
        <p:spPr bwMode="auto">
          <a:xfrm>
            <a:off x="633413" y="5949950"/>
            <a:ext cx="7894637" cy="7762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51202" name="Rectangle 2"/>
          <p:cNvSpPr>
            <a:spLocks noChangeArrowheads="1"/>
          </p:cNvSpPr>
          <p:nvPr/>
        </p:nvSpPr>
        <p:spPr bwMode="auto">
          <a:xfrm>
            <a:off x="4627563" y="5454650"/>
            <a:ext cx="4357687" cy="3603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51203" name="Rectangle 3"/>
          <p:cNvSpPr>
            <a:spLocks noChangeArrowheads="1"/>
          </p:cNvSpPr>
          <p:nvPr/>
        </p:nvSpPr>
        <p:spPr bwMode="auto">
          <a:xfrm>
            <a:off x="244475" y="5459413"/>
            <a:ext cx="4397375" cy="36036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51204" name="Rectangle 4"/>
          <p:cNvSpPr>
            <a:spLocks noChangeArrowheads="1"/>
          </p:cNvSpPr>
          <p:nvPr/>
        </p:nvSpPr>
        <p:spPr bwMode="auto">
          <a:xfrm>
            <a:off x="244475" y="2660650"/>
            <a:ext cx="4395788" cy="5762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pic>
        <p:nvPicPr>
          <p:cNvPr id="51205" name="Picture 5" descr="20-24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8" y="3213100"/>
            <a:ext cx="4397375" cy="2405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06" name="Picture 6" descr="20-24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2800" y="3213100"/>
            <a:ext cx="4362450" cy="2371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1207" name="Object 7"/>
          <p:cNvGraphicFramePr>
            <a:graphicFrameLocks noChangeAspect="1"/>
          </p:cNvGraphicFramePr>
          <p:nvPr/>
        </p:nvGraphicFramePr>
        <p:xfrm>
          <a:off x="242888" y="644525"/>
          <a:ext cx="4392612" cy="2338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PhotoPaint.Image.11" r:id="rId4" imgW="7784127" imgH="4139683" progId="CorelPhotoPaint.Image.11">
                  <p:embed/>
                </p:oleObj>
              </mc:Choice>
              <mc:Fallback>
                <p:oleObj name="CorelPhotoPaint.Image.11" r:id="rId4" imgW="7784127" imgH="4139683" progId="CorelPhotoPaint.Image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2888" y="644525"/>
                        <a:ext cx="4392612" cy="2338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08" name="Text Box 8"/>
          <p:cNvSpPr txBox="1">
            <a:spLocks noChangeArrowheads="1"/>
          </p:cNvSpPr>
          <p:nvPr/>
        </p:nvSpPr>
        <p:spPr bwMode="auto">
          <a:xfrm>
            <a:off x="5278438" y="1112838"/>
            <a:ext cx="3322637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fr-CH" sz="2000" b="1">
                <a:solidFill>
                  <a:srgbClr val="FFFF00"/>
                </a:solidFill>
              </a:rPr>
              <a:t>DÉMANTÈLEMENT DE LA</a:t>
            </a:r>
          </a:p>
          <a:p>
            <a:pPr algn="ctr"/>
            <a:r>
              <a:rPr lang="fr-CH" sz="2000" b="1">
                <a:solidFill>
                  <a:srgbClr val="FFFF00"/>
                </a:solidFill>
              </a:rPr>
              <a:t>PANGÉE (1)</a:t>
            </a:r>
            <a:endParaRPr lang="fr-FR" sz="2000" b="1">
              <a:solidFill>
                <a:srgbClr val="FFFF00"/>
              </a:solidFill>
            </a:endParaRPr>
          </a:p>
        </p:txBody>
      </p:sp>
      <p:sp>
        <p:nvSpPr>
          <p:cNvPr id="51209" name="Text Box 9"/>
          <p:cNvSpPr txBox="1">
            <a:spLocks noChangeArrowheads="1"/>
          </p:cNvSpPr>
          <p:nvPr/>
        </p:nvSpPr>
        <p:spPr bwMode="auto">
          <a:xfrm>
            <a:off x="468313" y="2924175"/>
            <a:ext cx="3084512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CH" sz="1200" b="1">
                <a:solidFill>
                  <a:srgbClr val="FF0000"/>
                </a:solidFill>
              </a:rPr>
              <a:t>a) Le monde il y a 200 millions d’années</a:t>
            </a:r>
            <a:endParaRPr lang="fr-FR" sz="1200" b="1">
              <a:solidFill>
                <a:srgbClr val="FF0000"/>
              </a:solidFill>
            </a:endParaRPr>
          </a:p>
        </p:txBody>
      </p:sp>
      <p:sp>
        <p:nvSpPr>
          <p:cNvPr id="51210" name="Text Box 10"/>
          <p:cNvSpPr txBox="1">
            <a:spLocks noChangeArrowheads="1"/>
          </p:cNvSpPr>
          <p:nvPr/>
        </p:nvSpPr>
        <p:spPr bwMode="auto">
          <a:xfrm>
            <a:off x="331788" y="5511800"/>
            <a:ext cx="414972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CH" sz="1200" b="1">
                <a:solidFill>
                  <a:srgbClr val="FF0000"/>
                </a:solidFill>
              </a:rPr>
              <a:t>b) Il y a 180 millions d’années (après 20 m.a. de dérive)</a:t>
            </a:r>
            <a:endParaRPr lang="fr-FR" sz="1200" b="1">
              <a:solidFill>
                <a:srgbClr val="FF0000"/>
              </a:solidFill>
            </a:endParaRPr>
          </a:p>
        </p:txBody>
      </p:sp>
      <p:sp>
        <p:nvSpPr>
          <p:cNvPr id="51211" name="Text Box 11"/>
          <p:cNvSpPr txBox="1">
            <a:spLocks noChangeArrowheads="1"/>
          </p:cNvSpPr>
          <p:nvPr/>
        </p:nvSpPr>
        <p:spPr bwMode="auto">
          <a:xfrm>
            <a:off x="4772025" y="5535613"/>
            <a:ext cx="414020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fr-CH" sz="1200" b="1">
                <a:solidFill>
                  <a:srgbClr val="FF0000"/>
                </a:solidFill>
              </a:rPr>
              <a:t>c) Il y a 140 millions d’années (après 60 m.a. de dérive)</a:t>
            </a:r>
            <a:endParaRPr lang="fr-FR" sz="1200" b="1">
              <a:solidFill>
                <a:srgbClr val="FF0000"/>
              </a:solidFill>
            </a:endParaRPr>
          </a:p>
        </p:txBody>
      </p:sp>
      <p:sp>
        <p:nvSpPr>
          <p:cNvPr id="51213" name="Text Box 13"/>
          <p:cNvSpPr txBox="1">
            <a:spLocks noChangeArrowheads="1"/>
          </p:cNvSpPr>
          <p:nvPr/>
        </p:nvSpPr>
        <p:spPr bwMode="auto">
          <a:xfrm>
            <a:off x="4221163" y="6015038"/>
            <a:ext cx="14827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fr-CH" sz="1200" b="1"/>
              <a:t>Zone d’expansion</a:t>
            </a:r>
            <a:endParaRPr lang="fr-FR" sz="1200" b="1"/>
          </a:p>
        </p:txBody>
      </p:sp>
      <p:sp>
        <p:nvSpPr>
          <p:cNvPr id="51214" name="Text Box 14"/>
          <p:cNvSpPr txBox="1">
            <a:spLocks noChangeArrowheads="1"/>
          </p:cNvSpPr>
          <p:nvPr/>
        </p:nvSpPr>
        <p:spPr bwMode="auto">
          <a:xfrm>
            <a:off x="4221163" y="6286500"/>
            <a:ext cx="1636712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fr-CH" sz="1200" b="1"/>
              <a:t>Zone de subduction</a:t>
            </a:r>
            <a:endParaRPr lang="fr-FR" sz="1200" b="1"/>
          </a:p>
        </p:txBody>
      </p:sp>
      <p:sp>
        <p:nvSpPr>
          <p:cNvPr id="51215" name="Text Box 15"/>
          <p:cNvSpPr txBox="1">
            <a:spLocks noChangeArrowheads="1"/>
          </p:cNvSpPr>
          <p:nvPr/>
        </p:nvSpPr>
        <p:spPr bwMode="auto">
          <a:xfrm>
            <a:off x="1690688" y="5969000"/>
            <a:ext cx="1557337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fr-CH" sz="1200" b="1"/>
              <a:t>Glacier continental</a:t>
            </a:r>
            <a:endParaRPr lang="fr-FR" sz="1200" b="1"/>
          </a:p>
        </p:txBody>
      </p:sp>
      <p:sp>
        <p:nvSpPr>
          <p:cNvPr id="51217" name="Text Box 17"/>
          <p:cNvSpPr txBox="1">
            <a:spLocks noChangeArrowheads="1"/>
          </p:cNvSpPr>
          <p:nvPr/>
        </p:nvSpPr>
        <p:spPr bwMode="auto">
          <a:xfrm>
            <a:off x="6727825" y="5926138"/>
            <a:ext cx="1639888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fr-CH" sz="1200" b="1"/>
              <a:t>Faille transformante</a:t>
            </a:r>
            <a:endParaRPr lang="fr-FR" sz="1200" b="1"/>
          </a:p>
        </p:txBody>
      </p:sp>
      <p:sp>
        <p:nvSpPr>
          <p:cNvPr id="51218" name="Text Box 18"/>
          <p:cNvSpPr txBox="1">
            <a:spLocks noChangeArrowheads="1"/>
          </p:cNvSpPr>
          <p:nvPr/>
        </p:nvSpPr>
        <p:spPr bwMode="auto">
          <a:xfrm>
            <a:off x="6681788" y="6203950"/>
            <a:ext cx="21494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fr-CH" sz="1200" b="1"/>
              <a:t>Mouvement des</a:t>
            </a:r>
          </a:p>
          <a:p>
            <a:r>
              <a:rPr lang="fr-CH" sz="1200" b="1"/>
              <a:t> continents</a:t>
            </a:r>
            <a:endParaRPr lang="fr-FR" sz="1200" b="1"/>
          </a:p>
        </p:txBody>
      </p:sp>
      <p:sp>
        <p:nvSpPr>
          <p:cNvPr id="51219" name="Text Box 19"/>
          <p:cNvSpPr txBox="1">
            <a:spLocks noChangeArrowheads="1"/>
          </p:cNvSpPr>
          <p:nvPr/>
        </p:nvSpPr>
        <p:spPr bwMode="auto">
          <a:xfrm>
            <a:off x="6516688" y="14288"/>
            <a:ext cx="2663825" cy="319087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fr-CH" sz="1300"/>
              <a:t>Ch. 20:  Tectonique des plaques</a:t>
            </a:r>
            <a:endParaRPr lang="fr-FR" sz="1300"/>
          </a:p>
        </p:txBody>
      </p:sp>
      <p:pic>
        <p:nvPicPr>
          <p:cNvPr id="51220" name="Picture 20" descr="legend20-2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875" y="5949950"/>
            <a:ext cx="5989638" cy="565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22" name="Text Box 22"/>
          <p:cNvSpPr txBox="1">
            <a:spLocks noChangeArrowheads="1"/>
          </p:cNvSpPr>
          <p:nvPr/>
        </p:nvSpPr>
        <p:spPr bwMode="auto">
          <a:xfrm>
            <a:off x="1282700" y="6184900"/>
            <a:ext cx="1327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CH" sz="1200" b="1"/>
              <a:t>Nouvelle croûte</a:t>
            </a:r>
          </a:p>
          <a:p>
            <a:r>
              <a:rPr lang="fr-CH" sz="1200" b="1"/>
              <a:t>océanique</a:t>
            </a:r>
            <a:endParaRPr lang="fr-FR" sz="1200" b="1"/>
          </a:p>
        </p:txBody>
      </p:sp>
      <p:sp>
        <p:nvSpPr>
          <p:cNvPr id="51223" name="Text Box 23"/>
          <p:cNvSpPr txBox="1">
            <a:spLocks noChangeArrowheads="1"/>
          </p:cNvSpPr>
          <p:nvPr/>
        </p:nvSpPr>
        <p:spPr bwMode="auto">
          <a:xfrm>
            <a:off x="1282700" y="5956300"/>
            <a:ext cx="1557338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CH" sz="1200" b="1"/>
              <a:t>Glacier continental</a:t>
            </a:r>
            <a:endParaRPr lang="fr-FR" sz="1200" b="1"/>
          </a:p>
        </p:txBody>
      </p:sp>
      <p:sp>
        <p:nvSpPr>
          <p:cNvPr id="51224" name="Text Box 24"/>
          <p:cNvSpPr txBox="1">
            <a:spLocks noChangeArrowheads="1"/>
          </p:cNvSpPr>
          <p:nvPr/>
        </p:nvSpPr>
        <p:spPr bwMode="auto">
          <a:xfrm>
            <a:off x="4135438" y="5940425"/>
            <a:ext cx="148272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CH" sz="1200" b="1"/>
              <a:t>Zone d’expansion</a:t>
            </a:r>
            <a:endParaRPr lang="fr-FR" sz="1200" b="1"/>
          </a:p>
        </p:txBody>
      </p:sp>
      <p:sp>
        <p:nvSpPr>
          <p:cNvPr id="51225" name="Text Box 25"/>
          <p:cNvSpPr txBox="1">
            <a:spLocks noChangeArrowheads="1"/>
          </p:cNvSpPr>
          <p:nvPr/>
        </p:nvSpPr>
        <p:spPr bwMode="auto">
          <a:xfrm>
            <a:off x="4162425" y="6215063"/>
            <a:ext cx="1636713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fr-CH" sz="1200" b="1"/>
              <a:t>Zone de subduction</a:t>
            </a:r>
            <a:endParaRPr lang="fr-FR" sz="1200" b="1"/>
          </a:p>
        </p:txBody>
      </p:sp>
    </p:spTree>
    <p:extLst>
      <p:ext uri="{BB962C8B-B14F-4D97-AF65-F5344CB8AC3E}">
        <p14:creationId xmlns:p14="http://schemas.microsoft.com/office/powerpoint/2010/main" val="1758804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1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1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1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12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1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2" grpId="0" animBg="1"/>
      <p:bldP spid="51203" grpId="0" animBg="1"/>
      <p:bldP spid="51210" grpId="0"/>
      <p:bldP spid="512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8258" name="Picture 1026">
            <a:extLst>
              <a:ext uri="{FF2B5EF4-FFF2-40B4-BE49-F238E27FC236}">
                <a16:creationId xmlns:a16="http://schemas.microsoft.com/office/drawing/2014/main" id="{F6E0928C-E90C-4AC9-48C1-B735418F68E9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990600"/>
            <a:ext cx="6686550" cy="5072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08259" name="Rectangle 1027">
            <a:extLst>
              <a:ext uri="{FF2B5EF4-FFF2-40B4-BE49-F238E27FC236}">
                <a16:creationId xmlns:a16="http://schemas.microsoft.com/office/drawing/2014/main" id="{5F453A9B-1EB1-FC6E-9947-E55463C678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9400" y="1676400"/>
            <a:ext cx="894928" cy="462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algn="l"/>
            <a:r>
              <a:rPr lang="en-AU" altLang="es-CO" sz="2400" dirty="0"/>
              <a:t>200</a:t>
            </a:r>
          </a:p>
        </p:txBody>
      </p:sp>
      <p:sp>
        <p:nvSpPr>
          <p:cNvPr id="608260" name="Rectangle 1028">
            <a:extLst>
              <a:ext uri="{FF2B5EF4-FFF2-40B4-BE49-F238E27FC236}">
                <a16:creationId xmlns:a16="http://schemas.microsoft.com/office/drawing/2014/main" id="{05558FFD-BBF1-EE31-E349-B345AFE8A9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05600" y="2057400"/>
            <a:ext cx="22494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l"/>
            <a:r>
              <a:rPr lang="en-AU" altLang="es-CO" sz="2000" b="1" dirty="0" err="1">
                <a:latin typeface="Garamond" panose="02020404030301010803" pitchFamily="18" charset="0"/>
              </a:rPr>
              <a:t>Jurásico</a:t>
            </a:r>
            <a:r>
              <a:rPr lang="en-AU" altLang="es-CO" sz="2000" b="1" dirty="0">
                <a:latin typeface="Garamond" panose="02020404030301010803" pitchFamily="18" charset="0"/>
              </a:rPr>
              <a:t> </a:t>
            </a:r>
            <a:r>
              <a:rPr lang="en-AU" altLang="es-CO" sz="2000" b="1" dirty="0" err="1">
                <a:latin typeface="Garamond" panose="02020404030301010803" pitchFamily="18" charset="0"/>
              </a:rPr>
              <a:t>Temprano</a:t>
            </a:r>
            <a:endParaRPr lang="en-AU" altLang="es-CO" sz="2000" b="1" dirty="0">
              <a:latin typeface="Garamond" panose="02020404030301010803" pitchFamily="18" charset="0"/>
            </a:endParaRPr>
          </a:p>
        </p:txBody>
      </p:sp>
      <p:sp>
        <p:nvSpPr>
          <p:cNvPr id="608261" name="Rectangle 1029">
            <a:extLst>
              <a:ext uri="{FF2B5EF4-FFF2-40B4-BE49-F238E27FC236}">
                <a16:creationId xmlns:a16="http://schemas.microsoft.com/office/drawing/2014/main" id="{1CB4F1FC-F257-BF3C-2BE1-D8E6711B4B30}"/>
              </a:ext>
            </a:extLst>
          </p:cNvPr>
          <p:cNvSpPr>
            <a:spLocks noChangeArrowheads="1"/>
          </p:cNvSpPr>
          <p:nvPr/>
        </p:nvSpPr>
        <p:spPr bwMode="black">
          <a:xfrm>
            <a:off x="762000" y="152400"/>
            <a:ext cx="7981950" cy="704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>
            <a:lvl1pPr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87000"/>
              </a:lnSpc>
            </a:pPr>
            <a:r>
              <a:rPr lang="en-US" altLang="es-CO" b="1">
                <a:solidFill>
                  <a:srgbClr val="990000"/>
                </a:solidFill>
                <a:latin typeface="Arial" panose="020B0604020202020204" pitchFamily="34" charset="0"/>
              </a:rPr>
              <a:t>La deriva continental</a:t>
            </a:r>
          </a:p>
        </p:txBody>
      </p:sp>
    </p:spTree>
  </p:cSld>
  <p:clrMapOvr>
    <a:masterClrMapping/>
  </p:clrMapOvr>
  <p:transition advTm="100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8498" name="Picture 2">
            <a:extLst>
              <a:ext uri="{FF2B5EF4-FFF2-40B4-BE49-F238E27FC236}">
                <a16:creationId xmlns:a16="http://schemas.microsoft.com/office/drawing/2014/main" id="{F661289A-CB00-F541-E617-A8CFC59C88E0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066800"/>
            <a:ext cx="6324600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18499" name="Rectangle 3">
            <a:extLst>
              <a:ext uri="{FF2B5EF4-FFF2-40B4-BE49-F238E27FC236}">
                <a16:creationId xmlns:a16="http://schemas.microsoft.com/office/drawing/2014/main" id="{424E0726-A8B0-6E87-7119-BB8C59D5C4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9000" y="1600200"/>
            <a:ext cx="641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l"/>
            <a:r>
              <a:rPr lang="en-AU" altLang="es-CO" sz="2400"/>
              <a:t>150</a:t>
            </a:r>
          </a:p>
        </p:txBody>
      </p:sp>
      <p:sp>
        <p:nvSpPr>
          <p:cNvPr id="618500" name="Rectangle 4">
            <a:extLst>
              <a:ext uri="{FF2B5EF4-FFF2-40B4-BE49-F238E27FC236}">
                <a16:creationId xmlns:a16="http://schemas.microsoft.com/office/drawing/2014/main" id="{30339BCB-EF0F-25DA-8F3A-673D7450BBBD}"/>
              </a:ext>
            </a:extLst>
          </p:cNvPr>
          <p:cNvSpPr>
            <a:spLocks noChangeArrowheads="1"/>
          </p:cNvSpPr>
          <p:nvPr/>
        </p:nvSpPr>
        <p:spPr bwMode="black">
          <a:xfrm>
            <a:off x="762000" y="152400"/>
            <a:ext cx="7981950" cy="704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>
            <a:lvl1pPr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87000"/>
              </a:lnSpc>
            </a:pPr>
            <a:r>
              <a:rPr lang="en-US" altLang="es-CO" b="1">
                <a:solidFill>
                  <a:srgbClr val="990000"/>
                </a:solidFill>
                <a:latin typeface="Arial" panose="020B0604020202020204" pitchFamily="34" charset="0"/>
              </a:rPr>
              <a:t>La deriva continental</a:t>
            </a:r>
          </a:p>
        </p:txBody>
      </p:sp>
    </p:spTree>
  </p:cSld>
  <p:clrMapOvr>
    <a:masterClrMapping/>
  </p:clrMapOvr>
  <p:transition advTm="195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8738" name="Picture 2">
            <a:extLst>
              <a:ext uri="{FF2B5EF4-FFF2-40B4-BE49-F238E27FC236}">
                <a16:creationId xmlns:a16="http://schemas.microsoft.com/office/drawing/2014/main" id="{CBA794D1-2941-83FD-FA93-6CE08C955465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066800"/>
            <a:ext cx="6629400" cy="495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28739" name="Rectangle 3">
            <a:extLst>
              <a:ext uri="{FF2B5EF4-FFF2-40B4-BE49-F238E27FC236}">
                <a16:creationId xmlns:a16="http://schemas.microsoft.com/office/drawing/2014/main" id="{DC073D75-16E7-8F15-50BD-8FA691DB03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43800" y="1524000"/>
            <a:ext cx="641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l"/>
            <a:r>
              <a:rPr lang="en-AU" altLang="es-CO" sz="2400"/>
              <a:t>100</a:t>
            </a:r>
          </a:p>
        </p:txBody>
      </p:sp>
      <p:sp>
        <p:nvSpPr>
          <p:cNvPr id="628740" name="Rectangle 4">
            <a:extLst>
              <a:ext uri="{FF2B5EF4-FFF2-40B4-BE49-F238E27FC236}">
                <a16:creationId xmlns:a16="http://schemas.microsoft.com/office/drawing/2014/main" id="{912B8969-F92D-0020-B781-2198CFEAF4A4}"/>
              </a:ext>
            </a:extLst>
          </p:cNvPr>
          <p:cNvSpPr>
            <a:spLocks noChangeArrowheads="1"/>
          </p:cNvSpPr>
          <p:nvPr/>
        </p:nvSpPr>
        <p:spPr bwMode="black">
          <a:xfrm>
            <a:off x="762000" y="152400"/>
            <a:ext cx="7981950" cy="704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>
            <a:lvl1pPr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87000"/>
              </a:lnSpc>
            </a:pPr>
            <a:r>
              <a:rPr lang="en-US" altLang="es-CO" b="1">
                <a:solidFill>
                  <a:srgbClr val="990000"/>
                </a:solidFill>
                <a:latin typeface="Arial" panose="020B0604020202020204" pitchFamily="34" charset="0"/>
              </a:rPr>
              <a:t>La deriva  continental</a:t>
            </a:r>
          </a:p>
        </p:txBody>
      </p:sp>
    </p:spTree>
  </p:cSld>
  <p:clrMapOvr>
    <a:masterClrMapping/>
  </p:clrMapOvr>
  <p:transition advTm="1883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8978" name="Picture 2">
            <a:extLst>
              <a:ext uri="{FF2B5EF4-FFF2-40B4-BE49-F238E27FC236}">
                <a16:creationId xmlns:a16="http://schemas.microsoft.com/office/drawing/2014/main" id="{24C43A1C-D948-7C30-CCC5-C7ED388DF444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990600"/>
            <a:ext cx="6781800" cy="5072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38979" name="Rectangle 3">
            <a:extLst>
              <a:ext uri="{FF2B5EF4-FFF2-40B4-BE49-F238E27FC236}">
                <a16:creationId xmlns:a16="http://schemas.microsoft.com/office/drawing/2014/main" id="{E23C658A-2927-0499-4A4B-3A03E03AFE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48600" y="1447800"/>
            <a:ext cx="488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l"/>
            <a:r>
              <a:rPr lang="en-AU" altLang="es-CO" sz="2400"/>
              <a:t>50</a:t>
            </a:r>
          </a:p>
        </p:txBody>
      </p:sp>
      <p:sp>
        <p:nvSpPr>
          <p:cNvPr id="638980" name="Rectangle 4">
            <a:extLst>
              <a:ext uri="{FF2B5EF4-FFF2-40B4-BE49-F238E27FC236}">
                <a16:creationId xmlns:a16="http://schemas.microsoft.com/office/drawing/2014/main" id="{FAE82F34-BA00-75A8-5156-8F1A90250EE2}"/>
              </a:ext>
            </a:extLst>
          </p:cNvPr>
          <p:cNvSpPr>
            <a:spLocks noChangeArrowheads="1"/>
          </p:cNvSpPr>
          <p:nvPr/>
        </p:nvSpPr>
        <p:spPr bwMode="black">
          <a:xfrm>
            <a:off x="762000" y="152400"/>
            <a:ext cx="7981950" cy="704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>
            <a:lvl1pPr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87000"/>
              </a:lnSpc>
            </a:pPr>
            <a:r>
              <a:rPr lang="en-US" altLang="es-CO" b="1">
                <a:solidFill>
                  <a:srgbClr val="990000"/>
                </a:solidFill>
                <a:latin typeface="Arial" panose="020B0604020202020204" pitchFamily="34" charset="0"/>
              </a:rPr>
              <a:t>La deriva  continental</a:t>
            </a:r>
          </a:p>
        </p:txBody>
      </p:sp>
    </p:spTree>
  </p:cSld>
  <p:clrMapOvr>
    <a:masterClrMapping/>
  </p:clrMapOvr>
  <p:transition advTm="1967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9218" name="Picture 2">
            <a:extLst>
              <a:ext uri="{FF2B5EF4-FFF2-40B4-BE49-F238E27FC236}">
                <a16:creationId xmlns:a16="http://schemas.microsoft.com/office/drawing/2014/main" id="{D39BD7AD-2A48-4BD3-B121-9FD71024B58B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990600"/>
            <a:ext cx="6838950" cy="5072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49219" name="Rectangle 3">
            <a:extLst>
              <a:ext uri="{FF2B5EF4-FFF2-40B4-BE49-F238E27FC236}">
                <a16:creationId xmlns:a16="http://schemas.microsoft.com/office/drawing/2014/main" id="{F3625C13-C22B-1C9E-C0BE-459131EE55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7925" y="762000"/>
            <a:ext cx="10810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CO"/>
          </a:p>
        </p:txBody>
      </p:sp>
      <p:sp>
        <p:nvSpPr>
          <p:cNvPr id="649220" name="Rectangle 4">
            <a:extLst>
              <a:ext uri="{FF2B5EF4-FFF2-40B4-BE49-F238E27FC236}">
                <a16:creationId xmlns:a16="http://schemas.microsoft.com/office/drawing/2014/main" id="{3EA6F07F-06AA-EC55-6E4D-ACD5BE9036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1400" y="1447800"/>
            <a:ext cx="12160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l"/>
            <a:r>
              <a:rPr lang="en-AU" altLang="es-CO" sz="2400"/>
              <a:t>Presente</a:t>
            </a:r>
          </a:p>
        </p:txBody>
      </p:sp>
      <p:sp>
        <p:nvSpPr>
          <p:cNvPr id="649221" name="Rectangle 5">
            <a:extLst>
              <a:ext uri="{FF2B5EF4-FFF2-40B4-BE49-F238E27FC236}">
                <a16:creationId xmlns:a16="http://schemas.microsoft.com/office/drawing/2014/main" id="{EBC6A3BC-EDDE-CD50-4CF8-644010B4D539}"/>
              </a:ext>
            </a:extLst>
          </p:cNvPr>
          <p:cNvSpPr>
            <a:spLocks noChangeArrowheads="1"/>
          </p:cNvSpPr>
          <p:nvPr/>
        </p:nvSpPr>
        <p:spPr bwMode="black">
          <a:xfrm>
            <a:off x="762000" y="152400"/>
            <a:ext cx="7981950" cy="704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>
            <a:lvl1pPr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87000"/>
              </a:lnSpc>
            </a:pPr>
            <a:r>
              <a:rPr lang="en-US" altLang="es-CO" b="1">
                <a:solidFill>
                  <a:srgbClr val="990000"/>
                </a:solidFill>
                <a:latin typeface="Arial" panose="020B0604020202020204" pitchFamily="34" charset="0"/>
              </a:rPr>
              <a:t>El desplazamiento continental</a:t>
            </a:r>
          </a:p>
        </p:txBody>
      </p:sp>
    </p:spTree>
  </p:cSld>
  <p:clrMapOvr>
    <a:masterClrMapping/>
  </p:clrMapOvr>
  <p:transition advTm="195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F5DDBD-9B46-4CDD-ACA5-9B3A34504F6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BC1224A-C0F3-4ED8-B828-E2D5B3A9C38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60C59F1-BBEE-40F5-9AD1-3CFE0CB1E4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2452" y="1535633"/>
            <a:ext cx="5139095" cy="4465116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1ED573D-7694-4F48-A942-772BBFD7C13C}"/>
              </a:ext>
            </a:extLst>
          </p:cNvPr>
          <p:cNvSpPr txBox="1"/>
          <p:nvPr/>
        </p:nvSpPr>
        <p:spPr>
          <a:xfrm>
            <a:off x="709048" y="857251"/>
            <a:ext cx="4383123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350" dirty="0" err="1">
                <a:solidFill>
                  <a:srgbClr val="000000"/>
                </a:solidFill>
              </a:rPr>
              <a:t>Palaeolatitude</a:t>
            </a:r>
            <a:r>
              <a:rPr lang="es-CO" sz="1350" dirty="0">
                <a:solidFill>
                  <a:srgbClr val="000000"/>
                </a:solidFill>
              </a:rPr>
              <a:t> </a:t>
            </a:r>
            <a:r>
              <a:rPr lang="es-CO" sz="1350" dirty="0" err="1">
                <a:solidFill>
                  <a:srgbClr val="000000"/>
                </a:solidFill>
              </a:rPr>
              <a:t>zonation</a:t>
            </a:r>
            <a:r>
              <a:rPr lang="es-CO" sz="1350" dirty="0">
                <a:solidFill>
                  <a:srgbClr val="000000"/>
                </a:solidFill>
              </a:rPr>
              <a:t> </a:t>
            </a:r>
            <a:r>
              <a:rPr lang="es-CO" sz="1350" dirty="0" err="1">
                <a:solidFill>
                  <a:srgbClr val="000000"/>
                </a:solidFill>
              </a:rPr>
              <a:t>of</a:t>
            </a:r>
            <a:r>
              <a:rPr lang="es-CO" sz="1350" dirty="0">
                <a:solidFill>
                  <a:srgbClr val="000000"/>
                </a:solidFill>
              </a:rPr>
              <a:t> </a:t>
            </a:r>
            <a:r>
              <a:rPr lang="es-CO" sz="1350" dirty="0" err="1">
                <a:solidFill>
                  <a:srgbClr val="000000"/>
                </a:solidFill>
              </a:rPr>
              <a:t>climate‐sensitive</a:t>
            </a:r>
            <a:r>
              <a:rPr lang="es-CO" sz="1350" dirty="0">
                <a:solidFill>
                  <a:srgbClr val="000000"/>
                </a:solidFill>
              </a:rPr>
              <a:t> </a:t>
            </a:r>
            <a:r>
              <a:rPr lang="es-CO" sz="1350" dirty="0" err="1">
                <a:solidFill>
                  <a:srgbClr val="000000"/>
                </a:solidFill>
              </a:rPr>
              <a:t>deposits</a:t>
            </a:r>
            <a:r>
              <a:rPr lang="es-CO" sz="1350" dirty="0">
                <a:solidFill>
                  <a:srgbClr val="000000"/>
                </a:solidFill>
              </a:rPr>
              <a:t>(Jones)</a:t>
            </a:r>
          </a:p>
          <a:p>
            <a:endParaRPr lang="es-CO" sz="1350" dirty="0"/>
          </a:p>
        </p:txBody>
      </p:sp>
    </p:spTree>
    <p:extLst>
      <p:ext uri="{BB962C8B-B14F-4D97-AF65-F5344CB8AC3E}">
        <p14:creationId xmlns:p14="http://schemas.microsoft.com/office/powerpoint/2010/main" val="29668273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4" name="3 Marcador de contenido" descr="interpetacgralambiente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14479" y="1096974"/>
            <a:ext cx="5287055" cy="5118108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8ED808-E477-4E07-B489-4A7261F323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6146" name="Picture 2" descr="law of faunal succession | Definition &amp; Facts | Britannica">
            <a:extLst>
              <a:ext uri="{FF2B5EF4-FFF2-40B4-BE49-F238E27FC236}">
                <a16:creationId xmlns:a16="http://schemas.microsoft.com/office/drawing/2014/main" id="{916C1055-88F9-4EE4-A705-DF85F86736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74638"/>
            <a:ext cx="6653134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Principio de sucesión faunística - Wikipedia, la enciclopedia libre">
            <a:extLst>
              <a:ext uri="{FF2B5EF4-FFF2-40B4-BE49-F238E27FC236}">
                <a16:creationId xmlns:a16="http://schemas.microsoft.com/office/drawing/2014/main" id="{72EE48CA-4AE7-460D-88A7-7669F65D23C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789040"/>
            <a:ext cx="2183864" cy="2630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59794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4" name="3 Marcador de contenido" descr="ciclo de roca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40340" y="1285859"/>
            <a:ext cx="6474931" cy="5008909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4" name="3 Marcador de contenido" descr="ciclorocas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4422" y="857232"/>
            <a:ext cx="7465163" cy="5463051"/>
          </a:xfr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Fig11_09a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1475" y="1860550"/>
            <a:ext cx="8477250" cy="427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1" name="Text Box 3"/>
          <p:cNvSpPr txBox="1">
            <a:spLocks noChangeArrowheads="1"/>
          </p:cNvSpPr>
          <p:nvPr/>
        </p:nvSpPr>
        <p:spPr bwMode="auto">
          <a:xfrm>
            <a:off x="935038" y="582613"/>
            <a:ext cx="74152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CH" sz="2000" b="1" u="sng">
                <a:solidFill>
                  <a:srgbClr val="FFFF00"/>
                </a:solidFill>
                <a:latin typeface="Arial" charset="0"/>
              </a:rPr>
              <a:t>MOUVEMENTS DE MASSE DE MATERIEL NON CONSOLIDE</a:t>
            </a:r>
            <a:endParaRPr lang="fr-FR" sz="2000" b="1" u="sng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1854200" y="1135063"/>
            <a:ext cx="5556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CH" sz="1800" b="1" u="sng">
                <a:solidFill>
                  <a:srgbClr val="FF0000"/>
                </a:solidFill>
                <a:latin typeface="Arial" charset="0"/>
              </a:rPr>
              <a:t>FLUX</a:t>
            </a:r>
            <a:r>
              <a:rPr lang="fr-CH" sz="1800" b="1">
                <a:solidFill>
                  <a:srgbClr val="FF0000"/>
                </a:solidFill>
                <a:latin typeface="Arial" charset="0"/>
              </a:rPr>
              <a:t>: Glissement lent ou « creep » (1-10 mm/ an)</a:t>
            </a:r>
            <a:endParaRPr lang="fr-FR" sz="1800" b="1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27653" name="Text Box 5"/>
          <p:cNvSpPr txBox="1">
            <a:spLocks noChangeArrowheads="1"/>
          </p:cNvSpPr>
          <p:nvPr/>
        </p:nvSpPr>
        <p:spPr bwMode="auto">
          <a:xfrm>
            <a:off x="755650" y="5157788"/>
            <a:ext cx="2763838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CH" sz="1400" b="1" u="sng">
                <a:latin typeface="Arial" charset="0"/>
              </a:rPr>
              <a:t>Signes</a:t>
            </a:r>
            <a:r>
              <a:rPr lang="fr-CH" sz="1400" b="1">
                <a:latin typeface="Arial" charset="0"/>
              </a:rPr>
              <a:t>: inclinaison</a:t>
            </a:r>
          </a:p>
          <a:p>
            <a:r>
              <a:rPr lang="fr-CH" sz="1400" b="1">
                <a:latin typeface="Arial" charset="0"/>
              </a:rPr>
              <a:t>   des troncs d’arbres, clôtures</a:t>
            </a:r>
          </a:p>
          <a:p>
            <a:r>
              <a:rPr lang="fr-CH" sz="1400" b="1">
                <a:latin typeface="Arial" charset="0"/>
              </a:rPr>
              <a:t>   ou poteaux télégraphiques </a:t>
            </a:r>
            <a:endParaRPr lang="fr-FR" sz="1400" b="1">
              <a:latin typeface="Arial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0BD89A29-9A56-4969-92AB-E4EE1B1072C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pPr algn="l" eaLnBrk="1" hangingPunct="1"/>
            <a:r>
              <a:rPr lang="en-US" altLang="es-CO" sz="2400"/>
              <a:t>IMPORTANT CONCEPTS</a:t>
            </a:r>
            <a:br>
              <a:rPr lang="en-US" altLang="es-CO" sz="2400"/>
            </a:br>
            <a:r>
              <a:rPr lang="en-US" altLang="es-CO" sz="1800"/>
              <a:t>CREEP</a:t>
            </a:r>
            <a:br>
              <a:rPr lang="en-US" altLang="es-CO" sz="1800"/>
            </a:br>
            <a:r>
              <a:rPr lang="en-US" altLang="es-CO" sz="1800"/>
              <a:t>How creep works</a:t>
            </a:r>
            <a:endParaRPr lang="en-US" altLang="es-CO" sz="2400"/>
          </a:p>
        </p:txBody>
      </p:sp>
      <p:sp>
        <p:nvSpPr>
          <p:cNvPr id="9219" name="Rectangle 4">
            <a:extLst>
              <a:ext uri="{FF2B5EF4-FFF2-40B4-BE49-F238E27FC236}">
                <a16:creationId xmlns:a16="http://schemas.microsoft.com/office/drawing/2014/main" id="{FF61B981-D136-4B16-BA93-C9FF3EE48A46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4686300" y="2514600"/>
            <a:ext cx="2857500" cy="3086100"/>
          </a:xfrm>
        </p:spPr>
        <p:txBody>
          <a:bodyPr>
            <a:normAutofit fontScale="47500" lnSpcReduction="20000"/>
          </a:bodyPr>
          <a:lstStyle/>
          <a:p>
            <a:pPr eaLnBrk="1" hangingPunct="1">
              <a:buFontTx/>
              <a:buNone/>
            </a:pPr>
            <a:r>
              <a:rPr lang="en-US" altLang="es-CO"/>
              <a:t>Surface materials expand perpendicular to slope (1 to 2) as a result of freezing, wetting or heat of sun.</a:t>
            </a:r>
          </a:p>
          <a:p>
            <a:pPr eaLnBrk="1" hangingPunct="1">
              <a:buFontTx/>
              <a:buNone/>
            </a:pPr>
            <a:endParaRPr lang="en-US" altLang="es-CO"/>
          </a:p>
          <a:p>
            <a:pPr eaLnBrk="1" hangingPunct="1">
              <a:buFontTx/>
              <a:buNone/>
            </a:pPr>
            <a:r>
              <a:rPr lang="en-US" altLang="es-CO"/>
              <a:t>Upon thawing,drying or cooling they contract (2 to 3) under pull of gravity vertically.</a:t>
            </a:r>
          </a:p>
          <a:p>
            <a:pPr eaLnBrk="1" hangingPunct="1">
              <a:buFontTx/>
              <a:buNone/>
            </a:pPr>
            <a:endParaRPr lang="en-US" altLang="es-CO"/>
          </a:p>
          <a:p>
            <a:pPr eaLnBrk="1" hangingPunct="1">
              <a:buFontTx/>
              <a:buNone/>
            </a:pPr>
            <a:r>
              <a:rPr lang="en-US" altLang="es-CO"/>
              <a:t>Do not go back to old position. Thus have a slow movement down slope i.e. creep</a:t>
            </a:r>
          </a:p>
        </p:txBody>
      </p:sp>
      <p:pic>
        <p:nvPicPr>
          <p:cNvPr id="9220" name="Picture 7" descr="abb50342_1005">
            <a:extLst>
              <a:ext uri="{FF2B5EF4-FFF2-40B4-BE49-F238E27FC236}">
                <a16:creationId xmlns:a16="http://schemas.microsoft.com/office/drawing/2014/main" id="{03F4183F-AF92-4880-BA23-B06B785B7D75}"/>
              </a:ext>
            </a:extLst>
          </p:cNvPr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43000" y="2695576"/>
            <a:ext cx="3371850" cy="2065735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20" name="Picture 4" descr="Photo 0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463" y="214313"/>
            <a:ext cx="4310062" cy="642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5203924" y="758825"/>
            <a:ext cx="3301801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fr-CH" sz="2000" b="1" dirty="0"/>
              <a:t>ENVIRONNEMENT GLACIAIRE</a:t>
            </a:r>
          </a:p>
          <a:p>
            <a:pPr algn="ctr"/>
            <a:r>
              <a:rPr lang="fr-CH" b="1" dirty="0"/>
              <a:t>(Alaska)</a:t>
            </a:r>
            <a:endParaRPr lang="fr-FR" b="1" dirty="0"/>
          </a:p>
        </p:txBody>
      </p:sp>
      <p:sp>
        <p:nvSpPr>
          <p:cNvPr id="34822" name="Text Box 6"/>
          <p:cNvSpPr txBox="1">
            <a:spLocks noChangeArrowheads="1"/>
          </p:cNvSpPr>
          <p:nvPr/>
        </p:nvSpPr>
        <p:spPr bwMode="auto">
          <a:xfrm>
            <a:off x="5498616" y="1927225"/>
            <a:ext cx="292990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fr-CH" sz="1600" b="1" dirty="0"/>
              <a:t>Formation et transport de blocs,</a:t>
            </a:r>
          </a:p>
          <a:p>
            <a:pPr algn="ctr"/>
            <a:r>
              <a:rPr lang="fr-CH" sz="1600" b="1" dirty="0"/>
              <a:t>gravier, sable et boue</a:t>
            </a:r>
            <a:endParaRPr lang="fr-FR" sz="1600" b="1" dirty="0"/>
          </a:p>
        </p:txBody>
      </p:sp>
    </p:spTree>
    <p:extLst>
      <p:ext uri="{BB962C8B-B14F-4D97-AF65-F5344CB8AC3E}">
        <p14:creationId xmlns:p14="http://schemas.microsoft.com/office/powerpoint/2010/main" val="36001531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exterior, edificio, pequeño, papalote&#10;&#10;Descripción generada automáticamente">
            <a:extLst>
              <a:ext uri="{FF2B5EF4-FFF2-40B4-BE49-F238E27FC236}">
                <a16:creationId xmlns:a16="http://schemas.microsoft.com/office/drawing/2014/main" id="{1B40F8B1-4104-8DCB-BEF0-1EAC1ADE6E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7164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8D02770-6D07-40CA-B938-AE1FF3DE29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443" y="836712"/>
            <a:ext cx="7719989" cy="5223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9362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2708" name="Object 4"/>
          <p:cNvGraphicFramePr>
            <a:graphicFrameLocks noChangeAspect="1"/>
          </p:cNvGraphicFramePr>
          <p:nvPr/>
        </p:nvGraphicFramePr>
        <p:xfrm>
          <a:off x="450850" y="1087438"/>
          <a:ext cx="8331200" cy="5567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PhotoPaint.Image.11" r:id="rId2" imgW="5376683" imgH="3593599" progId="CorelPhotoPaint.Image.11">
                  <p:embed/>
                </p:oleObj>
              </mc:Choice>
              <mc:Fallback>
                <p:oleObj name="CorelPhotoPaint.Image.11" r:id="rId2" imgW="5376683" imgH="3593599" progId="CorelPhotoPaint.Image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0850" y="1087438"/>
                        <a:ext cx="8331200" cy="5567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710" name="Text Box 6"/>
          <p:cNvSpPr txBox="1">
            <a:spLocks noChangeArrowheads="1"/>
          </p:cNvSpPr>
          <p:nvPr/>
        </p:nvSpPr>
        <p:spPr bwMode="auto">
          <a:xfrm>
            <a:off x="1403648" y="6165304"/>
            <a:ext cx="5752408" cy="338554"/>
          </a:xfrm>
          <a:prstGeom prst="rect">
            <a:avLst/>
          </a:prstGeom>
          <a:solidFill>
            <a:srgbClr val="666699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fr-CH" sz="1600" dirty="0"/>
              <a:t>DÉSERT DE SABLE ET GRANITE-SOURCE: érosion en « tors »; Sahara</a:t>
            </a:r>
            <a:endParaRPr lang="fr-FR" sz="1600" dirty="0"/>
          </a:p>
        </p:txBody>
      </p:sp>
      <p:sp>
        <p:nvSpPr>
          <p:cNvPr id="72711" name="Text Box 7"/>
          <p:cNvSpPr txBox="1">
            <a:spLocks noChangeArrowheads="1"/>
          </p:cNvSpPr>
          <p:nvPr/>
        </p:nvSpPr>
        <p:spPr bwMode="auto">
          <a:xfrm>
            <a:off x="2871788" y="387350"/>
            <a:ext cx="266733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CH" u="sng" dirty="0"/>
              <a:t>VENT = AGENT D’EROSION</a:t>
            </a:r>
            <a:endParaRPr lang="fr-FR" u="sng" dirty="0"/>
          </a:p>
        </p:txBody>
      </p:sp>
    </p:spTree>
    <p:extLst>
      <p:ext uri="{BB962C8B-B14F-4D97-AF65-F5344CB8AC3E}">
        <p14:creationId xmlns:p14="http://schemas.microsoft.com/office/powerpoint/2010/main" val="23594952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exterior, edificio, papalote, hombre&#10;&#10;Descripción generada automáticamente">
            <a:extLst>
              <a:ext uri="{FF2B5EF4-FFF2-40B4-BE49-F238E27FC236}">
                <a16:creationId xmlns:a16="http://schemas.microsoft.com/office/drawing/2014/main" id="{25098DD8-A144-45EB-AEEC-BEA79B544C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6249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9" name="Marcador de contenido 8">
            <a:extLst>
              <a:ext uri="{FF2B5EF4-FFF2-40B4-BE49-F238E27FC236}">
                <a16:creationId xmlns:a16="http://schemas.microsoft.com/office/drawing/2014/main" id="{563AA5FE-A29C-4FC7-9B6D-60A129685A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75" y="1834356"/>
            <a:ext cx="7276485" cy="3826892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AF1C929-D93C-456B-AED7-909531AA06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7170" name="Picture 2" descr="Henry Clifton Sorby">
            <a:extLst>
              <a:ext uri="{FF2B5EF4-FFF2-40B4-BE49-F238E27FC236}">
                <a16:creationId xmlns:a16="http://schemas.microsoft.com/office/drawing/2014/main" id="{A6A7559F-9D23-4A5D-A4B7-FEB672D4E78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412776"/>
            <a:ext cx="2409825" cy="3190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Ripples and Dunes">
            <a:extLst>
              <a:ext uri="{FF2B5EF4-FFF2-40B4-BE49-F238E27FC236}">
                <a16:creationId xmlns:a16="http://schemas.microsoft.com/office/drawing/2014/main" id="{87E4D8DA-DB3E-4DBC-81FA-AAC573EC5B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276872"/>
            <a:ext cx="3459526" cy="2169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52B84362-61FD-42A2-A294-2F01EBC590AB}"/>
              </a:ext>
            </a:extLst>
          </p:cNvPr>
          <p:cNvSpPr txBox="1"/>
          <p:nvPr/>
        </p:nvSpPr>
        <p:spPr>
          <a:xfrm>
            <a:off x="1763688" y="5085184"/>
            <a:ext cx="41837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419" sz="2400" b="1" dirty="0" err="1"/>
              <a:t>Sorby</a:t>
            </a:r>
            <a:r>
              <a:rPr lang="es-419" sz="2400" b="1" dirty="0"/>
              <a:t>: </a:t>
            </a:r>
            <a:r>
              <a:rPr lang="es-419" sz="2400" b="1" dirty="0" err="1"/>
              <a:t>Petrology</a:t>
            </a:r>
            <a:r>
              <a:rPr lang="es-419" sz="2400" b="1" dirty="0"/>
              <a:t>. </a:t>
            </a:r>
            <a:r>
              <a:rPr lang="es-419" sz="2400" b="1" dirty="0" err="1"/>
              <a:t>Paleocurrents</a:t>
            </a:r>
            <a:endParaRPr lang="es-CO" sz="2400" b="1" dirty="0"/>
          </a:p>
        </p:txBody>
      </p:sp>
    </p:spTree>
    <p:extLst>
      <p:ext uri="{BB962C8B-B14F-4D97-AF65-F5344CB8AC3E}">
        <p14:creationId xmlns:p14="http://schemas.microsoft.com/office/powerpoint/2010/main" val="25591781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3" name="Picture 5" descr="sli1-1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133600"/>
            <a:ext cx="3938588" cy="4724400"/>
          </a:xfrm>
          <a:prstGeom prst="rect">
            <a:avLst/>
          </a:prstGeom>
          <a:noFill/>
        </p:spPr>
      </p:pic>
      <p:pic>
        <p:nvPicPr>
          <p:cNvPr id="12294" name="Picture 6" descr="sli1-1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41925" y="2133600"/>
            <a:ext cx="3902075" cy="4724400"/>
          </a:xfrm>
          <a:prstGeom prst="rect">
            <a:avLst/>
          </a:prstGeom>
          <a:noFill/>
        </p:spPr>
      </p:pic>
      <p:sp>
        <p:nvSpPr>
          <p:cNvPr id="12295" name="Text Box 7"/>
          <p:cNvSpPr txBox="1">
            <a:spLocks noChangeArrowheads="1"/>
          </p:cNvSpPr>
          <p:nvPr/>
        </p:nvSpPr>
        <p:spPr bwMode="auto">
          <a:xfrm>
            <a:off x="0" y="152400"/>
            <a:ext cx="8855075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/>
              <a:t>66% of the surface of the Earth is covered by sediment or sedimentary rocks.</a:t>
            </a:r>
          </a:p>
        </p:txBody>
      </p:sp>
      <p:sp>
        <p:nvSpPr>
          <p:cNvPr id="12296" name="Text Box 8"/>
          <p:cNvSpPr txBox="1">
            <a:spLocks noChangeArrowheads="1"/>
          </p:cNvSpPr>
          <p:nvPr/>
        </p:nvSpPr>
        <p:spPr bwMode="auto">
          <a:xfrm>
            <a:off x="0" y="1219200"/>
            <a:ext cx="88550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/>
              <a:t>Humans interact with the Earth largely at or near its surface.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5" grpId="0" autoUpdateAnimBg="0"/>
      <p:bldP spid="12296" grpId="0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4" name="3 Marcador de contenido" descr="tipos rocas sedimentar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8190" y="928670"/>
            <a:ext cx="7427913" cy="5197493"/>
          </a:xfr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 </a:t>
            </a:r>
          </a:p>
        </p:txBody>
      </p:sp>
      <p:pic>
        <p:nvPicPr>
          <p:cNvPr id="4" name="3 Marcador de contenido" descr="Slide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52162" y="1000108"/>
            <a:ext cx="7105986" cy="5326132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3 Marcador de contenido" descr="escalasdeestudi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84695" y="428604"/>
            <a:ext cx="6587701" cy="6307234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EF19CB-D1B1-4348-82A9-41DA04A93B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651C226-9C77-4B99-BA4E-C0CDE7D24F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 dirty="0"/>
          </a:p>
        </p:txBody>
      </p:sp>
      <p:pic>
        <p:nvPicPr>
          <p:cNvPr id="3074" name="Picture 2" descr="Using a Flume to Demonstrate Fluid Properties and Sediment Transport">
            <a:extLst>
              <a:ext uri="{FF2B5EF4-FFF2-40B4-BE49-F238E27FC236}">
                <a16:creationId xmlns:a16="http://schemas.microsoft.com/office/drawing/2014/main" id="{908FCD4A-94B4-40E3-9229-7E849E7A73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846138"/>
            <a:ext cx="7684732" cy="5103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17753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CEB798-E9AB-4523-BC4E-22498BB63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7727A9-7EBB-476B-A07E-72836099EE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098" name="Picture 2" descr="Flows, sediments and bedforms ~ Learning Geology">
            <a:extLst>
              <a:ext uri="{FF2B5EF4-FFF2-40B4-BE49-F238E27FC236}">
                <a16:creationId xmlns:a16="http://schemas.microsoft.com/office/drawing/2014/main" id="{232A54B9-9062-44BC-A2B8-D991BD0223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76672"/>
            <a:ext cx="7356309" cy="5517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21880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4" name="3 Imagen" descr="Slide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1705"/>
            <a:ext cx="9144000" cy="685367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4" name="3 Marcador de contenido" descr="Slide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52162" y="1000108"/>
            <a:ext cx="6839049" cy="5126055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6" name="5 Marcador de contenido" descr="Slide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8596" y="757586"/>
            <a:ext cx="7162615" cy="5368577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3661</TotalTime>
  <Words>294</Words>
  <Application>Microsoft Office PowerPoint</Application>
  <PresentationFormat>Presentación en pantalla (4:3)</PresentationFormat>
  <Paragraphs>57</Paragraphs>
  <Slides>32</Slides>
  <Notes>6</Notes>
  <HiddenSlides>0</HiddenSlides>
  <MMClips>0</MMClips>
  <ScaleCrop>false</ScaleCrop>
  <HeadingPairs>
    <vt:vector size="8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32</vt:i4>
      </vt:variant>
    </vt:vector>
  </HeadingPairs>
  <TitlesOfParts>
    <vt:vector size="37" baseType="lpstr">
      <vt:lpstr>Arial</vt:lpstr>
      <vt:lpstr>Calibri</vt:lpstr>
      <vt:lpstr>Garamond</vt:lpstr>
      <vt:lpstr>Tema de Office</vt:lpstr>
      <vt:lpstr>CorelPhotoPaint.Image.11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IMPORTANT CONCEPTS CREEP How creep works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 </vt:lpstr>
    </vt:vector>
  </TitlesOfParts>
  <Company>Windows XP Colossus Edition 2 Reloaded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Colossus User</dc:creator>
  <cp:lastModifiedBy>carlos alberto guzman lopex</cp:lastModifiedBy>
  <cp:revision>88</cp:revision>
  <dcterms:created xsi:type="dcterms:W3CDTF">2009-08-11T21:17:24Z</dcterms:created>
  <dcterms:modified xsi:type="dcterms:W3CDTF">2025-09-03T14:33:28Z</dcterms:modified>
</cp:coreProperties>
</file>