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17" r:id="rId2"/>
    <p:sldId id="289" r:id="rId3"/>
    <p:sldId id="290" r:id="rId4"/>
    <p:sldId id="271" r:id="rId5"/>
    <p:sldId id="409" r:id="rId6"/>
    <p:sldId id="410" r:id="rId7"/>
    <p:sldId id="256" r:id="rId8"/>
    <p:sldId id="257" r:id="rId9"/>
    <p:sldId id="259" r:id="rId10"/>
    <p:sldId id="414" r:id="rId11"/>
    <p:sldId id="415" r:id="rId12"/>
    <p:sldId id="281" r:id="rId13"/>
    <p:sldId id="667" r:id="rId14"/>
    <p:sldId id="672" r:id="rId15"/>
    <p:sldId id="677" r:id="rId16"/>
    <p:sldId id="682" r:id="rId17"/>
    <p:sldId id="687" r:id="rId18"/>
    <p:sldId id="418" r:id="rId19"/>
    <p:sldId id="274" r:id="rId20"/>
    <p:sldId id="265" r:id="rId21"/>
    <p:sldId id="267" r:id="rId22"/>
    <p:sldId id="277" r:id="rId23"/>
    <p:sldId id="416" r:id="rId24"/>
    <p:sldId id="278" r:id="rId25"/>
    <p:sldId id="433" r:id="rId26"/>
    <p:sldId id="283" r:id="rId27"/>
    <p:sldId id="279" r:id="rId28"/>
    <p:sldId id="434" r:id="rId29"/>
    <p:sldId id="275" r:id="rId30"/>
    <p:sldId id="270" r:id="rId31"/>
    <p:sldId id="264" r:id="rId32"/>
    <p:sldId id="268" r:id="rId3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47" autoAdjust="0"/>
    <p:restoredTop sz="94291" autoAdjust="0"/>
  </p:normalViewPr>
  <p:slideViewPr>
    <p:cSldViewPr>
      <p:cViewPr varScale="1">
        <p:scale>
          <a:sx n="61" d="100"/>
          <a:sy n="61" d="100"/>
        </p:scale>
        <p:origin x="15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88F91-4722-4F01-9E3A-515A8E4D74A0}" type="datetimeFigureOut">
              <a:rPr lang="es-CO" smtClean="0"/>
              <a:t>3/09/2025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A577C-7042-433F-8477-3E295ECA4B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454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B4A303F-AD04-95E5-5BCB-3BE099B67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D1AC6-BE4B-42B3-A19F-B869EA7FF799}" type="slidenum">
              <a:rPr lang="en-US" altLang="es-CO"/>
              <a:pPr/>
              <a:t>13</a:t>
            </a:fld>
            <a:endParaRPr lang="en-US" altLang="es-CO"/>
          </a:p>
        </p:txBody>
      </p:sp>
      <p:sp>
        <p:nvSpPr>
          <p:cNvPr id="609282" name="Rectangle 2">
            <a:extLst>
              <a:ext uri="{FF2B5EF4-FFF2-40B4-BE49-F238E27FC236}">
                <a16:creationId xmlns:a16="http://schemas.microsoft.com/office/drawing/2014/main" id="{D6094846-DC62-71E0-0558-3DD4BA2BAE0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8238" y="698500"/>
            <a:ext cx="4581525" cy="343535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9283" name="Rectangle 3">
            <a:extLst>
              <a:ext uri="{FF2B5EF4-FFF2-40B4-BE49-F238E27FC236}">
                <a16:creationId xmlns:a16="http://schemas.microsoft.com/office/drawing/2014/main" id="{D5929F9D-F6CB-0E56-ABA7-8427B5429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s-ES" alt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719EC45-CAEA-6277-0913-F532AA201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7EB28E-8842-4353-B460-31BB01192C16}" type="slidenum">
              <a:rPr lang="en-US" altLang="es-CO"/>
              <a:pPr/>
              <a:t>14</a:t>
            </a:fld>
            <a:endParaRPr lang="en-US" altLang="es-CO"/>
          </a:p>
        </p:txBody>
      </p:sp>
      <p:sp>
        <p:nvSpPr>
          <p:cNvPr id="619522" name="Rectangle 2">
            <a:extLst>
              <a:ext uri="{FF2B5EF4-FFF2-40B4-BE49-F238E27FC236}">
                <a16:creationId xmlns:a16="http://schemas.microsoft.com/office/drawing/2014/main" id="{2E6348DA-7C92-200C-A59A-C98FF57F431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8238" y="698500"/>
            <a:ext cx="4581525" cy="3435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9523" name="Rectangle 3">
            <a:extLst>
              <a:ext uri="{FF2B5EF4-FFF2-40B4-BE49-F238E27FC236}">
                <a16:creationId xmlns:a16="http://schemas.microsoft.com/office/drawing/2014/main" id="{FBB379A1-C454-B47B-5175-D93B6E5D3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 altLang="es-C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B9332E9-3088-AEF8-13D3-2330B2149D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8C6EF-BF14-4EB7-B4EE-FEF2190C82C3}" type="slidenum">
              <a:rPr lang="en-US" altLang="es-CO"/>
              <a:pPr/>
              <a:t>15</a:t>
            </a:fld>
            <a:endParaRPr lang="en-US" altLang="es-CO"/>
          </a:p>
        </p:txBody>
      </p:sp>
      <p:sp>
        <p:nvSpPr>
          <p:cNvPr id="629762" name="Rectangle 2">
            <a:extLst>
              <a:ext uri="{FF2B5EF4-FFF2-40B4-BE49-F238E27FC236}">
                <a16:creationId xmlns:a16="http://schemas.microsoft.com/office/drawing/2014/main" id="{23B645A9-6D7D-C3AB-623A-B371DB9B10E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8238" y="698500"/>
            <a:ext cx="4581525" cy="3435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9763" name="Rectangle 3">
            <a:extLst>
              <a:ext uri="{FF2B5EF4-FFF2-40B4-BE49-F238E27FC236}">
                <a16:creationId xmlns:a16="http://schemas.microsoft.com/office/drawing/2014/main" id="{157F24E4-932A-21B2-0960-8C599A86DC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 altLang="es-C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203A239-73A9-1E36-0E5C-C28F746DDF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C394B-02EA-4973-BC8C-D222D865157D}" type="slidenum">
              <a:rPr lang="en-US" altLang="es-CO"/>
              <a:pPr/>
              <a:t>16</a:t>
            </a:fld>
            <a:endParaRPr lang="en-US" altLang="es-CO"/>
          </a:p>
        </p:txBody>
      </p:sp>
      <p:sp>
        <p:nvSpPr>
          <p:cNvPr id="640002" name="Rectangle 2">
            <a:extLst>
              <a:ext uri="{FF2B5EF4-FFF2-40B4-BE49-F238E27FC236}">
                <a16:creationId xmlns:a16="http://schemas.microsoft.com/office/drawing/2014/main" id="{108085CC-D9E1-F7AC-2040-4EFDC5BAFE0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8238" y="698500"/>
            <a:ext cx="4581525" cy="3435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0003" name="Rectangle 3">
            <a:extLst>
              <a:ext uri="{FF2B5EF4-FFF2-40B4-BE49-F238E27FC236}">
                <a16:creationId xmlns:a16="http://schemas.microsoft.com/office/drawing/2014/main" id="{C818950E-C9BA-6C45-4332-34A9A400F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 altLang="es-C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DFCE623-4A9B-3BFE-EF87-F578D6973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5BC266-ECFE-42B4-BEB1-83F082C5E802}" type="slidenum">
              <a:rPr lang="en-US" altLang="es-CO"/>
              <a:pPr/>
              <a:t>17</a:t>
            </a:fld>
            <a:endParaRPr lang="en-US" altLang="es-CO"/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id="{6DEBE380-92D8-5285-8355-63C9C700413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8238" y="698500"/>
            <a:ext cx="4581525" cy="3435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0243" name="Rectangle 3">
            <a:extLst>
              <a:ext uri="{FF2B5EF4-FFF2-40B4-BE49-F238E27FC236}">
                <a16:creationId xmlns:a16="http://schemas.microsoft.com/office/drawing/2014/main" id="{6922C473-7B3D-80C8-2195-1F4D5CBE6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 altLang="es-C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F4D27A3-9741-4F50-876A-7BB57250D1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2268F2-0A33-4585-AFCE-84ECCBD127B4}" type="slidenum">
              <a:rPr lang="en-US" altLang="es-CO" sz="1200"/>
              <a:pPr/>
              <a:t>23</a:t>
            </a:fld>
            <a:endParaRPr lang="en-US" altLang="es-CO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CDA7A90-9278-4B57-9E5B-7BF4C0601E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2E4011AD-5236-46EA-B64E-69F050FD4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O" alt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imágenes en línea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6126F-0452-469E-B538-436A0B5B52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8007C-3A9F-4AF7-B2A7-C376F9B97A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E3B69-F08C-4D17-BC8A-E607492CF1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C7D5A-9B83-43E5-BF39-41A22DCDCCEB}" type="slidenum">
              <a:rPr lang="en-US" altLang="es-CO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129032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5EAF3-57D1-485F-AFC8-0B1D6E4D5F29}" type="datetimeFigureOut">
              <a:rPr lang="es-AR" smtClean="0"/>
              <a:pPr/>
              <a:t>3/9/2025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EA886-107E-48F0-ADCB-DCE9B535C96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F6507-B192-45A6-B717-F9B66D7EB0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E6DF7-C992-4458-86CB-55EA7B5CE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692696"/>
            <a:ext cx="6400800" cy="648072"/>
          </a:xfrm>
        </p:spPr>
        <p:txBody>
          <a:bodyPr/>
          <a:lstStyle/>
          <a:p>
            <a:r>
              <a:rPr lang="es-419" b="1" dirty="0">
                <a:solidFill>
                  <a:schemeClr val="tx1"/>
                </a:solidFill>
              </a:rPr>
              <a:t>Cambridge </a:t>
            </a:r>
            <a:r>
              <a:rPr lang="es-419" b="1" dirty="0" err="1">
                <a:solidFill>
                  <a:schemeClr val="tx1"/>
                </a:solidFill>
              </a:rPr>
              <a:t>University</a:t>
            </a:r>
            <a:r>
              <a:rPr lang="es-419" b="1" dirty="0">
                <a:solidFill>
                  <a:schemeClr val="tx1"/>
                </a:solidFill>
              </a:rPr>
              <a:t> </a:t>
            </a:r>
            <a:r>
              <a:rPr lang="es-419" b="1" dirty="0" err="1">
                <a:solidFill>
                  <a:schemeClr val="tx1"/>
                </a:solidFill>
              </a:rPr>
              <a:t>Dictionary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2DDF47-2A4B-49A1-AC59-99C5EA64A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7264374" cy="23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78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C266D-F47D-4BB3-AE4D-9601D1E0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52815F2-3846-4DC7-9635-9406B774A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89" y="1600200"/>
            <a:ext cx="6038422" cy="4525963"/>
          </a:xfrm>
        </p:spPr>
      </p:pic>
    </p:spTree>
    <p:extLst>
      <p:ext uri="{BB962C8B-B14F-4D97-AF65-F5344CB8AC3E}">
        <p14:creationId xmlns:p14="http://schemas.microsoft.com/office/powerpoint/2010/main" val="224398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57912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78213"/>
            <a:ext cx="441960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633413" y="5949950"/>
            <a:ext cx="7894637" cy="776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627563" y="5454650"/>
            <a:ext cx="4357687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44475" y="5459413"/>
            <a:ext cx="4397375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244475" y="2660650"/>
            <a:ext cx="4395788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51205" name="Picture 5" descr="20-2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213100"/>
            <a:ext cx="4397375" cy="24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20-2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213100"/>
            <a:ext cx="436245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207" name="Object 7"/>
          <p:cNvGraphicFramePr>
            <a:graphicFrameLocks noChangeAspect="1"/>
          </p:cNvGraphicFramePr>
          <p:nvPr/>
        </p:nvGraphicFramePr>
        <p:xfrm>
          <a:off x="242888" y="644525"/>
          <a:ext cx="4392612" cy="233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1" r:id="rId4" imgW="7784127" imgH="4139683" progId="CorelPhotoPaint.Image.11">
                  <p:embed/>
                </p:oleObj>
              </mc:Choice>
              <mc:Fallback>
                <p:oleObj name="CorelPhotoPaint.Image.11" r:id="rId4" imgW="7784127" imgH="4139683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644525"/>
                        <a:ext cx="4392612" cy="233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5278438" y="1112838"/>
            <a:ext cx="33226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H" sz="2000" b="1">
                <a:solidFill>
                  <a:srgbClr val="FFFF00"/>
                </a:solidFill>
              </a:rPr>
              <a:t>DÉMANTÈLEMENT DE LA</a:t>
            </a:r>
          </a:p>
          <a:p>
            <a:pPr algn="ctr"/>
            <a:r>
              <a:rPr lang="fr-CH" sz="2000" b="1">
                <a:solidFill>
                  <a:srgbClr val="FFFF00"/>
                </a:solidFill>
              </a:rPr>
              <a:t>PANGÉE (1)</a:t>
            </a:r>
            <a:endParaRPr lang="fr-FR" sz="2000" b="1">
              <a:solidFill>
                <a:srgbClr val="FFFF00"/>
              </a:solidFill>
            </a:endParaRP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468313" y="2924175"/>
            <a:ext cx="30845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</a:rPr>
              <a:t>a) Le monde il y a 200 millions d’années</a:t>
            </a:r>
            <a:endParaRPr lang="fr-FR" sz="1200" b="1">
              <a:solidFill>
                <a:srgbClr val="FF0000"/>
              </a:solidFill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31788" y="5511800"/>
            <a:ext cx="4149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200" b="1">
                <a:solidFill>
                  <a:srgbClr val="FF0000"/>
                </a:solidFill>
              </a:rPr>
              <a:t>b) Il y a 180 millions d’années (après 20 m.a. de dérive)</a:t>
            </a:r>
            <a:endParaRPr lang="fr-FR" sz="1200" b="1">
              <a:solidFill>
                <a:srgbClr val="FF0000"/>
              </a:solidFill>
            </a:endParaRP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4772025" y="5535613"/>
            <a:ext cx="414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sz="1200" b="1">
                <a:solidFill>
                  <a:srgbClr val="FF0000"/>
                </a:solidFill>
              </a:rPr>
              <a:t>c) Il y a 140 millions d’années (après 60 m.a. de dérive)</a:t>
            </a:r>
            <a:endParaRPr lang="fr-FR" sz="1200" b="1">
              <a:solidFill>
                <a:srgbClr val="FF0000"/>
              </a:solidFill>
            </a:endParaRP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4221163" y="6015038"/>
            <a:ext cx="1482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sz="1200" b="1"/>
              <a:t>Zone d’expansion</a:t>
            </a:r>
            <a:endParaRPr lang="fr-FR" sz="1200" b="1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4221163" y="6286500"/>
            <a:ext cx="16367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sz="1200" b="1"/>
              <a:t>Zone de subduction</a:t>
            </a:r>
            <a:endParaRPr lang="fr-FR" sz="1200" b="1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1690688" y="5969000"/>
            <a:ext cx="15573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sz="1200" b="1"/>
              <a:t>Glacier continental</a:t>
            </a:r>
            <a:endParaRPr lang="fr-FR" sz="1200" b="1"/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6727825" y="5926138"/>
            <a:ext cx="16398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sz="1200" b="1"/>
              <a:t>Faille transformante</a:t>
            </a:r>
            <a:endParaRPr lang="fr-FR" sz="1200" b="1"/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6681788" y="6203950"/>
            <a:ext cx="214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sz="1200" b="1"/>
              <a:t>Mouvement des</a:t>
            </a:r>
          </a:p>
          <a:p>
            <a:r>
              <a:rPr lang="fr-CH" sz="1200" b="1"/>
              <a:t> continents</a:t>
            </a:r>
            <a:endParaRPr lang="fr-FR" sz="1200" b="1"/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6516688" y="14288"/>
            <a:ext cx="2663825" cy="319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sz="1300"/>
              <a:t>Ch. 20:  Tectonique des plaques</a:t>
            </a:r>
            <a:endParaRPr lang="fr-FR" sz="1300"/>
          </a:p>
        </p:txBody>
      </p:sp>
      <p:pic>
        <p:nvPicPr>
          <p:cNvPr id="51220" name="Picture 20" descr="legend20-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5949950"/>
            <a:ext cx="5989638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1282700" y="6184900"/>
            <a:ext cx="1327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200" b="1"/>
              <a:t>Nouvelle croûte</a:t>
            </a:r>
          </a:p>
          <a:p>
            <a:r>
              <a:rPr lang="fr-CH" sz="1200" b="1"/>
              <a:t>océanique</a:t>
            </a:r>
            <a:endParaRPr lang="fr-FR" sz="1200" b="1"/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1282700" y="5956300"/>
            <a:ext cx="15573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200" b="1"/>
              <a:t>Glacier continental</a:t>
            </a:r>
            <a:endParaRPr lang="fr-FR" sz="1200" b="1"/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4135438" y="5940425"/>
            <a:ext cx="1482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200" b="1"/>
              <a:t>Zone d’expansion</a:t>
            </a:r>
            <a:endParaRPr lang="fr-FR" sz="1200" b="1"/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4162425" y="6215063"/>
            <a:ext cx="16367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sz="1200" b="1"/>
              <a:t>Zone de subduction</a:t>
            </a:r>
            <a:endParaRPr lang="fr-FR" sz="1200" b="1"/>
          </a:p>
        </p:txBody>
      </p:sp>
    </p:spTree>
    <p:extLst>
      <p:ext uri="{BB962C8B-B14F-4D97-AF65-F5344CB8AC3E}">
        <p14:creationId xmlns:p14="http://schemas.microsoft.com/office/powerpoint/2010/main" val="17588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nimBg="1"/>
      <p:bldP spid="51203" grpId="0" animBg="1"/>
      <p:bldP spid="51210" grpId="0"/>
      <p:bldP spid="512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258" name="Picture 1026">
            <a:extLst>
              <a:ext uri="{FF2B5EF4-FFF2-40B4-BE49-F238E27FC236}">
                <a16:creationId xmlns:a16="http://schemas.microsoft.com/office/drawing/2014/main" id="{F6E0928C-E90C-4AC9-48C1-B735418F68E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68655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8259" name="Rectangle 1027">
            <a:extLst>
              <a:ext uri="{FF2B5EF4-FFF2-40B4-BE49-F238E27FC236}">
                <a16:creationId xmlns:a16="http://schemas.microsoft.com/office/drawing/2014/main" id="{5F453A9B-1EB1-FC6E-9947-E55463C67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1676400"/>
            <a:ext cx="89492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AU" altLang="es-CO" sz="2400" dirty="0"/>
              <a:t>200</a:t>
            </a:r>
          </a:p>
        </p:txBody>
      </p:sp>
      <p:sp>
        <p:nvSpPr>
          <p:cNvPr id="608260" name="Rectangle 1028">
            <a:extLst>
              <a:ext uri="{FF2B5EF4-FFF2-40B4-BE49-F238E27FC236}">
                <a16:creationId xmlns:a16="http://schemas.microsoft.com/office/drawing/2014/main" id="{05558FFD-BBF1-EE31-E349-B345AFE8A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057400"/>
            <a:ext cx="2249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AU" altLang="es-CO" sz="2000" b="1" dirty="0" err="1">
                <a:latin typeface="Garamond" panose="02020404030301010803" pitchFamily="18" charset="0"/>
              </a:rPr>
              <a:t>Jurásico</a:t>
            </a:r>
            <a:r>
              <a:rPr lang="en-AU" altLang="es-CO" sz="2000" b="1" dirty="0">
                <a:latin typeface="Garamond" panose="02020404030301010803" pitchFamily="18" charset="0"/>
              </a:rPr>
              <a:t> </a:t>
            </a:r>
            <a:r>
              <a:rPr lang="en-AU" altLang="es-CO" sz="2000" b="1" dirty="0" err="1">
                <a:latin typeface="Garamond" panose="02020404030301010803" pitchFamily="18" charset="0"/>
              </a:rPr>
              <a:t>Temprano</a:t>
            </a:r>
            <a:endParaRPr lang="en-AU" altLang="es-CO" sz="2000" b="1" dirty="0">
              <a:latin typeface="Garamond" panose="02020404030301010803" pitchFamily="18" charset="0"/>
            </a:endParaRPr>
          </a:p>
        </p:txBody>
      </p:sp>
      <p:sp>
        <p:nvSpPr>
          <p:cNvPr id="608261" name="Rectangle 1029">
            <a:extLst>
              <a:ext uri="{FF2B5EF4-FFF2-40B4-BE49-F238E27FC236}">
                <a16:creationId xmlns:a16="http://schemas.microsoft.com/office/drawing/2014/main" id="{1CB4F1FC-F257-BF3C-2BE1-D8E6711B4B30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62000" y="152400"/>
            <a:ext cx="79819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s-CO" b="1">
                <a:solidFill>
                  <a:srgbClr val="990000"/>
                </a:solidFill>
                <a:latin typeface="Arial" panose="020B0604020202020204" pitchFamily="34" charset="0"/>
              </a:rPr>
              <a:t>La deriva continental</a:t>
            </a:r>
          </a:p>
        </p:txBody>
      </p:sp>
    </p:spTree>
  </p:cSld>
  <p:clrMapOvr>
    <a:masterClrMapping/>
  </p:clrMapOvr>
  <p:transition advTm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498" name="Picture 2">
            <a:extLst>
              <a:ext uri="{FF2B5EF4-FFF2-40B4-BE49-F238E27FC236}">
                <a16:creationId xmlns:a16="http://schemas.microsoft.com/office/drawing/2014/main" id="{F661289A-CB00-F541-E617-A8CFC59C88E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324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8499" name="Rectangle 3">
            <a:extLst>
              <a:ext uri="{FF2B5EF4-FFF2-40B4-BE49-F238E27FC236}">
                <a16:creationId xmlns:a16="http://schemas.microsoft.com/office/drawing/2014/main" id="{424E0726-A8B0-6E87-7119-BB8C59D5C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600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AU" altLang="es-CO" sz="2400"/>
              <a:t>150</a:t>
            </a:r>
          </a:p>
        </p:txBody>
      </p:sp>
      <p:sp>
        <p:nvSpPr>
          <p:cNvPr id="618500" name="Rectangle 4">
            <a:extLst>
              <a:ext uri="{FF2B5EF4-FFF2-40B4-BE49-F238E27FC236}">
                <a16:creationId xmlns:a16="http://schemas.microsoft.com/office/drawing/2014/main" id="{30339BCB-EF0F-25DA-8F3A-673D7450BBB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62000" y="152400"/>
            <a:ext cx="79819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s-CO" b="1">
                <a:solidFill>
                  <a:srgbClr val="990000"/>
                </a:solidFill>
                <a:latin typeface="Arial" panose="020B0604020202020204" pitchFamily="34" charset="0"/>
              </a:rPr>
              <a:t>La deriva continental</a:t>
            </a:r>
          </a:p>
        </p:txBody>
      </p:sp>
    </p:spTree>
  </p:cSld>
  <p:clrMapOvr>
    <a:masterClrMapping/>
  </p:clrMapOvr>
  <p:transition advTm="195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38" name="Picture 2">
            <a:extLst>
              <a:ext uri="{FF2B5EF4-FFF2-40B4-BE49-F238E27FC236}">
                <a16:creationId xmlns:a16="http://schemas.microsoft.com/office/drawing/2014/main" id="{CBA794D1-2941-83FD-FA93-6CE08C9554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629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8739" name="Rectangle 3">
            <a:extLst>
              <a:ext uri="{FF2B5EF4-FFF2-40B4-BE49-F238E27FC236}">
                <a16:creationId xmlns:a16="http://schemas.microsoft.com/office/drawing/2014/main" id="{DC073D75-16E7-8F15-50BD-8FA691DB0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5240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AU" altLang="es-CO" sz="2400"/>
              <a:t>100</a:t>
            </a:r>
          </a:p>
        </p:txBody>
      </p:sp>
      <p:sp>
        <p:nvSpPr>
          <p:cNvPr id="628740" name="Rectangle 4">
            <a:extLst>
              <a:ext uri="{FF2B5EF4-FFF2-40B4-BE49-F238E27FC236}">
                <a16:creationId xmlns:a16="http://schemas.microsoft.com/office/drawing/2014/main" id="{912B8969-F92D-0020-B781-2198CFEAF4A4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62000" y="152400"/>
            <a:ext cx="79819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s-CO" b="1">
                <a:solidFill>
                  <a:srgbClr val="990000"/>
                </a:solidFill>
                <a:latin typeface="Arial" panose="020B0604020202020204" pitchFamily="34" charset="0"/>
              </a:rPr>
              <a:t>La deriva  continental</a:t>
            </a:r>
          </a:p>
        </p:txBody>
      </p:sp>
    </p:spTree>
  </p:cSld>
  <p:clrMapOvr>
    <a:masterClrMapping/>
  </p:clrMapOvr>
  <p:transition advTm="1883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78" name="Picture 2">
            <a:extLst>
              <a:ext uri="{FF2B5EF4-FFF2-40B4-BE49-F238E27FC236}">
                <a16:creationId xmlns:a16="http://schemas.microsoft.com/office/drawing/2014/main" id="{24C43A1C-D948-7C30-CCC5-C7ED388DF4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78180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8979" name="Rectangle 3">
            <a:extLst>
              <a:ext uri="{FF2B5EF4-FFF2-40B4-BE49-F238E27FC236}">
                <a16:creationId xmlns:a16="http://schemas.microsoft.com/office/drawing/2014/main" id="{E23C658A-2927-0499-4A4B-3A03E03AF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14478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AU" altLang="es-CO" sz="2400"/>
              <a:t>50</a:t>
            </a:r>
          </a:p>
        </p:txBody>
      </p:sp>
      <p:sp>
        <p:nvSpPr>
          <p:cNvPr id="638980" name="Rectangle 4">
            <a:extLst>
              <a:ext uri="{FF2B5EF4-FFF2-40B4-BE49-F238E27FC236}">
                <a16:creationId xmlns:a16="http://schemas.microsoft.com/office/drawing/2014/main" id="{FAE82F34-BA00-75A8-5156-8F1A90250EE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62000" y="152400"/>
            <a:ext cx="79819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s-CO" b="1">
                <a:solidFill>
                  <a:srgbClr val="990000"/>
                </a:solidFill>
                <a:latin typeface="Arial" panose="020B0604020202020204" pitchFamily="34" charset="0"/>
              </a:rPr>
              <a:t>La deriva  continental</a:t>
            </a:r>
          </a:p>
        </p:txBody>
      </p:sp>
    </p:spTree>
  </p:cSld>
  <p:clrMapOvr>
    <a:masterClrMapping/>
  </p:clrMapOvr>
  <p:transition advTm="1967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8" name="Picture 2">
            <a:extLst>
              <a:ext uri="{FF2B5EF4-FFF2-40B4-BE49-F238E27FC236}">
                <a16:creationId xmlns:a16="http://schemas.microsoft.com/office/drawing/2014/main" id="{D39BD7AD-2A48-4BD3-B121-9FD71024B58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83895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9219" name="Rectangle 3">
            <a:extLst>
              <a:ext uri="{FF2B5EF4-FFF2-40B4-BE49-F238E27FC236}">
                <a16:creationId xmlns:a16="http://schemas.microsoft.com/office/drawing/2014/main" id="{F3625C13-C22B-1C9E-C0BE-459131EE5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925" y="762000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649220" name="Rectangle 4">
            <a:extLst>
              <a:ext uri="{FF2B5EF4-FFF2-40B4-BE49-F238E27FC236}">
                <a16:creationId xmlns:a16="http://schemas.microsoft.com/office/drawing/2014/main" id="{3EA6F07F-06AA-EC55-6E4D-ACD5BE903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447800"/>
            <a:ext cx="121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AU" altLang="es-CO" sz="2400"/>
              <a:t>Presente</a:t>
            </a:r>
          </a:p>
        </p:txBody>
      </p:sp>
      <p:sp>
        <p:nvSpPr>
          <p:cNvPr id="649221" name="Rectangle 5">
            <a:extLst>
              <a:ext uri="{FF2B5EF4-FFF2-40B4-BE49-F238E27FC236}">
                <a16:creationId xmlns:a16="http://schemas.microsoft.com/office/drawing/2014/main" id="{EBC6A3BC-EDDE-CD50-4CF8-644010B4D539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62000" y="152400"/>
            <a:ext cx="79819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s-CO" b="1">
                <a:solidFill>
                  <a:srgbClr val="990000"/>
                </a:solidFill>
                <a:latin typeface="Arial" panose="020B0604020202020204" pitchFamily="34" charset="0"/>
              </a:rPr>
              <a:t>El desplazamiento continental</a:t>
            </a:r>
          </a:p>
        </p:txBody>
      </p:sp>
    </p:spTree>
  </p:cSld>
  <p:clrMapOvr>
    <a:masterClrMapping/>
  </p:clrMapOvr>
  <p:transition advTm="195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5DDBD-9B46-4CDD-ACA5-9B3A34504F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C1224A-C0F3-4ED8-B828-E2D5B3A9C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0C59F1-BBEE-40F5-9AD1-3CFE0CB1E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452" y="1535633"/>
            <a:ext cx="5139095" cy="44651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1ED573D-7694-4F48-A942-772BBFD7C13C}"/>
              </a:ext>
            </a:extLst>
          </p:cNvPr>
          <p:cNvSpPr txBox="1"/>
          <p:nvPr/>
        </p:nvSpPr>
        <p:spPr>
          <a:xfrm>
            <a:off x="709048" y="857251"/>
            <a:ext cx="43831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350" dirty="0" err="1">
                <a:solidFill>
                  <a:srgbClr val="000000"/>
                </a:solidFill>
              </a:rPr>
              <a:t>Palaeolatitude</a:t>
            </a:r>
            <a:r>
              <a:rPr lang="es-CO" sz="1350" dirty="0">
                <a:solidFill>
                  <a:srgbClr val="000000"/>
                </a:solidFill>
              </a:rPr>
              <a:t> </a:t>
            </a:r>
            <a:r>
              <a:rPr lang="es-CO" sz="1350" dirty="0" err="1">
                <a:solidFill>
                  <a:srgbClr val="000000"/>
                </a:solidFill>
              </a:rPr>
              <a:t>zonation</a:t>
            </a:r>
            <a:r>
              <a:rPr lang="es-CO" sz="1350" dirty="0">
                <a:solidFill>
                  <a:srgbClr val="000000"/>
                </a:solidFill>
              </a:rPr>
              <a:t> </a:t>
            </a:r>
            <a:r>
              <a:rPr lang="es-CO" sz="1350" dirty="0" err="1">
                <a:solidFill>
                  <a:srgbClr val="000000"/>
                </a:solidFill>
              </a:rPr>
              <a:t>of</a:t>
            </a:r>
            <a:r>
              <a:rPr lang="es-CO" sz="1350" dirty="0">
                <a:solidFill>
                  <a:srgbClr val="000000"/>
                </a:solidFill>
              </a:rPr>
              <a:t> </a:t>
            </a:r>
            <a:r>
              <a:rPr lang="es-CO" sz="1350" dirty="0" err="1">
                <a:solidFill>
                  <a:srgbClr val="000000"/>
                </a:solidFill>
              </a:rPr>
              <a:t>climate‐sensitive</a:t>
            </a:r>
            <a:r>
              <a:rPr lang="es-CO" sz="1350" dirty="0">
                <a:solidFill>
                  <a:srgbClr val="000000"/>
                </a:solidFill>
              </a:rPr>
              <a:t> </a:t>
            </a:r>
            <a:r>
              <a:rPr lang="es-CO" sz="1350" dirty="0" err="1">
                <a:solidFill>
                  <a:srgbClr val="000000"/>
                </a:solidFill>
              </a:rPr>
              <a:t>deposits</a:t>
            </a:r>
            <a:r>
              <a:rPr lang="es-CO" sz="1350" dirty="0">
                <a:solidFill>
                  <a:srgbClr val="000000"/>
                </a:solidFill>
              </a:rPr>
              <a:t>(Jones)</a:t>
            </a:r>
          </a:p>
          <a:p>
            <a:endParaRPr lang="es-CO" sz="1350" dirty="0"/>
          </a:p>
        </p:txBody>
      </p:sp>
    </p:spTree>
    <p:extLst>
      <p:ext uri="{BB962C8B-B14F-4D97-AF65-F5344CB8AC3E}">
        <p14:creationId xmlns:p14="http://schemas.microsoft.com/office/powerpoint/2010/main" val="2966827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3 Marcador de contenido" descr="interpetacgralambient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79" y="1096974"/>
            <a:ext cx="5287055" cy="511810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ED808-E477-4E07-B489-4A7261F3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146" name="Picture 2" descr="law of faunal succession | Definition &amp; Facts | Britannica">
            <a:extLst>
              <a:ext uri="{FF2B5EF4-FFF2-40B4-BE49-F238E27FC236}">
                <a16:creationId xmlns:a16="http://schemas.microsoft.com/office/drawing/2014/main" id="{916C1055-88F9-4EE4-A705-DF85F8673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4638"/>
            <a:ext cx="665313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incipio de sucesión faunística - Wikipedia, la enciclopedia libre">
            <a:extLst>
              <a:ext uri="{FF2B5EF4-FFF2-40B4-BE49-F238E27FC236}">
                <a16:creationId xmlns:a16="http://schemas.microsoft.com/office/drawing/2014/main" id="{72EE48CA-4AE7-460D-88A7-7669F65D23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89040"/>
            <a:ext cx="2183864" cy="26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97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iclo de roc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0340" y="1285859"/>
            <a:ext cx="6474931" cy="5008909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Marcador de contenido" descr="cicloroca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22" y="857232"/>
            <a:ext cx="7465163" cy="5463051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g11_09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1860550"/>
            <a:ext cx="8477250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935038" y="582613"/>
            <a:ext cx="7415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000" b="1" u="sng">
                <a:solidFill>
                  <a:srgbClr val="FFFF00"/>
                </a:solidFill>
                <a:latin typeface="Arial" charset="0"/>
              </a:rPr>
              <a:t>MOUVEMENTS DE MASSE DE MATERIEL NON CONSOLIDE</a:t>
            </a:r>
            <a:endParaRPr lang="fr-FR" sz="2000" b="1" u="sng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854200" y="1135063"/>
            <a:ext cx="555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800" b="1" u="sng">
                <a:solidFill>
                  <a:srgbClr val="FF0000"/>
                </a:solidFill>
                <a:latin typeface="Arial" charset="0"/>
              </a:rPr>
              <a:t>FLUX</a:t>
            </a:r>
            <a:r>
              <a:rPr lang="fr-CH" sz="1800" b="1">
                <a:solidFill>
                  <a:srgbClr val="FF0000"/>
                </a:solidFill>
                <a:latin typeface="Arial" charset="0"/>
              </a:rPr>
              <a:t>: Glissement lent ou « creep » (1-10 mm/ an)</a:t>
            </a:r>
            <a:endParaRPr lang="fr-FR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55650" y="5157788"/>
            <a:ext cx="27638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400" b="1" u="sng">
                <a:latin typeface="Arial" charset="0"/>
              </a:rPr>
              <a:t>Signes</a:t>
            </a:r>
            <a:r>
              <a:rPr lang="fr-CH" sz="1400" b="1">
                <a:latin typeface="Arial" charset="0"/>
              </a:rPr>
              <a:t>: inclinaison</a:t>
            </a:r>
          </a:p>
          <a:p>
            <a:r>
              <a:rPr lang="fr-CH" sz="1400" b="1">
                <a:latin typeface="Arial" charset="0"/>
              </a:rPr>
              <a:t>   des troncs d’arbres, clôtures</a:t>
            </a:r>
          </a:p>
          <a:p>
            <a:r>
              <a:rPr lang="fr-CH" sz="1400" b="1">
                <a:latin typeface="Arial" charset="0"/>
              </a:rPr>
              <a:t>   ou poteaux télégraphiques </a:t>
            </a:r>
            <a:endParaRPr lang="fr-FR" sz="1400" b="1">
              <a:latin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BD89A29-9A56-4969-92AB-E4EE1B1072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 eaLnBrk="1" hangingPunct="1"/>
            <a:r>
              <a:rPr lang="en-US" altLang="es-CO" sz="2400"/>
              <a:t>IMPORTANT CONCEPTS</a:t>
            </a:r>
            <a:br>
              <a:rPr lang="en-US" altLang="es-CO" sz="2400"/>
            </a:br>
            <a:r>
              <a:rPr lang="en-US" altLang="es-CO" sz="1800"/>
              <a:t>CREEP</a:t>
            </a:r>
            <a:br>
              <a:rPr lang="en-US" altLang="es-CO" sz="1800"/>
            </a:br>
            <a:r>
              <a:rPr lang="en-US" altLang="es-CO" sz="1800"/>
              <a:t>How creep works</a:t>
            </a:r>
            <a:endParaRPr lang="en-US" altLang="es-CO" sz="2400"/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FF61B981-D136-4B16-BA93-C9FF3EE48A4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86300" y="2514600"/>
            <a:ext cx="2857500" cy="308610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buFontTx/>
              <a:buNone/>
            </a:pPr>
            <a:r>
              <a:rPr lang="en-US" altLang="es-CO"/>
              <a:t>Surface materials expand perpendicular to slope (1 to 2) as a result of freezing, wetting or heat of sun.</a:t>
            </a:r>
          </a:p>
          <a:p>
            <a:pPr eaLnBrk="1" hangingPunct="1">
              <a:buFontTx/>
              <a:buNone/>
            </a:pPr>
            <a:endParaRPr lang="en-US" altLang="es-CO"/>
          </a:p>
          <a:p>
            <a:pPr eaLnBrk="1" hangingPunct="1">
              <a:buFontTx/>
              <a:buNone/>
            </a:pPr>
            <a:r>
              <a:rPr lang="en-US" altLang="es-CO"/>
              <a:t>Upon thawing,drying or cooling they contract (2 to 3) under pull of gravity vertically.</a:t>
            </a:r>
          </a:p>
          <a:p>
            <a:pPr eaLnBrk="1" hangingPunct="1">
              <a:buFontTx/>
              <a:buNone/>
            </a:pPr>
            <a:endParaRPr lang="en-US" altLang="es-CO"/>
          </a:p>
          <a:p>
            <a:pPr eaLnBrk="1" hangingPunct="1">
              <a:buFontTx/>
              <a:buNone/>
            </a:pPr>
            <a:r>
              <a:rPr lang="en-US" altLang="es-CO"/>
              <a:t>Do not go back to old position. Thus have a slow movement down slope i.e. creep</a:t>
            </a:r>
          </a:p>
        </p:txBody>
      </p:sp>
      <p:pic>
        <p:nvPicPr>
          <p:cNvPr id="9220" name="Picture 7" descr="abb50342_1005">
            <a:extLst>
              <a:ext uri="{FF2B5EF4-FFF2-40B4-BE49-F238E27FC236}">
                <a16:creationId xmlns:a16="http://schemas.microsoft.com/office/drawing/2014/main" id="{03F4183F-AF92-4880-BA23-B06B785B7D75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695576"/>
            <a:ext cx="3371850" cy="206573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hoto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14313"/>
            <a:ext cx="4310062" cy="64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203924" y="758825"/>
            <a:ext cx="330180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H" sz="2000" b="1" dirty="0"/>
              <a:t>ENVIRONNEMENT GLACIAIRE</a:t>
            </a:r>
          </a:p>
          <a:p>
            <a:pPr algn="ctr"/>
            <a:r>
              <a:rPr lang="fr-CH" b="1" dirty="0"/>
              <a:t>(Alaska)</a:t>
            </a:r>
            <a:endParaRPr lang="fr-FR" b="1" dirty="0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498616" y="1927225"/>
            <a:ext cx="29299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H" sz="1600" b="1" dirty="0"/>
              <a:t>Formation et transport de blocs,</a:t>
            </a:r>
          </a:p>
          <a:p>
            <a:pPr algn="ctr"/>
            <a:r>
              <a:rPr lang="fr-CH" sz="1600" b="1" dirty="0"/>
              <a:t>gravier, sable et boue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600153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edificio, pequeño, papalote&#10;&#10;Descripción generada automáticamente">
            <a:extLst>
              <a:ext uri="{FF2B5EF4-FFF2-40B4-BE49-F238E27FC236}">
                <a16:creationId xmlns:a16="http://schemas.microsoft.com/office/drawing/2014/main" id="{1B40F8B1-4104-8DCB-BEF0-1EAC1ADE6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16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D02770-6D07-40CA-B938-AE1FF3DE2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3" y="836712"/>
            <a:ext cx="7719989" cy="52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36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450850" y="1087438"/>
          <a:ext cx="8331200" cy="556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1" r:id="rId2" imgW="5376683" imgH="3593599" progId="CorelPhotoPaint.Image.11">
                  <p:embed/>
                </p:oleObj>
              </mc:Choice>
              <mc:Fallback>
                <p:oleObj name="CorelPhotoPaint.Image.11" r:id="rId2" imgW="5376683" imgH="3593599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1087438"/>
                        <a:ext cx="8331200" cy="556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403648" y="6165304"/>
            <a:ext cx="5752408" cy="338554"/>
          </a:xfrm>
          <a:prstGeom prst="rect">
            <a:avLst/>
          </a:prstGeom>
          <a:solidFill>
            <a:srgbClr val="6666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H" sz="1600" dirty="0"/>
              <a:t>DÉSERT DE SABLE ET GRANITE-SOURCE: érosion en « tors »; Sahara</a:t>
            </a:r>
            <a:endParaRPr lang="fr-FR" sz="1600" dirty="0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2871788" y="387350"/>
            <a:ext cx="26673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u="sng" dirty="0"/>
              <a:t>VENT = AGENT D’EROSION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2359495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edificio, papalote, hombre&#10;&#10;Descripción generada automáticamente">
            <a:extLst>
              <a:ext uri="{FF2B5EF4-FFF2-40B4-BE49-F238E27FC236}">
                <a16:creationId xmlns:a16="http://schemas.microsoft.com/office/drawing/2014/main" id="{25098DD8-A144-45EB-AEEC-BEA79B544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24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563AA5FE-A29C-4FC7-9B6D-60A129685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834356"/>
            <a:ext cx="7276485" cy="382689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1C929-D93C-456B-AED7-909531AA0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170" name="Picture 2" descr="Henry Clifton Sorby">
            <a:extLst>
              <a:ext uri="{FF2B5EF4-FFF2-40B4-BE49-F238E27FC236}">
                <a16:creationId xmlns:a16="http://schemas.microsoft.com/office/drawing/2014/main" id="{A6A7559F-9D23-4A5D-A4B7-FEB672D4E7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4098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ipples and Dunes">
            <a:extLst>
              <a:ext uri="{FF2B5EF4-FFF2-40B4-BE49-F238E27FC236}">
                <a16:creationId xmlns:a16="http://schemas.microsoft.com/office/drawing/2014/main" id="{87E4D8DA-DB3E-4DBC-81FA-AAC573EC5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76872"/>
            <a:ext cx="3459526" cy="216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B84362-61FD-42A2-A294-2F01EBC590AB}"/>
              </a:ext>
            </a:extLst>
          </p:cNvPr>
          <p:cNvSpPr txBox="1"/>
          <p:nvPr/>
        </p:nvSpPr>
        <p:spPr>
          <a:xfrm>
            <a:off x="1763688" y="5085184"/>
            <a:ext cx="418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dirty="0" err="1"/>
              <a:t>Sorby</a:t>
            </a:r>
            <a:r>
              <a:rPr lang="es-419" sz="2400" b="1" dirty="0"/>
              <a:t>: </a:t>
            </a:r>
            <a:r>
              <a:rPr lang="es-419" sz="2400" b="1" dirty="0" err="1"/>
              <a:t>Petrology</a:t>
            </a:r>
            <a:r>
              <a:rPr lang="es-419" sz="2400" b="1" dirty="0"/>
              <a:t>. </a:t>
            </a:r>
            <a:r>
              <a:rPr lang="es-419" sz="2400" b="1" dirty="0" err="1"/>
              <a:t>Paleocurrents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2559178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sli1-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3938588" cy="4724400"/>
          </a:xfrm>
          <a:prstGeom prst="rect">
            <a:avLst/>
          </a:prstGeom>
          <a:noFill/>
        </p:spPr>
      </p:pic>
      <p:pic>
        <p:nvPicPr>
          <p:cNvPr id="12294" name="Picture 6" descr="sli1-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1925" y="2133600"/>
            <a:ext cx="3902075" cy="4724400"/>
          </a:xfrm>
          <a:prstGeom prst="rect">
            <a:avLst/>
          </a:prstGeom>
          <a:noFill/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0" y="152400"/>
            <a:ext cx="8855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66% of the surface of the Earth is covered by sediment or sedimentary rocks.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0" y="1219200"/>
            <a:ext cx="8855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Humans interact with the Earth largely at or near its surface.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utoUpdateAnimBg="0"/>
      <p:bldP spid="1229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tipos rocas sedimenta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190" y="928670"/>
            <a:ext cx="7427913" cy="519749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</a:p>
        </p:txBody>
      </p:sp>
      <p:pic>
        <p:nvPicPr>
          <p:cNvPr id="4" name="3 Marcador de contenido" descr="Slid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2162" y="1000108"/>
            <a:ext cx="7105986" cy="532613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escalasdeestudi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4695" y="428604"/>
            <a:ext cx="6587701" cy="6307234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F19CB-D1B1-4348-82A9-41DA04A93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51C226-9C77-4B99-BA4E-C0CDE7D24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3074" name="Picture 2" descr="Using a Flume to Demonstrate Fluid Properties and Sediment Transport">
            <a:extLst>
              <a:ext uri="{FF2B5EF4-FFF2-40B4-BE49-F238E27FC236}">
                <a16:creationId xmlns:a16="http://schemas.microsoft.com/office/drawing/2014/main" id="{908FCD4A-94B4-40E3-9229-7E849E7A7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46138"/>
            <a:ext cx="7684732" cy="510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775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EB798-E9AB-4523-BC4E-22498BB6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7727A9-7EBB-476B-A07E-72836099E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098" name="Picture 2" descr="Flows, sediments and bedforms ~ Learning Geology">
            <a:extLst>
              <a:ext uri="{FF2B5EF4-FFF2-40B4-BE49-F238E27FC236}">
                <a16:creationId xmlns:a16="http://schemas.microsoft.com/office/drawing/2014/main" id="{232A54B9-9062-44BC-A2B8-D991BD02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35630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188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Imagen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705"/>
            <a:ext cx="9144000" cy="68536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Slide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2162" y="1000108"/>
            <a:ext cx="6839049" cy="512605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6" name="5 Marcador de contenido" descr="Slide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757586"/>
            <a:ext cx="7162615" cy="536857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294</Words>
  <Application>Microsoft Office PowerPoint</Application>
  <PresentationFormat>Presentación en pantalla (4:3)</PresentationFormat>
  <Paragraphs>57</Paragraphs>
  <Slides>32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Garamond</vt:lpstr>
      <vt:lpstr>Tema de Office</vt:lpstr>
      <vt:lpstr>CorelPhotoPaint.Image.11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IMPORTANT CONCEPTS CREEP How creep works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</vt:vector>
  </TitlesOfParts>
  <Company>Windows XP Colossus Edition 2 Reloaded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Colossus User</dc:creator>
  <cp:lastModifiedBy>carlos alberto guzman lopex</cp:lastModifiedBy>
  <cp:revision>88</cp:revision>
  <dcterms:created xsi:type="dcterms:W3CDTF">2009-08-11T21:17:24Z</dcterms:created>
  <dcterms:modified xsi:type="dcterms:W3CDTF">2025-09-03T14:33:28Z</dcterms:modified>
</cp:coreProperties>
</file>