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322" r:id="rId5"/>
    <p:sldId id="257" r:id="rId6"/>
    <p:sldId id="323" r:id="rId7"/>
    <p:sldId id="271" r:id="rId8"/>
    <p:sldId id="272" r:id="rId9"/>
    <p:sldId id="324" r:id="rId10"/>
    <p:sldId id="263" r:id="rId11"/>
    <p:sldId id="260" r:id="rId12"/>
    <p:sldId id="259" r:id="rId13"/>
    <p:sldId id="261" r:id="rId14"/>
    <p:sldId id="262" r:id="rId15"/>
    <p:sldId id="325" r:id="rId16"/>
    <p:sldId id="326" r:id="rId17"/>
    <p:sldId id="264" r:id="rId18"/>
    <p:sldId id="327" r:id="rId19"/>
    <p:sldId id="285" r:id="rId20"/>
    <p:sldId id="286" r:id="rId21"/>
    <p:sldId id="281" r:id="rId22"/>
    <p:sldId id="258" r:id="rId23"/>
    <p:sldId id="273" r:id="rId24"/>
    <p:sldId id="276" r:id="rId25"/>
    <p:sldId id="277" r:id="rId26"/>
    <p:sldId id="269" r:id="rId27"/>
    <p:sldId id="331" r:id="rId28"/>
    <p:sldId id="282" r:id="rId29"/>
    <p:sldId id="268" r:id="rId30"/>
    <p:sldId id="328" r:id="rId31"/>
    <p:sldId id="329" r:id="rId32"/>
    <p:sldId id="330" r:id="rId33"/>
    <p:sldId id="280" r:id="rId34"/>
    <p:sldId id="284" r:id="rId35"/>
    <p:sldId id="332" r:id="rId36"/>
    <p:sldId id="283" r:id="rId37"/>
    <p:sldId id="265" r:id="rId38"/>
    <p:sldId id="266" r:id="rId39"/>
    <p:sldId id="267" r:id="rId40"/>
    <p:sldId id="321" r:id="rId41"/>
    <p:sldId id="303" r:id="rId42"/>
    <p:sldId id="309" r:id="rId43"/>
    <p:sldId id="316" r:id="rId44"/>
    <p:sldId id="317" r:id="rId45"/>
    <p:sldId id="318" r:id="rId46"/>
    <p:sldId id="289" r:id="rId47"/>
    <p:sldId id="290" r:id="rId48"/>
    <p:sldId id="291" r:id="rId49"/>
    <p:sldId id="287" r:id="rId50"/>
    <p:sldId id="288" r:id="rId51"/>
    <p:sldId id="301" r:id="rId52"/>
    <p:sldId id="302" r:id="rId53"/>
    <p:sldId id="292" r:id="rId54"/>
    <p:sldId id="293" r:id="rId55"/>
    <p:sldId id="319" r:id="rId56"/>
    <p:sldId id="320" r:id="rId57"/>
    <p:sldId id="294" r:id="rId58"/>
    <p:sldId id="295" r:id="rId59"/>
    <p:sldId id="296" r:id="rId60"/>
    <p:sldId id="297" r:id="rId61"/>
    <p:sldId id="298" r:id="rId62"/>
    <p:sldId id="299" r:id="rId63"/>
    <p:sldId id="300" r:id="rId6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6" d="100"/>
          <a:sy n="66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1-04-22T20:57:20.4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12161 1603 343 0,'-15'0'520'0,"0"-2"-93"16,-2-3-113-16,0 2-103 0,0-2-57 0,1 2-38 15,-1 2-1-15,4-2 3 0,-4 0 10 16,6 0 15-16,-2-2 18 0,0 2 14 15,4-1 10-15,1 1-3 0,-1-2-15 0,2 1-25 16,2 1-26-16,2 2-24 0,0-3-16 16,0 1-17-16,0 2-11 0,1 0-7 0,1 1-3 15,1-3 1-15,0 3 0 0,0 0-2 16,0 0 0-16,0 0-3 0,1 0-3 0,1 0-1 16,4 0 2-16,2 0 0 0,3 0 2 15,6 0 19-15,5 0 14 0,10-4 7 16,9-1-9-16,10 5-6 0,18-3-7 0,10 3-7 15,14-2-6-15,12 2-7 0,14 2-8 16,5-2-9-16,9 3-17 0,5 2-8 16,2 2-4-16,1 2 10 0,1-4 9 0,0 1 2 15,-4-1 0-15,-2-1-1 0,-8-1-2 16,-5-2-1-16,-7 3-1 0,-10-4 21 16,-10-2 19-16,-7-1 12 0,-9-1-10 0,-12-1-8 15,-8 2-3-15,-11 0 0 0,-8 0 10 16,-7 2 16-16,-8-2 17 0,-7 3 7 15,-6-1-7-15,-1 1-14 0,-4-4-17 0,-3 3-16 16,-3-1-9-16,-4 0-7 0,1-1-5 16,-3 3-5-16,0-2 1 0,-4 0-3 0,3 1 0 15,0 1-3-15,0 0-2 0,2 0-12 16,2 0-30-16,-1 0-42 0,1 1-46 16,1 1-47-16,-4 0-57 0,3 3-89 0,-3 2-155 15,-3-1-253-15,-3-1-231 0,1 0 0 16,-4-1 215-16,1 0 293 0,-6 4 179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1-04-30T13:42:07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8644 11826 15 0,'-2'-3'114'0,"-3"3"20"0,2 0 16 15,1 0 10-15,1 0-5 0,-2 0-17 16,-1 0-30-16,0 0-24 0,2 0-23 16,1 0-11-16,-2 3-13 0,-1-3-6 0,1 4-6 15,-2 0-5-15,2 1 0 0,-2 2 6 16,-1 2 9-16,0-1 6 0,0 4 3 15,-1 2 4-15,2 1 4 0,-4 3-1 16,4 2-4-16,-1 2 1 0,-1 3 4 16,0 4-2-16,0 1 4 0,0 7-1 0,-3-1 1 15,-1 5-6-15,1-2-4 0,2 6 1 16,-4 0 0-16,4-2 3 0,2 3 2 16,-1-2 0-16,1 2 3 0,3-2-5 15,0 1-7-15,0 1-3 0,1 0-2 0,2 1-2 16,0 1 0-16,2-1-6 0,1 2-1 15,0-3 2-15,3 3 4 0,0-1 8 16,2 1 7-16,0-2-2 0,2 2-7 0,2-3-2 16,-2 3-5-16,4-1 1 15,-1 0-1-15,2-1 4 0,-2-1 9 0,4-1 6 16,-4 1 0-16,3-2-2 0,-2 2-8 16,2-5-1-16,-2 1-7 0,0-2-3 15,-1 1-5-15,0-4-4 0,3 1-5 0,-3-1-3 16,0-3-2-16,-1-3-4 0,2 1-1 15,-1-2-1-15,-1-2-3 0,2-2-1 16,-1 1 0-16,0-3 2 0,-1-2-3 16,2-4 2-16,-4-2-4 15,12 13 2-15,-4-6 0 16,-9-16 2-16,-3-1-4 0,2-1 2 0,0-3 0 16,1 0-3-16,-1-5 2 0,2 0 1 0,1-4 3 15,2-4-2-15,0-3-1 16,2-5 0-16,1-5 0 0,1-3 0 0,1-7 0 15,-2-1-4-15,-1-5-8 0,0-5-10 16,-1-3-13-16,-5-4-18 0,-2-2-20 16,-1-4-27-16,-7-2-40 0,-6 0-53 15,-4-1-68-15,-8-2-86 0,-5-2-111 0,-4 2-99 16,-2-1 22-16,-3-3 118 0,-4 2 162 16</inkml:trace>
  <inkml:trace contextRef="#ctx0" brushRef="#br0" timeOffset="1861.46">8636 5900 91 0,'-2'-7'194'15,"2"0"20"-15,0 4-3 0,-2-2-30 16,2 2-47-16,-1-1-41 0,1 1-25 0,-2 1-19 16,2 1-9-16,0-1-10 0,0 0-4 15,0 1 0-15,0 1-1 0,-1 0-1 16,-1 0 0-16,0 0-2 0,-2 3 4 15,-2 2 1-15,2-1 2 0,-4 2 1 0,2 2-2 16,-2 2 2-16,0 1-1 0,2 0-1 16,-1 3 1-16,-2 3 3 0,1 0 0 15,0 0 2-15,0 3-3 0,-3 3 0 16,0 1 0-16,2 5-2 0,-4 0 3 16,2 4 3-16,-1 2 5 0,0 4 2 0,1 0 0 15,0 5-2-15,-1 1 0 0,2 3-1 16,-1 2-2-16,2 0-5 0,-1 5-5 15,1-1-2-15,2 1-1 0,1 1-2 16,0 1-4-16,4-2 1 0,-1 2-5 0,2-1 1 16,1 1 0-16,1-2 0 0,3-3 1 15,1 0-1-15,0-3 0 0,3 0 1 16,0-2-2-16,3-4-2 0,-1 0-2 0,-1-4 0 16,4-3-3-16,-1-4 1 15,1-3-1-15,-2-3 2 0,3-4-3 0,-1-4 3 16,0-4 1-16,1-2 0 0,0-5 1 15,0-2 1-15,0-4 0 0,2-5 1 16,0-5 0-16,0-3 2 0,0-6-3 16,1-6-2-16,-2-8-4 0,2-3-3 0,-3-8-3 15,0-5 0-15,-1-4 3 0,-2-7 3 16,-3-4 0-16,-2-3-3 0,-4-5-2 16,3-2-1-16,-7-2-1 0,-1-2-2 0,-2 0-2 15,-3 0-2-15,-4-1-3 0,-1 3 1 16,-6 3-2-16,-2 4 1 0,-3 5-1 15,-4 8 0-15,-2 6 0 0,-2 7-5 16,-3 7-10-16,-1 8-17 0,-2 3-26 16,-2 9-51-16,-1 6-103 0,-4 9-186 0,0 3-145 15,1 8-6-15,3 3 144 0,1 3 161 16</inkml:trace>
  <inkml:trace contextRef="#ctx0" brushRef="#br0" timeOffset="2499.46">12584 8146 165 0,'-5'2'191'0,"2"-1"-70"0,0-1-58 15,0 2-28-15,3 0-17 0,0-2-6 0,0 0-4 16,0 0-1-16,0 0-2 0,4 0 0 16,-2 0-5-16,0 0 3 0,3 0-2 15,-4 0-1-15,4 0-9 0,-2 3-25 16,0-2-57-16,2 0-86 0,-2 1-35 16</inkml:trace>
  <inkml:trace contextRef="#ctx0" brushRef="#br0" timeOffset="2836.96">16073 8708 164 0,'0'-2'115'16,"-2"-1"-169"-16,0 0-97 0</inkml:trace>
  <inkml:trace contextRef="#ctx0" brushRef="#br0" timeOffset="3359.16">11546 8728 165 0,'-5'3'235'0,"-1"-1"-65"16,1-1-60-16,3-1-42 0,-1 2-25 15,2-2-18-15,1 0-10 0,0 3-9 0,1-3 0 16,2 0 0-16,2 1-3 0,1-1-5 16,2 0-8-16,2 0-23 0,2 0-53 15,-1 0-94-15,-1 0-62 0,4-1 0 16</inkml:trace>
  <inkml:trace contextRef="#ctx0" brushRef="#br0" timeOffset="3669.46">14967 9058 38 0,'-4'-2'98'0,"1"2"-144"0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E6373-61D4-4DAA-A091-FFA5024F8B92}" type="datetimeFigureOut">
              <a:rPr lang="es-CO" smtClean="0"/>
              <a:pPr/>
              <a:t>18/04/2024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BA4C4-857E-47B9-926A-162B9433984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Imagen" descr="clasifiac vata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0165" y="500042"/>
            <a:ext cx="5725551" cy="63579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hert 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712" y="2315369"/>
            <a:ext cx="4600575" cy="30956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hert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189" y="1571612"/>
            <a:ext cx="5955547" cy="435771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BD311AC2-AA8C-4DC8-97A9-BA3E8F904F96}"/>
                  </a:ext>
                </a:extLst>
              </p14:cNvPr>
              <p14:cNvContentPartPr/>
              <p14:nvPr/>
            </p14:nvContentPartPr>
            <p14:xfrm>
              <a:off x="4293720" y="547560"/>
              <a:ext cx="1067760" cy="2988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BD311AC2-AA8C-4DC8-97A9-BA3E8F904F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4360" y="538200"/>
                <a:ext cx="1086480" cy="48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hert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82" y="1142984"/>
            <a:ext cx="6539738" cy="483115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hert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962" y="1948656"/>
            <a:ext cx="5172075" cy="38290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hert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0" y="1962944"/>
            <a:ext cx="5372100" cy="38004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1E5CD-CCD4-4625-9C18-09977FE8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B32A3C-D2A8-4BAF-AE8E-F4A6F999C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89" y="4877547"/>
            <a:ext cx="8665475" cy="831483"/>
          </a:xfrm>
        </p:spPr>
        <p:txBody>
          <a:bodyPr>
            <a:normAutofit fontScale="92500" lnSpcReduction="20000"/>
          </a:bodyPr>
          <a:lstStyle/>
          <a:p>
            <a:r>
              <a:rPr lang="es-CO" sz="1500" dirty="0" err="1"/>
              <a:t>Silicified</a:t>
            </a:r>
            <a:r>
              <a:rPr lang="es-CO" sz="1500" dirty="0"/>
              <a:t> </a:t>
            </a:r>
            <a:r>
              <a:rPr lang="es-CO" sz="1500" dirty="0" err="1"/>
              <a:t>bioclastic</a:t>
            </a:r>
            <a:r>
              <a:rPr lang="es-CO" sz="1500" dirty="0"/>
              <a:t> </a:t>
            </a:r>
            <a:r>
              <a:rPr lang="es-CO" sz="1500" dirty="0" err="1"/>
              <a:t>packstone</a:t>
            </a:r>
            <a:r>
              <a:rPr lang="es-CO" sz="1500" dirty="0"/>
              <a:t> </a:t>
            </a:r>
            <a:r>
              <a:rPr lang="es-CO" sz="1500" dirty="0" err="1"/>
              <a:t>showing</a:t>
            </a:r>
            <a:r>
              <a:rPr lang="es-CO" sz="1500" dirty="0"/>
              <a:t> micro‐, mega‐ and </a:t>
            </a:r>
            <a:r>
              <a:rPr lang="es-CO" sz="1500" dirty="0" err="1"/>
              <a:t>chalcedonic</a:t>
            </a:r>
            <a:r>
              <a:rPr lang="es-CO" sz="1500" dirty="0"/>
              <a:t> </a:t>
            </a:r>
            <a:r>
              <a:rPr lang="es-CO" sz="1500" dirty="0" err="1"/>
              <a:t>quartz</a:t>
            </a:r>
            <a:r>
              <a:rPr lang="es-CO" sz="1500" dirty="0"/>
              <a:t>. (a) </a:t>
            </a:r>
            <a:r>
              <a:rPr lang="es-CO" sz="1500" dirty="0" err="1"/>
              <a:t>Microquartz</a:t>
            </a:r>
            <a:r>
              <a:rPr lang="es-CO" sz="1500" dirty="0"/>
              <a:t> </a:t>
            </a:r>
            <a:r>
              <a:rPr lang="es-CO" sz="1500" dirty="0" err="1"/>
              <a:t>replacing</a:t>
            </a:r>
            <a:r>
              <a:rPr lang="es-CO" sz="1500" dirty="0"/>
              <a:t> </a:t>
            </a:r>
            <a:r>
              <a:rPr lang="es-CO" sz="1500" dirty="0" err="1"/>
              <a:t>the</a:t>
            </a:r>
            <a:r>
              <a:rPr lang="es-CO" sz="1500" dirty="0"/>
              <a:t> </a:t>
            </a:r>
            <a:r>
              <a:rPr lang="es-CO" sz="1500" dirty="0" err="1"/>
              <a:t>matrix</a:t>
            </a:r>
            <a:r>
              <a:rPr lang="es-CO" sz="1500" dirty="0"/>
              <a:t>/</a:t>
            </a:r>
            <a:r>
              <a:rPr lang="es-CO" sz="1500" dirty="0" err="1"/>
              <a:t>sediment</a:t>
            </a:r>
            <a:r>
              <a:rPr lang="es-CO" sz="1500" dirty="0"/>
              <a:t>; </a:t>
            </a:r>
            <a:r>
              <a:rPr lang="es-CO" sz="1500" dirty="0" err="1"/>
              <a:t>chalcedonic</a:t>
            </a:r>
            <a:r>
              <a:rPr lang="es-CO" sz="1500" dirty="0"/>
              <a:t> </a:t>
            </a:r>
            <a:r>
              <a:rPr lang="es-CO" sz="1500" dirty="0" err="1"/>
              <a:t>quartz</a:t>
            </a:r>
            <a:r>
              <a:rPr lang="es-CO" sz="1500" dirty="0"/>
              <a:t> (pale </a:t>
            </a:r>
            <a:r>
              <a:rPr lang="es-CO" sz="1500" dirty="0" err="1"/>
              <a:t>brown</a:t>
            </a:r>
            <a:r>
              <a:rPr lang="es-CO" sz="1500" dirty="0"/>
              <a:t>) </a:t>
            </a:r>
            <a:r>
              <a:rPr lang="es-CO" sz="1500" dirty="0" err="1"/>
              <a:t>within</a:t>
            </a:r>
            <a:r>
              <a:rPr lang="es-CO" sz="1500" dirty="0"/>
              <a:t> </a:t>
            </a:r>
            <a:r>
              <a:rPr lang="es-CO" sz="1500" dirty="0" err="1"/>
              <a:t>bioclasts</a:t>
            </a:r>
            <a:r>
              <a:rPr lang="es-CO" sz="1500" dirty="0"/>
              <a:t>, and </a:t>
            </a:r>
            <a:r>
              <a:rPr lang="es-CO" sz="1500" dirty="0" err="1"/>
              <a:t>megaquartz</a:t>
            </a:r>
            <a:r>
              <a:rPr lang="es-CO" sz="1500" dirty="0"/>
              <a:t> </a:t>
            </a:r>
            <a:r>
              <a:rPr lang="es-CO" sz="1500" dirty="0" err="1"/>
              <a:t>filling</a:t>
            </a:r>
            <a:r>
              <a:rPr lang="es-CO" sz="1500" dirty="0"/>
              <a:t> </a:t>
            </a:r>
            <a:r>
              <a:rPr lang="es-CO" sz="1500" dirty="0" err="1"/>
              <a:t>remaining</a:t>
            </a:r>
            <a:r>
              <a:rPr lang="es-CO" sz="1500" dirty="0"/>
              <a:t> </a:t>
            </a:r>
            <a:r>
              <a:rPr lang="es-CO" sz="1500" dirty="0" err="1"/>
              <a:t>voids</a:t>
            </a:r>
            <a:r>
              <a:rPr lang="es-CO" sz="1500" dirty="0"/>
              <a:t>. PPL. (b) </a:t>
            </a:r>
            <a:r>
              <a:rPr lang="es-CO" sz="1500" dirty="0" err="1"/>
              <a:t>Close</a:t>
            </a:r>
            <a:r>
              <a:rPr lang="es-CO" sz="1500" dirty="0"/>
              <a:t>‐up </a:t>
            </a:r>
            <a:r>
              <a:rPr lang="es-CO" sz="1500" dirty="0" err="1"/>
              <a:t>of</a:t>
            </a:r>
            <a:r>
              <a:rPr lang="es-CO" sz="1500" dirty="0"/>
              <a:t> </a:t>
            </a:r>
            <a:r>
              <a:rPr lang="es-CO" sz="1500" dirty="0" err="1"/>
              <a:t>silicified</a:t>
            </a:r>
            <a:r>
              <a:rPr lang="es-CO" sz="1500" dirty="0"/>
              <a:t> </a:t>
            </a:r>
            <a:r>
              <a:rPr lang="es-CO" sz="1500" dirty="0" err="1"/>
              <a:t>bioclast</a:t>
            </a:r>
            <a:r>
              <a:rPr lang="es-CO" sz="1500" dirty="0"/>
              <a:t> (</a:t>
            </a:r>
            <a:r>
              <a:rPr lang="es-CO" sz="1500" dirty="0" err="1"/>
              <a:t>gastropod</a:t>
            </a:r>
            <a:r>
              <a:rPr lang="es-CO" sz="1500" dirty="0"/>
              <a:t>) </a:t>
            </a:r>
            <a:r>
              <a:rPr lang="es-CO" sz="1500" dirty="0" err="1"/>
              <a:t>with</a:t>
            </a:r>
            <a:r>
              <a:rPr lang="es-CO" sz="1500" dirty="0"/>
              <a:t> </a:t>
            </a:r>
            <a:r>
              <a:rPr lang="es-CO" sz="1500" dirty="0" err="1"/>
              <a:t>chalcedonic</a:t>
            </a:r>
            <a:r>
              <a:rPr lang="es-CO" sz="1500" dirty="0"/>
              <a:t> </a:t>
            </a:r>
            <a:r>
              <a:rPr lang="es-CO" sz="1500" dirty="0" err="1"/>
              <a:t>quartz</a:t>
            </a:r>
            <a:r>
              <a:rPr lang="es-CO" sz="1500" dirty="0"/>
              <a:t> and </a:t>
            </a:r>
            <a:r>
              <a:rPr lang="es-CO" sz="1500" dirty="0" err="1"/>
              <a:t>drusy</a:t>
            </a:r>
            <a:r>
              <a:rPr lang="es-CO" sz="1500" dirty="0"/>
              <a:t> </a:t>
            </a:r>
            <a:r>
              <a:rPr lang="es-CO" sz="1500" dirty="0" err="1"/>
              <a:t>megaquartz</a:t>
            </a:r>
            <a:r>
              <a:rPr lang="es-CO" sz="1500" dirty="0"/>
              <a:t> </a:t>
            </a:r>
            <a:r>
              <a:rPr lang="es-CO" sz="1500" dirty="0" err="1"/>
              <a:t>cement</a:t>
            </a:r>
            <a:r>
              <a:rPr lang="es-CO" sz="1500" dirty="0"/>
              <a:t>. </a:t>
            </a:r>
            <a:r>
              <a:rPr lang="es-CO" sz="1500" dirty="0" err="1"/>
              <a:t>Crossed</a:t>
            </a:r>
            <a:r>
              <a:rPr lang="es-CO" sz="1500" dirty="0"/>
              <a:t> </a:t>
            </a:r>
            <a:r>
              <a:rPr lang="es-CO" sz="1500" dirty="0" err="1"/>
              <a:t>polars</a:t>
            </a:r>
            <a:r>
              <a:rPr lang="es-CO" sz="1500" dirty="0"/>
              <a:t>. </a:t>
            </a:r>
            <a:r>
              <a:rPr lang="es-CO" sz="1500" dirty="0" err="1"/>
              <a:t>Lower</a:t>
            </a:r>
            <a:r>
              <a:rPr lang="es-CO" sz="1500" dirty="0"/>
              <a:t> </a:t>
            </a:r>
            <a:r>
              <a:rPr lang="es-CO" sz="1500" dirty="0" err="1"/>
              <a:t>Carboniferous</a:t>
            </a:r>
            <a:r>
              <a:rPr lang="es-CO" sz="1500" dirty="0"/>
              <a:t>, Yorkshire, </a:t>
            </a:r>
            <a:r>
              <a:rPr lang="es-CO" sz="1500" dirty="0" err="1"/>
              <a:t>England</a:t>
            </a:r>
            <a:endParaRPr lang="es-CO"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18AFF7-8B44-41EC-86A8-43B5CBAD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1" y="939137"/>
            <a:ext cx="7772713" cy="36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0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16FEB0-F219-41A0-9195-B1FC75B0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3149"/>
            <a:ext cx="8899145" cy="304711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15E86D-35C0-4110-BAD9-AD75A4ED7AD1}"/>
              </a:ext>
            </a:extLst>
          </p:cNvPr>
          <p:cNvSpPr txBox="1"/>
          <p:nvPr/>
        </p:nvSpPr>
        <p:spPr>
          <a:xfrm>
            <a:off x="197040" y="5076747"/>
            <a:ext cx="87388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Radiolarian chert. (a) General view showing scattered arrangement of radiolarians and others concentrated in a lamina from current sorting. PPL. Field of view: 3 mm across. (b and c) close‐up of radiolarians, PPL and XP. Thin veins of </a:t>
            </a:r>
            <a:r>
              <a:rPr lang="en-US" sz="1350" dirty="0" err="1"/>
              <a:t>microquartz</a:t>
            </a:r>
            <a:r>
              <a:rPr lang="en-US" sz="1350" dirty="0"/>
              <a:t> cutting the chert. Jurassic, Tuscany, Italy. Fields of view: 500 </a:t>
            </a:r>
            <a:r>
              <a:rPr lang="en-US" sz="1350" dirty="0" err="1"/>
              <a:t>μm</a:t>
            </a:r>
            <a:r>
              <a:rPr lang="en-US" sz="1350" dirty="0"/>
              <a:t> across.</a:t>
            </a:r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1229408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hert 6 nodul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825" y="2124869"/>
            <a:ext cx="5848350" cy="34766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54D3B0-1772-492F-B9F7-7D49909B9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60" y="1411797"/>
            <a:ext cx="5255828" cy="32652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14BFF9-1E38-44F2-BDAF-3ACF6093B418}"/>
              </a:ext>
            </a:extLst>
          </p:cNvPr>
          <p:cNvSpPr txBox="1"/>
          <p:nvPr/>
        </p:nvSpPr>
        <p:spPr>
          <a:xfrm>
            <a:off x="934018" y="4897051"/>
            <a:ext cx="799161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Red bedded and nodular chert in cream‐</a:t>
            </a:r>
            <a:r>
              <a:rPr lang="en-US" sz="1350" dirty="0" err="1"/>
              <a:t>coloured</a:t>
            </a:r>
            <a:r>
              <a:rPr lang="en-US" sz="1350" dirty="0"/>
              <a:t> pelagic limestone. Cretaceous, </a:t>
            </a:r>
            <a:r>
              <a:rPr lang="en-US" sz="1350" dirty="0" err="1"/>
              <a:t>Meganisi</a:t>
            </a:r>
            <a:r>
              <a:rPr lang="en-US" sz="1350" dirty="0"/>
              <a:t>, Greece. Field of view: 1 m across</a:t>
            </a:r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15131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lasifcac rocas volcanoclast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28" y="928670"/>
            <a:ext cx="7983947" cy="548794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mixtas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108" y="1428736"/>
            <a:ext cx="5479329" cy="427277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tipos patic volcanocla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03" y="1000108"/>
            <a:ext cx="7926590" cy="542928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D:\Mis documentos\SEDIMENTOLOGIE\imagenes libro nichols\capitulo 3\Slide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04042"/>
            <a:ext cx="8072494" cy="6050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lassifrocpiro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6318"/>
            <a:ext cx="8560466" cy="45287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900608" y="2564904"/>
            <a:ext cx="8229600" cy="1143000"/>
          </a:xfrm>
        </p:spPr>
        <p:txBody>
          <a:bodyPr/>
          <a:lstStyle/>
          <a:p>
            <a:endParaRPr lang="es-CO"/>
          </a:p>
        </p:txBody>
      </p:sp>
      <p:pic>
        <p:nvPicPr>
          <p:cNvPr id="4" name="3 Marcador de contenido" descr="toba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775" y="1905794"/>
            <a:ext cx="5124450" cy="39147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toba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625" y="1801019"/>
            <a:ext cx="5238750" cy="41243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toba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853772"/>
            <a:ext cx="5919811" cy="519539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ferrolitas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967" y="1600200"/>
            <a:ext cx="5620065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BF7A7-7D75-47C6-9D9C-32555FCD5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EBFAAB-60A1-456C-8D18-9A41EEEDA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C176D5-D2F2-45DB-A21D-E19A0AB8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986" y="1061967"/>
            <a:ext cx="4413236" cy="399706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1BECC41-19B4-4EF2-A7A2-BFCC1506A739}"/>
              </a:ext>
            </a:extLst>
          </p:cNvPr>
          <p:cNvSpPr txBox="1"/>
          <p:nvPr/>
        </p:nvSpPr>
        <p:spPr>
          <a:xfrm>
            <a:off x="1077319" y="5120723"/>
            <a:ext cx="67837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350" dirty="0" err="1"/>
              <a:t>Banded</a:t>
            </a:r>
            <a:r>
              <a:rPr lang="es-CO" sz="1350" dirty="0"/>
              <a:t> </a:t>
            </a:r>
            <a:r>
              <a:rPr lang="es-CO" sz="1350" dirty="0" err="1"/>
              <a:t>iron</a:t>
            </a:r>
            <a:r>
              <a:rPr lang="es-CO" sz="1350" dirty="0"/>
              <a:t> </a:t>
            </a:r>
            <a:r>
              <a:rPr lang="es-CO" sz="1350" dirty="0" err="1"/>
              <a:t>formation</a:t>
            </a:r>
            <a:r>
              <a:rPr lang="es-CO" sz="1350" dirty="0"/>
              <a:t> </a:t>
            </a:r>
            <a:r>
              <a:rPr lang="es-CO" sz="1350" dirty="0" err="1"/>
              <a:t>of</a:t>
            </a:r>
            <a:r>
              <a:rPr lang="es-CO" sz="1350" dirty="0"/>
              <a:t> </a:t>
            </a:r>
            <a:r>
              <a:rPr lang="es-CO" sz="1350" dirty="0" err="1"/>
              <a:t>the</a:t>
            </a:r>
            <a:r>
              <a:rPr lang="es-CO" sz="1350" dirty="0"/>
              <a:t> </a:t>
            </a:r>
            <a:r>
              <a:rPr lang="es-CO" sz="1350" dirty="0" err="1"/>
              <a:t>jaspilite</a:t>
            </a:r>
            <a:r>
              <a:rPr lang="es-CO" sz="1350" dirty="0"/>
              <a:t> </a:t>
            </a:r>
            <a:r>
              <a:rPr lang="es-CO" sz="1350" dirty="0" err="1"/>
              <a:t>variety</a:t>
            </a:r>
            <a:r>
              <a:rPr lang="es-CO" sz="1350" dirty="0"/>
              <a:t> </a:t>
            </a:r>
            <a:r>
              <a:rPr lang="es-CO" sz="1350" dirty="0" err="1"/>
              <a:t>showing</a:t>
            </a:r>
            <a:r>
              <a:rPr lang="es-CO" sz="1350" dirty="0"/>
              <a:t> red </a:t>
            </a:r>
            <a:r>
              <a:rPr lang="es-CO" sz="1350" dirty="0" err="1"/>
              <a:t>hematitic</a:t>
            </a:r>
            <a:r>
              <a:rPr lang="es-CO" sz="1350" dirty="0"/>
              <a:t> </a:t>
            </a:r>
            <a:r>
              <a:rPr lang="es-CO" sz="1350" dirty="0" err="1"/>
              <a:t>chert</a:t>
            </a:r>
            <a:r>
              <a:rPr lang="es-CO" sz="1350" dirty="0"/>
              <a:t> </a:t>
            </a:r>
            <a:r>
              <a:rPr lang="es-CO" sz="1350" dirty="0" err="1"/>
              <a:t>alternating</a:t>
            </a:r>
            <a:r>
              <a:rPr lang="es-CO" sz="1350" dirty="0"/>
              <a:t> </a:t>
            </a:r>
            <a:r>
              <a:rPr lang="es-CO" sz="1350" dirty="0" err="1"/>
              <a:t>with</a:t>
            </a:r>
            <a:r>
              <a:rPr lang="es-CO" sz="1350" dirty="0"/>
              <a:t> </a:t>
            </a:r>
            <a:r>
              <a:rPr lang="es-CO" sz="1350" dirty="0" err="1"/>
              <a:t>darker</a:t>
            </a:r>
            <a:r>
              <a:rPr lang="es-CO" sz="1350" dirty="0"/>
              <a:t>, </a:t>
            </a:r>
            <a:r>
              <a:rPr lang="es-CO" sz="1350" dirty="0" err="1"/>
              <a:t>hematite</a:t>
            </a:r>
            <a:r>
              <a:rPr lang="es-CO" sz="1350" dirty="0"/>
              <a:t> </a:t>
            </a:r>
            <a:r>
              <a:rPr lang="es-CO" sz="1350" dirty="0" err="1"/>
              <a:t>layers</a:t>
            </a:r>
            <a:r>
              <a:rPr lang="es-CO" sz="1350" dirty="0"/>
              <a:t>. </a:t>
            </a:r>
            <a:r>
              <a:rPr lang="es-CO" sz="1350" dirty="0" err="1"/>
              <a:t>Palaeoproterozoic</a:t>
            </a:r>
            <a:r>
              <a:rPr lang="es-CO" sz="1350" dirty="0"/>
              <a:t>, NW Australia. Field </a:t>
            </a:r>
            <a:r>
              <a:rPr lang="es-CO" sz="1350" dirty="0" err="1"/>
              <a:t>of</a:t>
            </a:r>
            <a:r>
              <a:rPr lang="es-CO" sz="1350" dirty="0"/>
              <a:t> </a:t>
            </a:r>
            <a:r>
              <a:rPr lang="es-CO" sz="1350" dirty="0" err="1"/>
              <a:t>view</a:t>
            </a:r>
            <a:r>
              <a:rPr lang="es-CO" sz="1350" dirty="0"/>
              <a:t>: 40 cm </a:t>
            </a:r>
            <a:r>
              <a:rPr lang="es-CO" sz="1350" dirty="0" err="1"/>
              <a:t>across</a:t>
            </a:r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108803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lasificac ferrolitas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034" y="1214422"/>
            <a:ext cx="8630246" cy="526234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ferrolitas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699929"/>
            <a:ext cx="5534045" cy="408730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mixtas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512" y="2034381"/>
            <a:ext cx="4752975" cy="36576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3E33C-96FD-4404-93FB-DD191F0B1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D6486E-6847-43CF-AFCA-E0352E71C4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D2DA2D-419E-4606-973C-F75E917E0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80" y="642405"/>
            <a:ext cx="8720920" cy="373384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9B5BAE8-00A4-4267-A1E2-E58FCB05EFD2}"/>
              </a:ext>
            </a:extLst>
          </p:cNvPr>
          <p:cNvSpPr txBox="1"/>
          <p:nvPr/>
        </p:nvSpPr>
        <p:spPr>
          <a:xfrm>
            <a:off x="204717" y="4603561"/>
            <a:ext cx="85912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50" dirty="0" err="1"/>
              <a:t>Hematitic</a:t>
            </a:r>
            <a:r>
              <a:rPr lang="es-CO" sz="1350" dirty="0"/>
              <a:t> </a:t>
            </a:r>
            <a:r>
              <a:rPr lang="es-CO" sz="1350" dirty="0" err="1"/>
              <a:t>ironstone</a:t>
            </a:r>
            <a:r>
              <a:rPr lang="es-CO" sz="1350" dirty="0"/>
              <a:t> </a:t>
            </a:r>
            <a:r>
              <a:rPr lang="es-CO" sz="1350" dirty="0" err="1"/>
              <a:t>with</a:t>
            </a:r>
            <a:r>
              <a:rPr lang="es-CO" sz="1350" dirty="0"/>
              <a:t> </a:t>
            </a:r>
            <a:r>
              <a:rPr lang="es-CO" sz="1350" dirty="0" err="1"/>
              <a:t>hematite‐impregnated</a:t>
            </a:r>
            <a:r>
              <a:rPr lang="es-CO" sz="1350" dirty="0"/>
              <a:t> </a:t>
            </a:r>
            <a:r>
              <a:rPr lang="es-CO" sz="1350" dirty="0" err="1"/>
              <a:t>crinoid</a:t>
            </a:r>
            <a:r>
              <a:rPr lang="es-CO" sz="1350" dirty="0"/>
              <a:t> and </a:t>
            </a:r>
            <a:r>
              <a:rPr lang="es-CO" sz="1350" dirty="0" err="1"/>
              <a:t>bryozoan</a:t>
            </a:r>
            <a:r>
              <a:rPr lang="es-CO" sz="1350" dirty="0"/>
              <a:t> </a:t>
            </a:r>
            <a:r>
              <a:rPr lang="es-CO" sz="1350" dirty="0" err="1"/>
              <a:t>fragments</a:t>
            </a:r>
            <a:r>
              <a:rPr lang="es-CO" sz="1350" dirty="0"/>
              <a:t> in a </a:t>
            </a:r>
            <a:r>
              <a:rPr lang="es-CO" sz="1350" dirty="0" err="1"/>
              <a:t>calcite</a:t>
            </a:r>
            <a:r>
              <a:rPr lang="es-CO" sz="1350" dirty="0"/>
              <a:t> </a:t>
            </a:r>
            <a:r>
              <a:rPr lang="es-CO" sz="1350" dirty="0" err="1"/>
              <a:t>cement</a:t>
            </a:r>
            <a:r>
              <a:rPr lang="es-CO" sz="1350" dirty="0"/>
              <a:t>. (a) PPL. (b) XP. </a:t>
            </a:r>
            <a:r>
              <a:rPr lang="es-CO" sz="1350" dirty="0" err="1"/>
              <a:t>Rhiwbina</a:t>
            </a:r>
            <a:r>
              <a:rPr lang="es-CO" sz="1350" dirty="0"/>
              <a:t> </a:t>
            </a:r>
            <a:r>
              <a:rPr lang="es-CO" sz="1350" dirty="0" err="1"/>
              <a:t>Ironstone</a:t>
            </a:r>
            <a:r>
              <a:rPr lang="es-CO" sz="1350" dirty="0"/>
              <a:t>, </a:t>
            </a:r>
            <a:r>
              <a:rPr lang="es-CO" sz="1350" dirty="0" err="1"/>
              <a:t>Lower</a:t>
            </a:r>
            <a:r>
              <a:rPr lang="es-CO" sz="1350" dirty="0"/>
              <a:t> </a:t>
            </a:r>
            <a:r>
              <a:rPr lang="es-CO" sz="1350" dirty="0" err="1"/>
              <a:t>Carboniferous</a:t>
            </a:r>
            <a:r>
              <a:rPr lang="es-CO" sz="1350" dirty="0"/>
              <a:t>. Glamorgan, </a:t>
            </a:r>
            <a:r>
              <a:rPr lang="es-CO" sz="1350" dirty="0" err="1"/>
              <a:t>Wales</a:t>
            </a:r>
            <a:r>
              <a:rPr lang="es-CO" sz="1350" dirty="0"/>
              <a:t>. </a:t>
            </a:r>
            <a:r>
              <a:rPr lang="es-CO" sz="1350" dirty="0" err="1"/>
              <a:t>Fields</a:t>
            </a:r>
            <a:r>
              <a:rPr lang="es-CO" sz="1350" dirty="0"/>
              <a:t> </a:t>
            </a:r>
            <a:r>
              <a:rPr lang="es-CO" sz="1350" dirty="0" err="1"/>
              <a:t>of</a:t>
            </a:r>
            <a:r>
              <a:rPr lang="es-CO" sz="1350" dirty="0"/>
              <a:t> </a:t>
            </a:r>
            <a:r>
              <a:rPr lang="es-CO" sz="1350" dirty="0" err="1"/>
              <a:t>view</a:t>
            </a:r>
            <a:r>
              <a:rPr lang="es-CO" sz="1350" dirty="0"/>
              <a:t>: 5 mm </a:t>
            </a:r>
            <a:r>
              <a:rPr lang="es-CO" sz="1350" dirty="0" err="1"/>
              <a:t>across</a:t>
            </a:r>
            <a:r>
              <a:rPr lang="es-CO" sz="13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1745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294A1-E04C-41B5-A79B-F70307C0E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0462BE-C7CA-457F-9190-EC6A6F96E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704F67-4986-48E2-A5F6-8BA8594D0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2" y="1149653"/>
            <a:ext cx="8738581" cy="35153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23EF48-5713-45F4-9A47-693B3920517D}"/>
              </a:ext>
            </a:extLst>
          </p:cNvPr>
          <p:cNvSpPr txBox="1"/>
          <p:nvPr/>
        </p:nvSpPr>
        <p:spPr>
          <a:xfrm>
            <a:off x="153538" y="4900400"/>
            <a:ext cx="91815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(a) </a:t>
            </a:r>
            <a:r>
              <a:rPr lang="en-US" sz="1350" dirty="0" err="1"/>
              <a:t>Goethitic</a:t>
            </a:r>
            <a:r>
              <a:rPr lang="en-US" sz="1350" dirty="0"/>
              <a:t> ooids and coated grains, and goethite‐impregnated bioclasts in a calcite cement. The goethite is probably a replacement (oxidation) of </a:t>
            </a:r>
            <a:r>
              <a:rPr lang="en-US" sz="1350" dirty="0" err="1"/>
              <a:t>berthierine</a:t>
            </a:r>
            <a:r>
              <a:rPr lang="en-US" sz="1350" dirty="0"/>
              <a:t>. PPL. (b) Detail showing coated bioclast with microbial borings. Fields of view: (a) 5 mm across; (b) 3 mm across. </a:t>
            </a:r>
            <a:r>
              <a:rPr lang="en-US" sz="1350" dirty="0" err="1"/>
              <a:t>Frodingham</a:t>
            </a:r>
            <a:r>
              <a:rPr lang="en-US" sz="1350" dirty="0"/>
              <a:t> Ironstone, Liassic, Jurassic, England</a:t>
            </a:r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1449572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28882-E1B2-4C2C-B3D8-4AA20E98B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07" y="4682924"/>
            <a:ext cx="8266278" cy="1067049"/>
          </a:xfrm>
        </p:spPr>
        <p:txBody>
          <a:bodyPr>
            <a:noAutofit/>
          </a:bodyPr>
          <a:lstStyle/>
          <a:p>
            <a:pPr algn="just"/>
            <a:r>
              <a:rPr lang="es-CO" sz="1500" dirty="0"/>
              <a:t>a) </a:t>
            </a:r>
            <a:r>
              <a:rPr lang="es-CO" sz="1500" dirty="0" err="1"/>
              <a:t>Berthierine</a:t>
            </a:r>
            <a:r>
              <a:rPr lang="es-CO" sz="1500" dirty="0"/>
              <a:t>/</a:t>
            </a:r>
            <a:r>
              <a:rPr lang="es-CO" sz="1500" dirty="0" err="1"/>
              <a:t>chamosite</a:t>
            </a:r>
            <a:r>
              <a:rPr lang="es-CO" sz="1500" dirty="0"/>
              <a:t> </a:t>
            </a:r>
            <a:r>
              <a:rPr lang="es-CO" sz="1500" dirty="0" err="1"/>
              <a:t>ooids</a:t>
            </a:r>
            <a:r>
              <a:rPr lang="es-CO" sz="1500" dirty="0"/>
              <a:t> (</a:t>
            </a:r>
            <a:r>
              <a:rPr lang="es-CO" sz="1500" dirty="0" err="1"/>
              <a:t>greenish</a:t>
            </a:r>
            <a:r>
              <a:rPr lang="es-CO" sz="1500" dirty="0"/>
              <a:t> </a:t>
            </a:r>
            <a:r>
              <a:rPr lang="es-CO" sz="1500" dirty="0" err="1"/>
              <a:t>colour</a:t>
            </a:r>
            <a:r>
              <a:rPr lang="es-CO" sz="1500" dirty="0"/>
              <a:t>) </a:t>
            </a:r>
            <a:r>
              <a:rPr lang="es-CO" sz="1500" dirty="0" err="1"/>
              <a:t>partly</a:t>
            </a:r>
            <a:r>
              <a:rPr lang="es-CO" sz="1500" dirty="0"/>
              <a:t> </a:t>
            </a:r>
            <a:r>
              <a:rPr lang="es-CO" sz="1500" dirty="0" err="1"/>
              <a:t>altered</a:t>
            </a:r>
            <a:r>
              <a:rPr lang="es-CO" sz="1500" dirty="0"/>
              <a:t> </a:t>
            </a:r>
            <a:r>
              <a:rPr lang="es-CO" sz="1500" dirty="0" err="1"/>
              <a:t>to</a:t>
            </a:r>
            <a:r>
              <a:rPr lang="es-CO" sz="1500" dirty="0"/>
              <a:t> </a:t>
            </a:r>
            <a:r>
              <a:rPr lang="es-CO" sz="1500" dirty="0" err="1"/>
              <a:t>goethite</a:t>
            </a:r>
            <a:r>
              <a:rPr lang="es-CO" sz="1500" dirty="0"/>
              <a:t> (</a:t>
            </a:r>
            <a:r>
              <a:rPr lang="es-CO" sz="1500" dirty="0" err="1"/>
              <a:t>brownish</a:t>
            </a:r>
            <a:r>
              <a:rPr lang="es-CO" sz="1500" dirty="0"/>
              <a:t> </a:t>
            </a:r>
            <a:r>
              <a:rPr lang="es-CO" sz="1500" dirty="0" err="1"/>
              <a:t>colour</a:t>
            </a:r>
            <a:r>
              <a:rPr lang="es-CO" sz="1500" dirty="0"/>
              <a:t>) in a </a:t>
            </a:r>
            <a:r>
              <a:rPr lang="es-CO" sz="1500" dirty="0" err="1"/>
              <a:t>matrix</a:t>
            </a:r>
            <a:r>
              <a:rPr lang="es-CO" sz="1500" dirty="0"/>
              <a:t> </a:t>
            </a:r>
            <a:r>
              <a:rPr lang="es-CO" sz="1500" dirty="0" err="1"/>
              <a:t>of</a:t>
            </a:r>
            <a:r>
              <a:rPr lang="es-CO" sz="1500" dirty="0"/>
              <a:t> </a:t>
            </a:r>
            <a:r>
              <a:rPr lang="es-CO" sz="1500" dirty="0" err="1"/>
              <a:t>well‐sorted</a:t>
            </a:r>
            <a:r>
              <a:rPr lang="es-CO" sz="1500" dirty="0"/>
              <a:t> </a:t>
            </a:r>
            <a:r>
              <a:rPr lang="es-CO" sz="1500" dirty="0" err="1"/>
              <a:t>but</a:t>
            </a:r>
            <a:r>
              <a:rPr lang="es-CO" sz="1500" dirty="0"/>
              <a:t> quite angular </a:t>
            </a:r>
            <a:r>
              <a:rPr lang="es-CO" sz="1500" dirty="0" err="1"/>
              <a:t>quartz</a:t>
            </a:r>
            <a:r>
              <a:rPr lang="es-CO" sz="1500" dirty="0"/>
              <a:t> </a:t>
            </a:r>
            <a:r>
              <a:rPr lang="es-CO" sz="1500" dirty="0" err="1"/>
              <a:t>grains</a:t>
            </a:r>
            <a:r>
              <a:rPr lang="es-CO" sz="1500" dirty="0"/>
              <a:t> and </a:t>
            </a:r>
            <a:r>
              <a:rPr lang="es-CO" sz="1500" dirty="0" err="1"/>
              <a:t>siderite</a:t>
            </a:r>
            <a:r>
              <a:rPr lang="es-CO" sz="1500" dirty="0"/>
              <a:t>. </a:t>
            </a:r>
            <a:r>
              <a:rPr lang="es-CO" sz="1500" dirty="0" err="1"/>
              <a:t>Wintergill</a:t>
            </a:r>
            <a:r>
              <a:rPr lang="es-CO" sz="1500" dirty="0"/>
              <a:t> </a:t>
            </a:r>
            <a:r>
              <a:rPr lang="es-CO" sz="1500" dirty="0" err="1"/>
              <a:t>Ironstone</a:t>
            </a:r>
            <a:r>
              <a:rPr lang="es-CO" sz="1500" dirty="0"/>
              <a:t>, </a:t>
            </a:r>
            <a:r>
              <a:rPr lang="es-CO" sz="1500" dirty="0" err="1"/>
              <a:t>Middle</a:t>
            </a:r>
            <a:r>
              <a:rPr lang="es-CO" sz="1500" dirty="0"/>
              <a:t> </a:t>
            </a:r>
            <a:r>
              <a:rPr lang="es-CO" sz="1500" dirty="0" err="1"/>
              <a:t>Jurassic</a:t>
            </a:r>
            <a:r>
              <a:rPr lang="es-CO" sz="1500" dirty="0"/>
              <a:t>, </a:t>
            </a:r>
            <a:r>
              <a:rPr lang="es-CO" sz="1500" dirty="0" err="1"/>
              <a:t>England</a:t>
            </a:r>
            <a:r>
              <a:rPr lang="es-CO" sz="1500" dirty="0"/>
              <a:t>. PPL. Field </a:t>
            </a:r>
            <a:r>
              <a:rPr lang="es-CO" sz="1500" dirty="0" err="1"/>
              <a:t>of</a:t>
            </a:r>
            <a:r>
              <a:rPr lang="es-CO" sz="1500" dirty="0"/>
              <a:t> </a:t>
            </a:r>
            <a:r>
              <a:rPr lang="es-CO" sz="1500" dirty="0" err="1"/>
              <a:t>view</a:t>
            </a:r>
            <a:r>
              <a:rPr lang="es-CO" sz="1500" dirty="0"/>
              <a:t>: 7 mm </a:t>
            </a:r>
            <a:r>
              <a:rPr lang="es-CO" sz="1500" dirty="0" err="1"/>
              <a:t>across</a:t>
            </a:r>
            <a:r>
              <a:rPr lang="es-CO" sz="1500" dirty="0"/>
              <a:t>. (b) </a:t>
            </a:r>
            <a:r>
              <a:rPr lang="es-CO" sz="1500" dirty="0" err="1"/>
              <a:t>Berthierine</a:t>
            </a:r>
            <a:r>
              <a:rPr lang="es-CO" sz="1500" dirty="0"/>
              <a:t>/</a:t>
            </a:r>
            <a:r>
              <a:rPr lang="es-CO" sz="1500" dirty="0" err="1"/>
              <a:t>chamosite</a:t>
            </a:r>
            <a:r>
              <a:rPr lang="es-CO" sz="1500" dirty="0"/>
              <a:t> </a:t>
            </a:r>
            <a:r>
              <a:rPr lang="es-CO" sz="1500" dirty="0" err="1"/>
              <a:t>ooids</a:t>
            </a:r>
            <a:r>
              <a:rPr lang="es-CO" sz="1500" dirty="0"/>
              <a:t> </a:t>
            </a:r>
            <a:r>
              <a:rPr lang="es-CO" sz="1500" dirty="0" err="1"/>
              <a:t>with</a:t>
            </a:r>
            <a:r>
              <a:rPr lang="es-CO" sz="1500" dirty="0"/>
              <a:t> </a:t>
            </a:r>
            <a:r>
              <a:rPr lang="es-CO" sz="1500" dirty="0" err="1"/>
              <a:t>some</a:t>
            </a:r>
            <a:r>
              <a:rPr lang="es-CO" sz="1500" dirty="0"/>
              <a:t> </a:t>
            </a:r>
            <a:r>
              <a:rPr lang="es-CO" sz="1500" dirty="0" err="1"/>
              <a:t>shape</a:t>
            </a:r>
            <a:r>
              <a:rPr lang="es-CO" sz="1500" dirty="0"/>
              <a:t> </a:t>
            </a:r>
            <a:r>
              <a:rPr lang="es-CO" sz="1500" dirty="0" err="1"/>
              <a:t>distortion</a:t>
            </a:r>
            <a:r>
              <a:rPr lang="es-CO" sz="1500" dirty="0"/>
              <a:t> and </a:t>
            </a:r>
            <a:r>
              <a:rPr lang="es-CO" sz="1500" dirty="0" err="1"/>
              <a:t>grain</a:t>
            </a:r>
            <a:r>
              <a:rPr lang="es-CO" sz="1500" dirty="0"/>
              <a:t> fracture, in a </a:t>
            </a:r>
            <a:r>
              <a:rPr lang="es-CO" sz="1500" dirty="0" err="1"/>
              <a:t>siderite</a:t>
            </a:r>
            <a:r>
              <a:rPr lang="es-CO" sz="1500" dirty="0"/>
              <a:t> </a:t>
            </a:r>
            <a:r>
              <a:rPr lang="es-CO" sz="1500" dirty="0" err="1"/>
              <a:t>cement</a:t>
            </a:r>
            <a:r>
              <a:rPr lang="es-CO" sz="1500" dirty="0"/>
              <a:t> </a:t>
            </a:r>
            <a:r>
              <a:rPr lang="es-CO" sz="1500" dirty="0" err="1"/>
              <a:t>partly</a:t>
            </a:r>
            <a:r>
              <a:rPr lang="es-CO" sz="1500" dirty="0"/>
              <a:t> </a:t>
            </a:r>
            <a:r>
              <a:rPr lang="es-CO" sz="1500" dirty="0" err="1"/>
              <a:t>altered</a:t>
            </a:r>
            <a:r>
              <a:rPr lang="es-CO" sz="1500" dirty="0"/>
              <a:t> </a:t>
            </a:r>
            <a:r>
              <a:rPr lang="es-CO" sz="1500" dirty="0" err="1"/>
              <a:t>to</a:t>
            </a:r>
            <a:r>
              <a:rPr lang="es-CO" sz="1500" dirty="0"/>
              <a:t> </a:t>
            </a:r>
            <a:r>
              <a:rPr lang="es-CO" sz="1500" dirty="0" err="1"/>
              <a:t>goethite</a:t>
            </a:r>
            <a:r>
              <a:rPr lang="es-CO" sz="1500" dirty="0"/>
              <a:t> (</a:t>
            </a:r>
            <a:r>
              <a:rPr lang="es-CO" sz="1500" dirty="0" err="1"/>
              <a:t>brown</a:t>
            </a:r>
            <a:r>
              <a:rPr lang="es-CO" sz="1500" dirty="0"/>
              <a:t>). </a:t>
            </a:r>
            <a:r>
              <a:rPr lang="es-CO" sz="1500" dirty="0" err="1"/>
              <a:t>Dogger</a:t>
            </a:r>
            <a:r>
              <a:rPr lang="es-CO" sz="1500" dirty="0"/>
              <a:t> </a:t>
            </a:r>
            <a:r>
              <a:rPr lang="es-CO" sz="1500" dirty="0" err="1"/>
              <a:t>Ironstone</a:t>
            </a:r>
            <a:r>
              <a:rPr lang="es-CO" sz="1500" dirty="0"/>
              <a:t>, </a:t>
            </a:r>
            <a:r>
              <a:rPr lang="es-CO" sz="1500" dirty="0" err="1"/>
              <a:t>Middle</a:t>
            </a:r>
            <a:r>
              <a:rPr lang="es-CO" sz="1500" dirty="0"/>
              <a:t> </a:t>
            </a:r>
            <a:r>
              <a:rPr lang="es-CO" sz="1500" dirty="0" err="1"/>
              <a:t>Jurassic</a:t>
            </a:r>
            <a:r>
              <a:rPr lang="es-CO" sz="1500" dirty="0"/>
              <a:t>. Yorkshire, </a:t>
            </a:r>
            <a:r>
              <a:rPr lang="es-CO" sz="1500" dirty="0" err="1"/>
              <a:t>England</a:t>
            </a:r>
            <a:r>
              <a:rPr lang="es-CO" sz="1500" dirty="0"/>
              <a:t>. PPL. Field </a:t>
            </a:r>
            <a:r>
              <a:rPr lang="es-CO" sz="1500" dirty="0" err="1"/>
              <a:t>of</a:t>
            </a:r>
            <a:r>
              <a:rPr lang="es-CO" sz="1500" dirty="0"/>
              <a:t> </a:t>
            </a:r>
            <a:r>
              <a:rPr lang="es-CO" sz="1500" dirty="0" err="1"/>
              <a:t>view</a:t>
            </a:r>
            <a:r>
              <a:rPr lang="es-CO" sz="1500" dirty="0"/>
              <a:t>: 5 mm </a:t>
            </a:r>
            <a:r>
              <a:rPr lang="es-CO" sz="1500" dirty="0" err="1"/>
              <a:t>across</a:t>
            </a:r>
            <a:r>
              <a:rPr lang="es-CO" sz="1500" dirty="0"/>
              <a:t>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5C40BF1-4F5F-4F0F-8AA6-EFCBAE086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19" y="1102910"/>
            <a:ext cx="8584936" cy="3398292"/>
          </a:xfrm>
        </p:spPr>
      </p:pic>
    </p:spTree>
    <p:extLst>
      <p:ext uri="{BB962C8B-B14F-4D97-AF65-F5344CB8AC3E}">
        <p14:creationId xmlns:p14="http://schemas.microsoft.com/office/powerpoint/2010/main" val="958643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ferroltas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625" y="1953419"/>
            <a:ext cx="5238750" cy="381952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vaporitas tipo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14" y="928670"/>
            <a:ext cx="8685386" cy="557281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0F8F29-B28B-4FC2-8453-E56A442BA3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312546-7121-4FBB-89B3-71A4610167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CC14E6-CCE3-4E90-8C44-A977E273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66" y="1154089"/>
            <a:ext cx="8002206" cy="47146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157EC65-5E06-471D-8D28-1806E663DD2C}"/>
              </a:ext>
            </a:extLst>
          </p:cNvPr>
          <p:cNvSpPr txBox="1"/>
          <p:nvPr/>
        </p:nvSpPr>
        <p:spPr>
          <a:xfrm>
            <a:off x="788158" y="857250"/>
            <a:ext cx="6122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Typical shapes and mineral properties of the three most common evaporite minerals</a:t>
            </a:r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967641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vaporitas generalidad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26" y="642918"/>
            <a:ext cx="7580959" cy="5780376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vaporitas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225" y="1500174"/>
            <a:ext cx="5831338" cy="425848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vaporitas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0" y="1977231"/>
            <a:ext cx="5219700" cy="37719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vaporitas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012" y="1991519"/>
            <a:ext cx="5133975" cy="37433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13AD9-46A5-47B6-A049-F40CFB0A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52A137-28C5-4E6F-81C3-C01F65356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B233B8-08D8-46AE-9443-8AB7A92C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05" y="1362271"/>
            <a:ext cx="7310499" cy="316964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391B51-0F16-48EE-AA5C-882447B20406}"/>
              </a:ext>
            </a:extLst>
          </p:cNvPr>
          <p:cNvSpPr txBox="1"/>
          <p:nvPr/>
        </p:nvSpPr>
        <p:spPr>
          <a:xfrm>
            <a:off x="1026141" y="4930791"/>
            <a:ext cx="457029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Model for formation of marine phosphorites.</a:t>
            </a:r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4241484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9B8C0-C742-48DA-B873-A25F460B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83CFB5-8FBF-4BF5-9787-C5E760253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692BFE-9496-4936-9FE6-1185CA63B878}"/>
              </a:ext>
            </a:extLst>
          </p:cNvPr>
          <p:cNvSpPr txBox="1"/>
          <p:nvPr/>
        </p:nvSpPr>
        <p:spPr>
          <a:xfrm>
            <a:off x="1115616" y="476672"/>
            <a:ext cx="5688632" cy="5960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LISTADO DE OTROS TIPOS DE ROCAS SEDIMENTARIAS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-OT10 o OT9 o OT17 o 2 o OT CG2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-OT2 o OT3o </a:t>
            </a:r>
            <a:r>
              <a:rPr lang="es-C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Cj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3-1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-OT14 o OT1 o LS09-13 o KCV 157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↑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-BL 003-4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-OT18 o LS 07 CG2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-OT12 o OT15 o OT16 o LS718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-OT6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-OT11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 O7 CG1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 placa de Diatomitas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0931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2E1DC-4D34-492A-8C26-0E0EAD71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3CE02B-674D-4F1B-9017-1194942D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C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Origen del </a:t>
            </a:r>
            <a:r>
              <a:rPr lang="es-CO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chert</a:t>
            </a:r>
            <a:r>
              <a:rPr lang="es-C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C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Origen de las fosforitas.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C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Origen y clasificación de evaporitas.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8428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42B86CB-9434-4777-986F-3BF8463C3FB4}"/>
              </a:ext>
            </a:extLst>
          </p:cNvPr>
          <p:cNvSpPr/>
          <p:nvPr/>
        </p:nvSpPr>
        <p:spPr>
          <a:xfrm>
            <a:off x="1259632" y="889844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s-C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A3D07B-A08F-4AD5-B99F-857E520AB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5544616" cy="57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AE1B0E8-71AB-476F-B3A7-BC63FE051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4"/>
            <a:ext cx="5286964" cy="5870435"/>
          </a:xfrm>
          <a:prstGeom prst="rect">
            <a:avLst/>
          </a:prstGeom>
        </p:spPr>
      </p:pic>
      <p:pic>
        <p:nvPicPr>
          <p:cNvPr id="1025" name="Imagen 2" descr="Resultado de imagen para universidad de caldas">
            <a:extLst>
              <a:ext uri="{FF2B5EF4-FFF2-40B4-BE49-F238E27FC236}">
                <a16:creationId xmlns:a16="http://schemas.microsoft.com/office/drawing/2014/main" id="{6DFCB18F-12A0-4C14-AC34-B3615ED0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Resultado de imagen para universidad de caldas">
            <a:extLst>
              <a:ext uri="{FF2B5EF4-FFF2-40B4-BE49-F238E27FC236}">
                <a16:creationId xmlns:a16="http://schemas.microsoft.com/office/drawing/2014/main" id="{444FA177-C98F-4B61-B0AD-DC8C1F6F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122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CAD48-7D84-4EBC-BAF0-D13526E3A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8344"/>
            <a:ext cx="5400600" cy="52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1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811BDD-A09E-4042-BEFD-BEDCE3E97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07746"/>
            <a:ext cx="5101998" cy="51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5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343B0-D823-43DA-8752-E1BE5985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D77040-3656-483D-87F1-035F6203A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6E1D22-E25F-4D27-8676-436A584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426456"/>
            <a:ext cx="3744415" cy="40050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EF90BD17-EBCF-4DAB-A1D6-5CFF1D4CAF11}"/>
                  </a:ext>
                </a:extLst>
              </p14:cNvPr>
              <p14:cNvContentPartPr/>
              <p14:nvPr/>
            </p14:nvContentPartPr>
            <p14:xfrm>
              <a:off x="2929320" y="2109600"/>
              <a:ext cx="2857320" cy="301464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EF90BD17-EBCF-4DAB-A1D6-5CFF1D4CAF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9960" y="2100240"/>
                <a:ext cx="2876040" cy="303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312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E42CC-B8A8-4279-A289-D4C8E613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6CF1A4-F610-4E97-9794-5D2E86138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A6496-C298-488F-AD51-066603102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772816"/>
            <a:ext cx="3555673" cy="36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3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61387-C556-433D-AD71-DEB031F4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0E8CD0-06C2-427B-816C-42B41EAE7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288943-CA31-4295-AD55-B47D2357A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886" y="1052736"/>
            <a:ext cx="4902385" cy="47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39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0D350-7EBE-406F-A5AC-F6F2ED88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D084CC-FE73-4397-9AC8-AD6C3579C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091FCA-28DB-4B47-B2AE-E9863D40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22" y="1637761"/>
            <a:ext cx="3971247" cy="39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5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clasificatrapp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23" y="1214422"/>
            <a:ext cx="8791257" cy="5168934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E01E5C-235A-4185-A3FF-2E374E8B3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E2679F-73BD-426B-BD69-B6275D4E6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0C7DBF-E46C-4088-A928-DAF7454E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556792"/>
            <a:ext cx="4174756" cy="407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71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75900-5E45-4618-9B3C-BA6EB35D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3B141D-6AA8-4477-803C-819825461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08E031-C861-4532-AA56-D833A2503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24155"/>
            <a:ext cx="4730671" cy="33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1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45162-35C2-490D-BAB2-A508AE94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21688A-5E16-4A11-972B-DE86C2AE1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80C56E-2B79-44DD-9FC5-FF8FC6D2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600200"/>
            <a:ext cx="4888741" cy="36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77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BD981-AE44-4009-BE4A-FC536442F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24B8AF-8048-429C-85EF-97F6137DF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E225F9-02F7-467F-8963-E2DB15C8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47" y="1406828"/>
            <a:ext cx="4098313" cy="41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7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37AF7-B814-4E67-8D67-8A06BF64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E06F16-C7EA-4A99-A438-3E3E028E9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5FE6E6-15FD-4C5F-978B-DA5B84BA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045" y="1417638"/>
            <a:ext cx="3827123" cy="38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000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87F33-8591-4680-A772-E1FBBA6A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AE485B2-A59A-459B-AD45-91A3587FD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940305"/>
              </p:ext>
            </p:extLst>
          </p:nvPr>
        </p:nvGraphicFramePr>
        <p:xfrm>
          <a:off x="1763688" y="2420888"/>
          <a:ext cx="5749290" cy="42210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06195">
                  <a:extLst>
                    <a:ext uri="{9D8B030D-6E8A-4147-A177-3AD203B41FA5}">
                      <a16:colId xmlns:a16="http://schemas.microsoft.com/office/drawing/2014/main" val="4139591958"/>
                    </a:ext>
                  </a:extLst>
                </a:gridCol>
                <a:gridCol w="643255">
                  <a:extLst>
                    <a:ext uri="{9D8B030D-6E8A-4147-A177-3AD203B41FA5}">
                      <a16:colId xmlns:a16="http://schemas.microsoft.com/office/drawing/2014/main" val="3353252831"/>
                    </a:ext>
                  </a:extLst>
                </a:gridCol>
                <a:gridCol w="1009015">
                  <a:extLst>
                    <a:ext uri="{9D8B030D-6E8A-4147-A177-3AD203B41FA5}">
                      <a16:colId xmlns:a16="http://schemas.microsoft.com/office/drawing/2014/main" val="295144177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509843045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1532257573"/>
                    </a:ext>
                  </a:extLst>
                </a:gridCol>
              </a:tblGrid>
              <a:tr h="367051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effectLst/>
                        </a:rPr>
                        <a:t>PARTÍCULA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effectLst/>
                        </a:rPr>
                        <a:t>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effectLst/>
                        </a:rPr>
                        <a:t>TAMAÑO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effectLst/>
                        </a:rPr>
                        <a:t>COMPOSICIÓN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effectLst/>
                        </a:rPr>
                        <a:t>OTRAS CARACTERÍSTICAS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0416435"/>
                  </a:ext>
                </a:extLst>
              </a:tr>
              <a:tr h="183526"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PIROCLASTOS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9022594"/>
                  </a:ext>
                </a:extLst>
              </a:tr>
              <a:tr h="367051"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Vitroclastos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0004652"/>
                  </a:ext>
                </a:extLst>
              </a:tr>
              <a:tr h="1101153">
                <a:tc>
                  <a:txBody>
                    <a:bodyPr/>
                    <a:lstStyle/>
                    <a:p>
                      <a:r>
                        <a:rPr lang="es-ES" sz="1200" dirty="0" err="1">
                          <a:effectLst/>
                        </a:rPr>
                        <a:t>Cristaloclastos</a:t>
                      </a:r>
                      <a:endParaRPr lang="es-CO" sz="1200" dirty="0">
                        <a:effectLst/>
                      </a:endParaRPr>
                    </a:p>
                    <a:p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</a:endParaRPr>
                    </a:p>
                    <a:p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</a:endParaRPr>
                    </a:p>
                    <a:p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</a:endParaRPr>
                    </a:p>
                    <a:p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</a:endParaRPr>
                    </a:p>
                    <a:p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7191975"/>
                  </a:ext>
                </a:extLst>
              </a:tr>
              <a:tr h="1101153"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Litoclastos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9849434"/>
                  </a:ext>
                </a:extLst>
              </a:tr>
              <a:tr h="734102"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EPICLASTOS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3170004"/>
                  </a:ext>
                </a:extLst>
              </a:tr>
              <a:tr h="367051"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BIOCLASTOS</a:t>
                      </a:r>
                      <a:endParaRPr lang="es-CO" sz="1200">
                        <a:effectLst/>
                      </a:endParaRPr>
                    </a:p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123671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027F60E-2849-4041-92C0-1C13FB1C4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620688"/>
            <a:ext cx="633699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NÚMERO DE MUESTRA</a:t>
            </a: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                                                                        </a:t>
            </a:r>
            <a:r>
              <a:rPr kumimoji="0" lang="es-ES" altLang="es-C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LOCALIZACIÓN</a:t>
            </a: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UNIDAD:                                                                                             EDAD</a:t>
            </a: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    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TEXTURA</a:t>
            </a: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GRANULOMETRÍA:&gt;64 mm:     2-64 mm:     &lt;2mm:   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REDONDEZ:                                                                     SELECCIÓN:    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COMPOSICIÓN:</a:t>
            </a:r>
            <a:r>
              <a:rPr kumimoji="0" lang="es-ES" altLang="es-CO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Principales:      Accesorios:         Accidentales:     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CEMENTO:                                       MATRIZ:                         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es-CO" altLang="es-C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79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8B213-1486-407B-BF16-6AE505CE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B7B3A0-FEDF-4770-8DEE-D96EE4336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219884A-9939-47B6-BD37-A3E75A5C5CEE}"/>
              </a:ext>
            </a:extLst>
          </p:cNvPr>
          <p:cNvSpPr txBox="1"/>
          <p:nvPr/>
        </p:nvSpPr>
        <p:spPr>
          <a:xfrm>
            <a:off x="2267744" y="476672"/>
            <a:ext cx="54006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DESCRIPCIÓN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FIGURAS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CLASIFICACIÓN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INTERPRETACIÓN: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43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5B978-48B4-421F-9ED0-CC1F7166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973F4-D798-4FEE-9239-9EC417DF8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27235A-9041-4B2C-9ED8-7E55FC62C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431968"/>
            <a:ext cx="3744416" cy="36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92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98FD6-F9C2-408A-AB35-91CB4EE7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BAAF37-D2E7-4F0C-B1DE-8ECD6EFA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38C5A5-B01B-46CF-B89E-E431D2832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548610"/>
            <a:ext cx="3528392" cy="34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32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CA6FF-DA24-4B87-954C-6A70B8E1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FFDD3E-41C2-4822-8F2A-A6C06ED9D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9D0408-90E8-4F35-9FD4-37C671F0E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58" y="1196753"/>
            <a:ext cx="4823294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73859-BF95-4F4B-8C73-6C47EDEE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325150"/>
          </a:xfrm>
        </p:spPr>
        <p:txBody>
          <a:bodyPr>
            <a:normAutofit/>
          </a:bodyPr>
          <a:lstStyle/>
          <a:p>
            <a:r>
              <a:rPr lang="en-US" sz="1500" dirty="0"/>
              <a:t>(</a:t>
            </a:r>
            <a:endParaRPr lang="es-CO" sz="15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915A3D-C1F1-47A5-B67E-9936D8455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32" y="5125587"/>
            <a:ext cx="8863368" cy="726743"/>
          </a:xfrm>
        </p:spPr>
        <p:txBody>
          <a:bodyPr>
            <a:normAutofit fontScale="70000" lnSpcReduction="20000"/>
          </a:bodyPr>
          <a:lstStyle/>
          <a:p>
            <a:r>
              <a:rPr lang="en-US" sz="2100" dirty="0"/>
              <a:t>a) Phosphorite pellets. PPL. (b) Fish scales and bones in phosphorite mudstone. PPL. For both a and b, fields of view: 2 mm across. (c) Phosphatic bone fragments coated with brown phosphorite. Under crossed polars, the whole section appears black. PPL. Field of view: 1.5 mm across. Permian </a:t>
            </a:r>
            <a:r>
              <a:rPr lang="en-US" sz="2100" dirty="0" err="1"/>
              <a:t>Phosphoria</a:t>
            </a:r>
            <a:r>
              <a:rPr lang="en-US" sz="2100" dirty="0"/>
              <a:t> Fm, Idaho, USA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4B19AB-2943-4E5F-98D4-FCBFEE383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843750" cy="32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8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714B7-3517-4941-90C7-C8679EFC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08B02-4F77-4CAC-A916-EFDFCFE17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6C8478-4BA5-4284-9E95-AA26B5175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510464"/>
            <a:ext cx="4286081" cy="33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2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1111E-8529-4CFF-A65F-E08A497E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354550-C6AA-433C-898A-4031971A9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A10F3B-3343-46AF-8C4F-E69CF44A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93" y="1772816"/>
            <a:ext cx="4807613" cy="36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00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E2FDF-65A6-402C-86EF-4603FF86E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ABCC96-0D7B-4241-8AFE-F5DFB2765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1C0270-0A96-4407-9965-6FB3AE53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690408"/>
            <a:ext cx="4752528" cy="40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20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45F24-082E-4C2D-A48F-689A691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3EB762-AF99-4BEB-9A71-436C97CD2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98A369-C159-4287-9713-E05BBE4D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484784"/>
            <a:ext cx="4225187" cy="36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fosforitas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652" y="1500174"/>
            <a:ext cx="5772573" cy="424895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fosforitas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0" y="1981994"/>
            <a:ext cx="5219700" cy="37623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D3CA9-B6B5-4DB6-907F-43C94B6E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0F4147-18F9-4D76-B4E7-D24D5046C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7" y="5123206"/>
            <a:ext cx="9248918" cy="40157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800" dirty="0"/>
              <a:t>a and b) Bone fragments. PPL. Fields of view: 2 mm across. Triassic. Gloucestershire, England</a:t>
            </a:r>
            <a:r>
              <a:rPr lang="en-US" dirty="0"/>
              <a:t>.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EEA948-6F5E-45FA-A995-F9844A712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2" y="857250"/>
            <a:ext cx="8188657" cy="36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30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</TotalTime>
  <Words>731</Words>
  <Application>Microsoft Office PowerPoint</Application>
  <PresentationFormat>Presentación en pantalla (4:3)</PresentationFormat>
  <Paragraphs>122</Paragraphs>
  <Slides>63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7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(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a) Berthierine/chamosite ooids (greenish colour) partly altered to goethite (brownish colour) in a matrix of well‐sorted but quite angular quartz grains and siderite. Wintergill Ironstone, Middle Jurassic, England. PPL. Field of view: 7 mm across. (b) Berthierine/chamosite ooids with some shape distortion and grain fracture, in a siderite cement partly altered to goethite (brown). Dogger Ironstone, Middle Jurassic. Yorkshire, England. PPL. Field of view: 5 mm across.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Carlos Guzmán</dc:creator>
  <cp:lastModifiedBy>Usuario</cp:lastModifiedBy>
  <cp:revision>40</cp:revision>
  <dcterms:created xsi:type="dcterms:W3CDTF">2011-05-02T16:35:58Z</dcterms:created>
  <dcterms:modified xsi:type="dcterms:W3CDTF">2024-04-19T02:43:15Z</dcterms:modified>
</cp:coreProperties>
</file>